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4" r:id="rId5"/>
  </p:sldMasterIdLst>
  <p:notesMasterIdLst>
    <p:notesMasterId r:id="rId13"/>
  </p:notesMasterIdLst>
  <p:handoutMasterIdLst>
    <p:handoutMasterId r:id="rId14"/>
  </p:handoutMasterIdLst>
  <p:sldIdLst>
    <p:sldId id="430" r:id="rId6"/>
    <p:sldId id="512" r:id="rId7"/>
    <p:sldId id="514" r:id="rId8"/>
    <p:sldId id="420" r:id="rId9"/>
    <p:sldId id="423" r:id="rId10"/>
    <p:sldId id="421" r:id="rId11"/>
    <p:sldId id="4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63988C-8317-D2FB-E7FA-8D4D86C18406}" name="Gilbreath, Allison" initials="GA" userId="S::allison.gilbreath@optum.com::952d47a7-5060-43d6-a332-855ead894a1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77"/>
    <a:srgbClr val="D9F6FA"/>
    <a:srgbClr val="FBF9F4"/>
    <a:srgbClr val="D0F6FA"/>
    <a:srgbClr val="3A4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7364" autoAdjust="0"/>
  </p:normalViewPr>
  <p:slideViewPr>
    <p:cSldViewPr snapToGrid="0" showGuides="1">
      <p:cViewPr varScale="1">
        <p:scale>
          <a:sx n="62" d="100"/>
          <a:sy n="62" d="100"/>
        </p:scale>
        <p:origin x="79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reath, Allison" userId="952d47a7-5060-43d6-a332-855ead894a10" providerId="ADAL" clId="{B99476B5-5089-4175-9DC1-FA1830FFF8DA}"/>
    <pc:docChg chg="modSld">
      <pc:chgData name="Gilbreath, Allison" userId="952d47a7-5060-43d6-a332-855ead894a10" providerId="ADAL" clId="{B99476B5-5089-4175-9DC1-FA1830FFF8DA}" dt="2022-10-28T21:35:12.403" v="5" actId="6549"/>
      <pc:docMkLst>
        <pc:docMk/>
      </pc:docMkLst>
      <pc:sldChg chg="modNotesTx">
        <pc:chgData name="Gilbreath, Allison" userId="952d47a7-5060-43d6-a332-855ead894a10" providerId="ADAL" clId="{B99476B5-5089-4175-9DC1-FA1830FFF8DA}" dt="2022-10-28T21:35:00.018" v="2" actId="6549"/>
        <pc:sldMkLst>
          <pc:docMk/>
          <pc:sldMk cId="869071484" sldId="420"/>
        </pc:sldMkLst>
      </pc:sldChg>
      <pc:sldChg chg="modNotesTx">
        <pc:chgData name="Gilbreath, Allison" userId="952d47a7-5060-43d6-a332-855ead894a10" providerId="ADAL" clId="{B99476B5-5089-4175-9DC1-FA1830FFF8DA}" dt="2022-10-28T21:35:08.196" v="4" actId="6549"/>
        <pc:sldMkLst>
          <pc:docMk/>
          <pc:sldMk cId="4291090649" sldId="421"/>
        </pc:sldMkLst>
      </pc:sldChg>
      <pc:sldChg chg="modNotesTx">
        <pc:chgData name="Gilbreath, Allison" userId="952d47a7-5060-43d6-a332-855ead894a10" providerId="ADAL" clId="{B99476B5-5089-4175-9DC1-FA1830FFF8DA}" dt="2022-10-28T21:35:04.075" v="3" actId="6549"/>
        <pc:sldMkLst>
          <pc:docMk/>
          <pc:sldMk cId="893147166" sldId="423"/>
        </pc:sldMkLst>
      </pc:sldChg>
      <pc:sldChg chg="modNotesTx">
        <pc:chgData name="Gilbreath, Allison" userId="952d47a7-5060-43d6-a332-855ead894a10" providerId="ADAL" clId="{B99476B5-5089-4175-9DC1-FA1830FFF8DA}" dt="2022-10-28T21:35:12.403" v="5" actId="6549"/>
        <pc:sldMkLst>
          <pc:docMk/>
          <pc:sldMk cId="3807238162" sldId="425"/>
        </pc:sldMkLst>
      </pc:sldChg>
      <pc:sldChg chg="modNotesTx">
        <pc:chgData name="Gilbreath, Allison" userId="952d47a7-5060-43d6-a332-855ead894a10" providerId="ADAL" clId="{B99476B5-5089-4175-9DC1-FA1830FFF8DA}" dt="2022-10-28T21:34:48.397" v="1" actId="6549"/>
        <pc:sldMkLst>
          <pc:docMk/>
          <pc:sldMk cId="2993078350" sldId="430"/>
        </pc:sldMkLst>
      </pc:sldChg>
      <pc:sldChg chg="modNotesTx">
        <pc:chgData name="Gilbreath, Allison" userId="952d47a7-5060-43d6-a332-855ead894a10" providerId="ADAL" clId="{B99476B5-5089-4175-9DC1-FA1830FFF8DA}" dt="2022-10-28T21:34:44.462" v="0" actId="6549"/>
        <pc:sldMkLst>
          <pc:docMk/>
          <pc:sldMk cId="803181244" sldId="514"/>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wpath.org/soc8"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mailto:julie.a.wood@optum.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wpath.org/soc8"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julie.a.wood@optum.com"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AE7FE-E98E-4BEF-AA87-AC4B3FC25C7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A9C47875-F9ED-4C27-B238-C53C784C7185}">
      <dgm:prSet phldrT="[Text]" custT="1"/>
      <dgm:spPr>
        <a:ln>
          <a:solidFill>
            <a:srgbClr val="002677"/>
          </a:solidFill>
        </a:ln>
      </dgm:spPr>
      <dgm:t>
        <a:bodyPr vert="horz"/>
        <a:lstStyle/>
        <a:p>
          <a:r>
            <a:rPr lang="en-US" sz="3600" b="1" dirty="0">
              <a:solidFill>
                <a:srgbClr val="002677"/>
              </a:solidFill>
            </a:rPr>
            <a:t>Resources</a:t>
          </a:r>
        </a:p>
      </dgm:t>
    </dgm:pt>
    <dgm:pt modelId="{B605E3A9-B631-4DE2-A1BA-44EBC6473C8F}" type="parTrans" cxnId="{1CB8E599-0B37-48C1-9070-36A409CA2F3F}">
      <dgm:prSet/>
      <dgm:spPr/>
      <dgm:t>
        <a:bodyPr/>
        <a:lstStyle/>
        <a:p>
          <a:endParaRPr lang="en-US"/>
        </a:p>
      </dgm:t>
    </dgm:pt>
    <dgm:pt modelId="{369D0076-BBE9-4AB5-852A-26E02AF6B46B}" type="sibTrans" cxnId="{1CB8E599-0B37-48C1-9070-36A409CA2F3F}">
      <dgm:prSet/>
      <dgm:spPr/>
      <dgm:t>
        <a:bodyPr/>
        <a:lstStyle/>
        <a:p>
          <a:endParaRPr lang="en-US"/>
        </a:p>
      </dgm:t>
    </dgm:pt>
    <dgm:pt modelId="{DB85BF31-47E5-4462-AD58-FADF17162B02}">
      <dgm:prSet phldrT="[Text]" custT="1"/>
      <dgm:spPr>
        <a:solidFill>
          <a:srgbClr val="FBF9F4">
            <a:alpha val="89804"/>
          </a:srgbClr>
        </a:solidFill>
        <a:ln>
          <a:solidFill>
            <a:srgbClr val="002677"/>
          </a:solidFill>
        </a:ln>
      </dgm:spPr>
      <dgm:t>
        <a:bodyPr/>
        <a:lstStyle/>
        <a:p>
          <a:pPr marL="228600" lvl="1" indent="0" algn="l" defTabSz="1066800">
            <a:lnSpc>
              <a:spcPct val="90000"/>
            </a:lnSpc>
            <a:spcBef>
              <a:spcPct val="0"/>
            </a:spcBef>
            <a:spcAft>
              <a:spcPct val="15000"/>
            </a:spcAft>
            <a:buFont typeface="Arial" panose="020B0604020202020204" pitchFamily="34" charset="0"/>
            <a:buNone/>
          </a:pPr>
          <a:endParaRPr lang="en-US" sz="2400" kern="1200" dirty="0">
            <a:solidFill>
              <a:srgbClr val="002677"/>
            </a:solidFill>
          </a:endParaRPr>
        </a:p>
      </dgm:t>
    </dgm:pt>
    <dgm:pt modelId="{AEDF1A7A-9808-4F20-9FAC-5BE5D2C983F1}" type="parTrans" cxnId="{8B9CE161-704B-4BF5-9C80-FAA11F2AB34B}">
      <dgm:prSet/>
      <dgm:spPr/>
      <dgm:t>
        <a:bodyPr/>
        <a:lstStyle/>
        <a:p>
          <a:endParaRPr lang="en-US"/>
        </a:p>
      </dgm:t>
    </dgm:pt>
    <dgm:pt modelId="{3F893F7C-C3CE-4C79-9841-5540AE510FE4}" type="sibTrans" cxnId="{8B9CE161-704B-4BF5-9C80-FAA11F2AB34B}">
      <dgm:prSet/>
      <dgm:spPr/>
      <dgm:t>
        <a:bodyPr/>
        <a:lstStyle/>
        <a:p>
          <a:endParaRPr lang="en-US"/>
        </a:p>
      </dgm:t>
    </dgm:pt>
    <dgm:pt modelId="{64BBB13F-2B0E-4766-9708-38EC609DE110}">
      <dgm:prSet phldrT="[Text]" custT="1"/>
      <dgm:spPr>
        <a:solidFill>
          <a:srgbClr val="FBF9F4">
            <a:alpha val="89804"/>
          </a:srgbClr>
        </a:solidFill>
        <a:ln>
          <a:solidFill>
            <a:srgbClr val="002677"/>
          </a:solidFill>
        </a:ln>
      </dgm:spPr>
      <dgm:t>
        <a:bodyPr/>
        <a:lstStyle/>
        <a:p>
          <a:pPr marL="228600" lvl="1" indent="0" algn="l" defTabSz="1066800">
            <a:lnSpc>
              <a:spcPct val="90000"/>
            </a:lnSpc>
            <a:spcBef>
              <a:spcPct val="0"/>
            </a:spcBef>
            <a:spcAft>
              <a:spcPct val="15000"/>
            </a:spcAft>
          </a:pPr>
          <a:endParaRPr lang="en-US" sz="2400" kern="1200" dirty="0">
            <a:solidFill>
              <a:srgbClr val="002677"/>
            </a:solidFill>
          </a:endParaRPr>
        </a:p>
      </dgm:t>
    </dgm:pt>
    <dgm:pt modelId="{B007CD84-EC84-46EE-A01C-0AB0C51DF8CF}" type="parTrans" cxnId="{E1CEBCCB-F7C9-4FC1-8304-183B7149331D}">
      <dgm:prSet/>
      <dgm:spPr/>
      <dgm:t>
        <a:bodyPr/>
        <a:lstStyle/>
        <a:p>
          <a:endParaRPr lang="en-US"/>
        </a:p>
      </dgm:t>
    </dgm:pt>
    <dgm:pt modelId="{98ED05A4-EB40-42AE-8F03-2C17BB3D69BE}" type="sibTrans" cxnId="{E1CEBCCB-F7C9-4FC1-8304-183B7149331D}">
      <dgm:prSet/>
      <dgm:spPr/>
      <dgm:t>
        <a:bodyPr/>
        <a:lstStyle/>
        <a:p>
          <a:endParaRPr lang="en-US"/>
        </a:p>
      </dgm:t>
    </dgm:pt>
    <dgm:pt modelId="{02053859-8290-489E-AE4B-0B5C1D94AEFB}">
      <dgm:prSet phldrT="[Text]" custT="1"/>
      <dgm:spPr>
        <a:solidFill>
          <a:srgbClr val="FBF9F4">
            <a:alpha val="89804"/>
          </a:srgbClr>
        </a:solidFill>
        <a:ln>
          <a:solidFill>
            <a:srgbClr val="002677"/>
          </a:solidFill>
        </a:ln>
      </dgm:spPr>
      <dgm:t>
        <a:bodyPr/>
        <a:lstStyle/>
        <a:p>
          <a:pPr marL="228600" lvl="1" indent="-228600" algn="l" defTabSz="1066800">
            <a:lnSpc>
              <a:spcPct val="90000"/>
            </a:lnSpc>
            <a:spcBef>
              <a:spcPct val="0"/>
            </a:spcBef>
            <a:spcAft>
              <a:spcPct val="15000"/>
            </a:spcAft>
            <a:buFont typeface="Symbol" panose="05050102010706020507" pitchFamily="18" charset="2"/>
            <a:buChar char=""/>
          </a:pPr>
          <a:endParaRPr lang="en-US" sz="2400" u="sng" kern="1200" dirty="0">
            <a:solidFill>
              <a:srgbClr val="0070C0"/>
            </a:solidFill>
            <a:latin typeface="Arial" panose="020B0604020202020204"/>
            <a:ea typeface="+mn-ea"/>
            <a:cs typeface="+mn-cs"/>
          </a:endParaRPr>
        </a:p>
      </dgm:t>
    </dgm:pt>
    <dgm:pt modelId="{FE322586-BCBD-48FA-832A-BBE17120869A}" type="parTrans" cxnId="{88814A1E-CD5A-4275-908D-0E420C1D4BB2}">
      <dgm:prSet/>
      <dgm:spPr/>
      <dgm:t>
        <a:bodyPr/>
        <a:lstStyle/>
        <a:p>
          <a:endParaRPr lang="en-US"/>
        </a:p>
      </dgm:t>
    </dgm:pt>
    <dgm:pt modelId="{8E897249-BB74-4AD6-B019-E20E93C46E20}" type="sibTrans" cxnId="{88814A1E-CD5A-4275-908D-0E420C1D4BB2}">
      <dgm:prSet/>
      <dgm:spPr/>
      <dgm:t>
        <a:bodyPr/>
        <a:lstStyle/>
        <a:p>
          <a:endParaRPr lang="en-US"/>
        </a:p>
      </dgm:t>
    </dgm:pt>
    <dgm:pt modelId="{0883B056-8412-4BA9-8836-6C630103A527}">
      <dgm:prSet phldrT="[Text]" custT="1"/>
      <dgm:spPr>
        <a:solidFill>
          <a:srgbClr val="FBF9F4">
            <a:alpha val="89804"/>
          </a:srgbClr>
        </a:solidFill>
        <a:ln>
          <a:solidFill>
            <a:srgbClr val="002677"/>
          </a:solidFill>
        </a:ln>
      </dgm:spPr>
      <dgm: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solidFill>
                <a:srgbClr val="002677"/>
              </a:solidFill>
              <a:latin typeface="Arial" panose="020B0604020202020204"/>
              <a:ea typeface="+mn-ea"/>
              <a:cs typeface="+mn-cs"/>
            </a:rPr>
            <a:t>World</a:t>
          </a:r>
          <a:r>
            <a:rPr lang="en-US" sz="2400" kern="1200" dirty="0">
              <a:solidFill>
                <a:srgbClr val="002677"/>
              </a:solidFill>
            </a:rPr>
            <a:t> Professional Association for Transgender Health (WPATH) Guidelines: </a:t>
          </a:r>
          <a:r>
            <a:rPr lang="en-US" sz="2400" kern="1200" dirty="0">
              <a:hlinkClick xmlns:r="http://schemas.openxmlformats.org/officeDocument/2006/relationships" r:id="rId1"/>
            </a:rPr>
            <a:t>https://www.wpath.org/soc8</a:t>
          </a:r>
          <a:endParaRPr lang="en-US" sz="2400" u="sng" kern="1200" dirty="0">
            <a:solidFill>
              <a:srgbClr val="0070C0"/>
            </a:solidFill>
            <a:latin typeface="Arial" panose="020B0604020202020204"/>
            <a:ea typeface="+mn-ea"/>
            <a:cs typeface="+mn-cs"/>
          </a:endParaRPr>
        </a:p>
      </dgm:t>
    </dgm:pt>
    <dgm:pt modelId="{03870C89-6A9E-4476-B23C-4E36B6343AA0}" type="parTrans" cxnId="{1A70DA5F-93EB-4581-9AC9-DCAC28E5688B}">
      <dgm:prSet/>
      <dgm:spPr/>
      <dgm:t>
        <a:bodyPr/>
        <a:lstStyle/>
        <a:p>
          <a:endParaRPr lang="en-US"/>
        </a:p>
      </dgm:t>
    </dgm:pt>
    <dgm:pt modelId="{FE3E1039-5E85-4F71-BA4E-B94227E11CC1}" type="sibTrans" cxnId="{1A70DA5F-93EB-4581-9AC9-DCAC28E5688B}">
      <dgm:prSet/>
      <dgm:spPr/>
      <dgm:t>
        <a:bodyPr/>
        <a:lstStyle/>
        <a:p>
          <a:endParaRPr lang="en-US"/>
        </a:p>
      </dgm:t>
    </dgm:pt>
    <dgm:pt modelId="{865D62FA-FE9D-4CE8-9EE4-CBCA066545A1}">
      <dgm:prSet phldrT="[Text]" custT="1"/>
      <dgm:spPr>
        <a:solidFill>
          <a:srgbClr val="FBF9F4">
            <a:alpha val="89804"/>
          </a:srgbClr>
        </a:solidFill>
        <a:ln>
          <a:solidFill>
            <a:srgbClr val="002677"/>
          </a:solidFill>
        </a:ln>
      </dgm:spPr>
      <dgm: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solidFill>
                <a:srgbClr val="002677"/>
              </a:solidFill>
            </a:rPr>
            <a:t>Optum support: </a:t>
          </a:r>
          <a:r>
            <a:rPr lang="en-US" sz="2400" u="sng" kern="1200" dirty="0">
              <a:solidFill>
                <a:srgbClr val="0070C0"/>
              </a:solidFill>
              <a:latin typeface="Arial" panose="020B0604020202020204"/>
              <a:ea typeface="+mn-ea"/>
              <a:cs typeface="+mn-cs"/>
            </a:rPr>
            <a:t>https://pride365plus.com/</a:t>
          </a:r>
        </a:p>
      </dgm:t>
    </dgm:pt>
    <dgm:pt modelId="{BA07DB55-BD92-4C28-94B8-15F9109082C2}" type="sibTrans" cxnId="{B2679C2C-EB47-4012-8F32-C57FE68534DD}">
      <dgm:prSet/>
      <dgm:spPr/>
      <dgm:t>
        <a:bodyPr/>
        <a:lstStyle/>
        <a:p>
          <a:endParaRPr lang="en-US"/>
        </a:p>
      </dgm:t>
    </dgm:pt>
    <dgm:pt modelId="{AA5F8DA7-0385-4238-9BDC-6409C31E5615}" type="parTrans" cxnId="{B2679C2C-EB47-4012-8F32-C57FE68534DD}">
      <dgm:prSet/>
      <dgm:spPr/>
      <dgm:t>
        <a:bodyPr/>
        <a:lstStyle/>
        <a:p>
          <a:endParaRPr lang="en-US"/>
        </a:p>
      </dgm:t>
    </dgm:pt>
    <dgm:pt modelId="{50C12DBB-AC48-4EEA-A29C-576D9334DBAF}" type="pres">
      <dgm:prSet presAssocID="{3E1AE7FE-E98E-4BEF-AA87-AC4B3FC25C79}" presName="linear" presStyleCnt="0">
        <dgm:presLayoutVars>
          <dgm:dir/>
          <dgm:animLvl val="lvl"/>
          <dgm:resizeHandles val="exact"/>
        </dgm:presLayoutVars>
      </dgm:prSet>
      <dgm:spPr/>
    </dgm:pt>
    <dgm:pt modelId="{702A9EC5-7AA3-438C-BE02-18A2E73681F7}" type="pres">
      <dgm:prSet presAssocID="{A9C47875-F9ED-4C27-B238-C53C784C7185}" presName="parentLin" presStyleCnt="0"/>
      <dgm:spPr/>
    </dgm:pt>
    <dgm:pt modelId="{E157EC6B-AF02-414B-AA4B-C5D3693CAB87}" type="pres">
      <dgm:prSet presAssocID="{A9C47875-F9ED-4C27-B238-C53C784C7185}" presName="parentLeftMargin" presStyleLbl="node1" presStyleIdx="0" presStyleCnt="1"/>
      <dgm:spPr/>
    </dgm:pt>
    <dgm:pt modelId="{82B49BC2-6F4E-4205-866C-DB0883E97899}" type="pres">
      <dgm:prSet presAssocID="{A9C47875-F9ED-4C27-B238-C53C784C7185}" presName="parentText" presStyleLbl="node1" presStyleIdx="0" presStyleCnt="1" custScaleX="90364" custScaleY="58415">
        <dgm:presLayoutVars>
          <dgm:chMax val="0"/>
          <dgm:bulletEnabled val="1"/>
        </dgm:presLayoutVars>
      </dgm:prSet>
      <dgm:spPr/>
    </dgm:pt>
    <dgm:pt modelId="{23CECF28-4D57-45E2-84BE-98B323F290D5}" type="pres">
      <dgm:prSet presAssocID="{A9C47875-F9ED-4C27-B238-C53C784C7185}" presName="negativeSpace" presStyleCnt="0"/>
      <dgm:spPr/>
    </dgm:pt>
    <dgm:pt modelId="{1C3621DD-5C85-44BE-8EA7-C6A42732C7EF}" type="pres">
      <dgm:prSet presAssocID="{A9C47875-F9ED-4C27-B238-C53C784C7185}" presName="childText" presStyleLbl="conFgAcc1" presStyleIdx="0" presStyleCnt="1" custLinFactNeighborY="-8901">
        <dgm:presLayoutVars>
          <dgm:bulletEnabled val="1"/>
        </dgm:presLayoutVars>
      </dgm:prSet>
      <dgm:spPr/>
    </dgm:pt>
  </dgm:ptLst>
  <dgm:cxnLst>
    <dgm:cxn modelId="{40177F15-F59B-477A-8DFB-36EF7F53F9EB}" type="presOf" srcId="{02053859-8290-489E-AE4B-0B5C1D94AEFB}" destId="{1C3621DD-5C85-44BE-8EA7-C6A42732C7EF}" srcOrd="0" destOrd="3" presId="urn:microsoft.com/office/officeart/2005/8/layout/list1"/>
    <dgm:cxn modelId="{88814A1E-CD5A-4275-908D-0E420C1D4BB2}" srcId="{A9C47875-F9ED-4C27-B238-C53C784C7185}" destId="{02053859-8290-489E-AE4B-0B5C1D94AEFB}" srcOrd="3" destOrd="0" parTransId="{FE322586-BCBD-48FA-832A-BBE17120869A}" sibTransId="{8E897249-BB74-4AD6-B019-E20E93C46E20}"/>
    <dgm:cxn modelId="{B2679C2C-EB47-4012-8F32-C57FE68534DD}" srcId="{A9C47875-F9ED-4C27-B238-C53C784C7185}" destId="{865D62FA-FE9D-4CE8-9EE4-CBCA066545A1}" srcOrd="1" destOrd="0" parTransId="{AA5F8DA7-0385-4238-9BDC-6409C31E5615}" sibTransId="{BA07DB55-BD92-4C28-94B8-15F9109082C2}"/>
    <dgm:cxn modelId="{1A70DA5F-93EB-4581-9AC9-DCAC28E5688B}" srcId="{A9C47875-F9ED-4C27-B238-C53C784C7185}" destId="{0883B056-8412-4BA9-8836-6C630103A527}" srcOrd="2" destOrd="0" parTransId="{03870C89-6A9E-4476-B23C-4E36B6343AA0}" sibTransId="{FE3E1039-5E85-4F71-BA4E-B94227E11CC1}"/>
    <dgm:cxn modelId="{8B9CE161-704B-4BF5-9C80-FAA11F2AB34B}" srcId="{A9C47875-F9ED-4C27-B238-C53C784C7185}" destId="{DB85BF31-47E5-4462-AD58-FADF17162B02}" srcOrd="0" destOrd="0" parTransId="{AEDF1A7A-9808-4F20-9FAC-5BE5D2C983F1}" sibTransId="{3F893F7C-C3CE-4C79-9841-5540AE510FE4}"/>
    <dgm:cxn modelId="{C43C4F42-933A-4EC6-8B22-F3AF9C851EF4}" type="presOf" srcId="{0883B056-8412-4BA9-8836-6C630103A527}" destId="{1C3621DD-5C85-44BE-8EA7-C6A42732C7EF}" srcOrd="0" destOrd="2" presId="urn:microsoft.com/office/officeart/2005/8/layout/list1"/>
    <dgm:cxn modelId="{1B75124A-FA5E-4DE6-A4A6-1DCCA5248D89}" type="presOf" srcId="{A9C47875-F9ED-4C27-B238-C53C784C7185}" destId="{E157EC6B-AF02-414B-AA4B-C5D3693CAB87}" srcOrd="0" destOrd="0" presId="urn:microsoft.com/office/officeart/2005/8/layout/list1"/>
    <dgm:cxn modelId="{815F3676-151E-4AAC-8FFF-EE5A9BD0392B}" type="presOf" srcId="{A9C47875-F9ED-4C27-B238-C53C784C7185}" destId="{82B49BC2-6F4E-4205-866C-DB0883E97899}" srcOrd="1" destOrd="0" presId="urn:microsoft.com/office/officeart/2005/8/layout/list1"/>
    <dgm:cxn modelId="{8EB73780-5141-4D77-9608-9C439390EB46}" type="presOf" srcId="{64BBB13F-2B0E-4766-9708-38EC609DE110}" destId="{1C3621DD-5C85-44BE-8EA7-C6A42732C7EF}" srcOrd="0" destOrd="4" presId="urn:microsoft.com/office/officeart/2005/8/layout/list1"/>
    <dgm:cxn modelId="{1CB8E599-0B37-48C1-9070-36A409CA2F3F}" srcId="{3E1AE7FE-E98E-4BEF-AA87-AC4B3FC25C79}" destId="{A9C47875-F9ED-4C27-B238-C53C784C7185}" srcOrd="0" destOrd="0" parTransId="{B605E3A9-B631-4DE2-A1BA-44EBC6473C8F}" sibTransId="{369D0076-BBE9-4AB5-852A-26E02AF6B46B}"/>
    <dgm:cxn modelId="{122442AE-442D-4276-8F02-112F6A161D03}" type="presOf" srcId="{865D62FA-FE9D-4CE8-9EE4-CBCA066545A1}" destId="{1C3621DD-5C85-44BE-8EA7-C6A42732C7EF}" srcOrd="0" destOrd="1" presId="urn:microsoft.com/office/officeart/2005/8/layout/list1"/>
    <dgm:cxn modelId="{E1CEBCCB-F7C9-4FC1-8304-183B7149331D}" srcId="{A9C47875-F9ED-4C27-B238-C53C784C7185}" destId="{64BBB13F-2B0E-4766-9708-38EC609DE110}" srcOrd="4" destOrd="0" parTransId="{B007CD84-EC84-46EE-A01C-0AB0C51DF8CF}" sibTransId="{98ED05A4-EB40-42AE-8F03-2C17BB3D69BE}"/>
    <dgm:cxn modelId="{D4EE2CDF-ACC7-4899-8BB6-6AB99D0BEA01}" type="presOf" srcId="{3E1AE7FE-E98E-4BEF-AA87-AC4B3FC25C79}" destId="{50C12DBB-AC48-4EEA-A29C-576D9334DBAF}" srcOrd="0" destOrd="0" presId="urn:microsoft.com/office/officeart/2005/8/layout/list1"/>
    <dgm:cxn modelId="{18473DEA-3783-4FF0-9A45-0EB3C12B6629}" type="presOf" srcId="{DB85BF31-47E5-4462-AD58-FADF17162B02}" destId="{1C3621DD-5C85-44BE-8EA7-C6A42732C7EF}" srcOrd="0" destOrd="0" presId="urn:microsoft.com/office/officeart/2005/8/layout/list1"/>
    <dgm:cxn modelId="{12D6A165-E74B-48E3-A753-DB16A6C4CF0E}" type="presParOf" srcId="{50C12DBB-AC48-4EEA-A29C-576D9334DBAF}" destId="{702A9EC5-7AA3-438C-BE02-18A2E73681F7}" srcOrd="0" destOrd="0" presId="urn:microsoft.com/office/officeart/2005/8/layout/list1"/>
    <dgm:cxn modelId="{75D9B8FC-7782-412B-9760-0A83AFD8AB19}" type="presParOf" srcId="{702A9EC5-7AA3-438C-BE02-18A2E73681F7}" destId="{E157EC6B-AF02-414B-AA4B-C5D3693CAB87}" srcOrd="0" destOrd="0" presId="urn:microsoft.com/office/officeart/2005/8/layout/list1"/>
    <dgm:cxn modelId="{45205741-31C0-4884-B7D7-110555CDC72F}" type="presParOf" srcId="{702A9EC5-7AA3-438C-BE02-18A2E73681F7}" destId="{82B49BC2-6F4E-4205-866C-DB0883E97899}" srcOrd="1" destOrd="0" presId="urn:microsoft.com/office/officeart/2005/8/layout/list1"/>
    <dgm:cxn modelId="{FB7F2239-37D5-47C8-B20E-B9E800889255}" type="presParOf" srcId="{50C12DBB-AC48-4EEA-A29C-576D9334DBAF}" destId="{23CECF28-4D57-45E2-84BE-98B323F290D5}" srcOrd="1" destOrd="0" presId="urn:microsoft.com/office/officeart/2005/8/layout/list1"/>
    <dgm:cxn modelId="{9DB684EB-3CAB-4604-96A9-8819BA2AEFB3}" type="presParOf" srcId="{50C12DBB-AC48-4EEA-A29C-576D9334DBAF}" destId="{1C3621DD-5C85-44BE-8EA7-C6A42732C7E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0B35421-8B2E-4D51-99BD-73DA907B29D9}" type="doc">
      <dgm:prSet loTypeId="urn:microsoft.com/office/officeart/2005/8/layout/hList9" loCatId="list" qsTypeId="urn:microsoft.com/office/officeart/2005/8/quickstyle/simple1" qsCatId="simple" csTypeId="urn:microsoft.com/office/officeart/2005/8/colors/accent0_3" csCatId="mainScheme" phldr="1"/>
      <dgm:spPr/>
      <dgm:t>
        <a:bodyPr/>
        <a:lstStyle/>
        <a:p>
          <a:endParaRPr lang="en-US"/>
        </a:p>
      </dgm:t>
    </dgm:pt>
    <dgm:pt modelId="{9036DFF6-009C-4E21-B767-E541E4F5A20D}">
      <dgm:prSet phldrT="[Text]" custT="1"/>
      <dgm:spPr>
        <a:solidFill>
          <a:srgbClr val="002677"/>
        </a:solidFill>
      </dgm:spPr>
      <dgm:t>
        <a:bodyPr/>
        <a:lstStyle/>
        <a:p>
          <a:r>
            <a:rPr lang="en-US" sz="4000" dirty="0"/>
            <a:t>Questions?</a:t>
          </a:r>
        </a:p>
      </dgm:t>
    </dgm:pt>
    <dgm:pt modelId="{B059CBC8-583B-4EF0-800B-C289B4A4A759}" type="sibTrans" cxnId="{6C5037BE-FC6B-47A8-A321-3847EBB36E4A}">
      <dgm:prSet/>
      <dgm:spPr/>
      <dgm:t>
        <a:bodyPr/>
        <a:lstStyle/>
        <a:p>
          <a:endParaRPr lang="en-US"/>
        </a:p>
      </dgm:t>
    </dgm:pt>
    <dgm:pt modelId="{05986F9C-2B65-4DF2-8563-7039B3B459F1}" type="parTrans" cxnId="{6C5037BE-FC6B-47A8-A321-3847EBB36E4A}">
      <dgm:prSet/>
      <dgm:spPr/>
      <dgm:t>
        <a:bodyPr/>
        <a:lstStyle/>
        <a:p>
          <a:endParaRPr lang="en-US"/>
        </a:p>
      </dgm:t>
    </dgm:pt>
    <dgm:pt modelId="{D828D915-C660-4CCB-81AC-774B42410C83}">
      <dgm:prSet phldrT="[Text]" custT="1"/>
      <dgm:spPr>
        <a:solidFill>
          <a:srgbClr val="D0F6FA">
            <a:alpha val="89804"/>
          </a:srgbClr>
        </a:solidFill>
        <a:ln>
          <a:noFill/>
        </a:ln>
      </dgm:spPr>
      <dgm:t>
        <a:bodyPr/>
        <a:lstStyle/>
        <a:p>
          <a:pPr>
            <a:buNone/>
          </a:pPr>
          <a:r>
            <a:rPr lang="en-US" sz="4000" b="1" dirty="0">
              <a:solidFill>
                <a:srgbClr val="002677"/>
              </a:solidFill>
            </a:rPr>
            <a:t>Julie Wood, MD</a:t>
          </a:r>
        </a:p>
        <a:p>
          <a:pPr>
            <a:buNone/>
          </a:pPr>
          <a:r>
            <a:rPr lang="en-US" sz="2400" dirty="0">
              <a:solidFill>
                <a:srgbClr val="002677"/>
              </a:solidFill>
            </a:rPr>
            <a:t>Optum Idaho Medical Director</a:t>
          </a:r>
          <a:endParaRPr lang="en-US" sz="2400" b="1" dirty="0">
            <a:solidFill>
              <a:srgbClr val="002677"/>
            </a:solidFill>
          </a:endParaRPr>
        </a:p>
      </dgm:t>
    </dgm:pt>
    <dgm:pt modelId="{8C6FDD15-C750-497A-A4E2-4B2BA6F810C5}" type="parTrans" cxnId="{4D3043BA-7A59-46F5-AADD-214B784A8CC4}">
      <dgm:prSet/>
      <dgm:spPr/>
      <dgm:t>
        <a:bodyPr/>
        <a:lstStyle/>
        <a:p>
          <a:endParaRPr lang="en-US"/>
        </a:p>
      </dgm:t>
    </dgm:pt>
    <dgm:pt modelId="{C6F4A608-D9DF-4108-9C73-6D2E58257D65}" type="sibTrans" cxnId="{4D3043BA-7A59-46F5-AADD-214B784A8CC4}">
      <dgm:prSet/>
      <dgm:spPr/>
      <dgm:t>
        <a:bodyPr/>
        <a:lstStyle/>
        <a:p>
          <a:endParaRPr lang="en-US"/>
        </a:p>
      </dgm:t>
    </dgm:pt>
    <dgm:pt modelId="{61A21558-A805-4CA3-8AAA-034FEC69D210}">
      <dgm:prSet phldrT="[Text]" custT="1"/>
      <dgm:spPr>
        <a:solidFill>
          <a:srgbClr val="D0F6FA">
            <a:alpha val="89804"/>
          </a:srgbClr>
        </a:solidFill>
        <a:ln>
          <a:noFill/>
        </a:ln>
      </dgm:spPr>
      <dgm:t>
        <a:bodyPr/>
        <a:lstStyle/>
        <a:p>
          <a:pPr>
            <a:buFontTx/>
            <a:buNone/>
          </a:pPr>
          <a:r>
            <a:rPr lang="en-US" sz="2400" dirty="0">
              <a:hlinkClick xmlns:r="http://schemas.openxmlformats.org/officeDocument/2006/relationships" r:id="rId1"/>
            </a:rPr>
            <a:t>julie.a.wood@optum.com</a:t>
          </a:r>
          <a:endParaRPr lang="en-US" sz="2400" dirty="0"/>
        </a:p>
      </dgm:t>
    </dgm:pt>
    <dgm:pt modelId="{92522EB6-44B0-45C6-B57C-200626E8B9E8}" type="sibTrans" cxnId="{AE49C521-054F-42FF-96FE-49E0562F62C9}">
      <dgm:prSet/>
      <dgm:spPr/>
      <dgm:t>
        <a:bodyPr/>
        <a:lstStyle/>
        <a:p>
          <a:endParaRPr lang="en-US"/>
        </a:p>
      </dgm:t>
    </dgm:pt>
    <dgm:pt modelId="{41F38BFF-0A75-4673-A67A-CAE50050080A}" type="parTrans" cxnId="{AE49C521-054F-42FF-96FE-49E0562F62C9}">
      <dgm:prSet/>
      <dgm:spPr/>
      <dgm:t>
        <a:bodyPr/>
        <a:lstStyle/>
        <a:p>
          <a:endParaRPr lang="en-US"/>
        </a:p>
      </dgm:t>
    </dgm:pt>
    <dgm:pt modelId="{7A898666-6968-4F07-B2B9-30D0B041515B}" type="pres">
      <dgm:prSet presAssocID="{C0B35421-8B2E-4D51-99BD-73DA907B29D9}" presName="list" presStyleCnt="0">
        <dgm:presLayoutVars>
          <dgm:dir/>
          <dgm:animLvl val="lvl"/>
        </dgm:presLayoutVars>
      </dgm:prSet>
      <dgm:spPr/>
    </dgm:pt>
    <dgm:pt modelId="{8915ECB1-DA8B-41F3-96FB-3DC459BB2FBD}" type="pres">
      <dgm:prSet presAssocID="{9036DFF6-009C-4E21-B767-E541E4F5A20D}" presName="posSpace" presStyleCnt="0"/>
      <dgm:spPr/>
    </dgm:pt>
    <dgm:pt modelId="{3077A1A2-75F1-40AE-B090-1861E669FBC3}" type="pres">
      <dgm:prSet presAssocID="{9036DFF6-009C-4E21-B767-E541E4F5A20D}" presName="vertFlow" presStyleCnt="0"/>
      <dgm:spPr/>
    </dgm:pt>
    <dgm:pt modelId="{507A759B-A82E-4B9E-AB22-7066DFD1F062}" type="pres">
      <dgm:prSet presAssocID="{9036DFF6-009C-4E21-B767-E541E4F5A20D}" presName="topSpace" presStyleCnt="0"/>
      <dgm:spPr/>
    </dgm:pt>
    <dgm:pt modelId="{21ABD378-DF77-4950-9C86-00403850F0CF}" type="pres">
      <dgm:prSet presAssocID="{9036DFF6-009C-4E21-B767-E541E4F5A20D}" presName="firstComp" presStyleCnt="0"/>
      <dgm:spPr/>
    </dgm:pt>
    <dgm:pt modelId="{231C92F0-4512-4DD6-AC22-02FC189F03CD}" type="pres">
      <dgm:prSet presAssocID="{9036DFF6-009C-4E21-B767-E541E4F5A20D}" presName="firstChild" presStyleLbl="bgAccFollowNode1" presStyleIdx="0" presStyleCnt="1" custScaleX="122264" custLinFactNeighborX="6128"/>
      <dgm:spPr/>
    </dgm:pt>
    <dgm:pt modelId="{3AB5A244-28FE-4E07-8A6A-D00E15DFA107}" type="pres">
      <dgm:prSet presAssocID="{9036DFF6-009C-4E21-B767-E541E4F5A20D}" presName="firstChildTx" presStyleLbl="bgAccFollowNode1" presStyleIdx="0" presStyleCnt="1">
        <dgm:presLayoutVars>
          <dgm:bulletEnabled val="1"/>
        </dgm:presLayoutVars>
      </dgm:prSet>
      <dgm:spPr/>
    </dgm:pt>
    <dgm:pt modelId="{E59A6B98-0A8E-4D85-B03B-0CC31D6E6CCA}" type="pres">
      <dgm:prSet presAssocID="{9036DFF6-009C-4E21-B767-E541E4F5A20D}" presName="negSpace" presStyleCnt="0"/>
      <dgm:spPr/>
    </dgm:pt>
    <dgm:pt modelId="{A6DAB324-E53C-40DC-AFC8-225A2AB1038E}" type="pres">
      <dgm:prSet presAssocID="{9036DFF6-009C-4E21-B767-E541E4F5A20D}" presName="circle" presStyleLbl="node1" presStyleIdx="0" presStyleCnt="1" custScaleX="130446" custScaleY="130446" custLinFactNeighborX="-37444" custLinFactNeighborY="-2501"/>
      <dgm:spPr/>
    </dgm:pt>
  </dgm:ptLst>
  <dgm:cxnLst>
    <dgm:cxn modelId="{08BD1810-2705-4307-81A7-FFA47C7E2026}" type="presOf" srcId="{9036DFF6-009C-4E21-B767-E541E4F5A20D}" destId="{A6DAB324-E53C-40DC-AFC8-225A2AB1038E}" srcOrd="0" destOrd="0" presId="urn:microsoft.com/office/officeart/2005/8/layout/hList9"/>
    <dgm:cxn modelId="{AE49C521-054F-42FF-96FE-49E0562F62C9}" srcId="{D828D915-C660-4CCB-81AC-774B42410C83}" destId="{61A21558-A805-4CA3-8AAA-034FEC69D210}" srcOrd="0" destOrd="0" parTransId="{41F38BFF-0A75-4673-A67A-CAE50050080A}" sibTransId="{92522EB6-44B0-45C6-B57C-200626E8B9E8}"/>
    <dgm:cxn modelId="{41E7BC34-F675-474D-83AC-C2E51920954D}" type="presOf" srcId="{C0B35421-8B2E-4D51-99BD-73DA907B29D9}" destId="{7A898666-6968-4F07-B2B9-30D0B041515B}" srcOrd="0" destOrd="0" presId="urn:microsoft.com/office/officeart/2005/8/layout/hList9"/>
    <dgm:cxn modelId="{957B1C4C-039E-4992-B695-102257661878}" type="presOf" srcId="{D828D915-C660-4CCB-81AC-774B42410C83}" destId="{231C92F0-4512-4DD6-AC22-02FC189F03CD}" srcOrd="0" destOrd="0" presId="urn:microsoft.com/office/officeart/2005/8/layout/hList9"/>
    <dgm:cxn modelId="{B179384D-533E-4D86-9665-7C63FE39980A}" type="presOf" srcId="{D828D915-C660-4CCB-81AC-774B42410C83}" destId="{3AB5A244-28FE-4E07-8A6A-D00E15DFA107}" srcOrd="1" destOrd="0" presId="urn:microsoft.com/office/officeart/2005/8/layout/hList9"/>
    <dgm:cxn modelId="{26479578-1BC0-481C-86F9-00A34A6A2734}" type="presOf" srcId="{61A21558-A805-4CA3-8AAA-034FEC69D210}" destId="{231C92F0-4512-4DD6-AC22-02FC189F03CD}" srcOrd="0" destOrd="1" presId="urn:microsoft.com/office/officeart/2005/8/layout/hList9"/>
    <dgm:cxn modelId="{4D3043BA-7A59-46F5-AADD-214B784A8CC4}" srcId="{9036DFF6-009C-4E21-B767-E541E4F5A20D}" destId="{D828D915-C660-4CCB-81AC-774B42410C83}" srcOrd="0" destOrd="0" parTransId="{8C6FDD15-C750-497A-A4E2-4B2BA6F810C5}" sibTransId="{C6F4A608-D9DF-4108-9C73-6D2E58257D65}"/>
    <dgm:cxn modelId="{6C5037BE-FC6B-47A8-A321-3847EBB36E4A}" srcId="{C0B35421-8B2E-4D51-99BD-73DA907B29D9}" destId="{9036DFF6-009C-4E21-B767-E541E4F5A20D}" srcOrd="0" destOrd="0" parTransId="{05986F9C-2B65-4DF2-8563-7039B3B459F1}" sibTransId="{B059CBC8-583B-4EF0-800B-C289B4A4A759}"/>
    <dgm:cxn modelId="{28C0C4E9-2FA1-4F3E-A6FF-C45763BF0F67}" type="presOf" srcId="{61A21558-A805-4CA3-8AAA-034FEC69D210}" destId="{3AB5A244-28FE-4E07-8A6A-D00E15DFA107}" srcOrd="1" destOrd="1" presId="urn:microsoft.com/office/officeart/2005/8/layout/hList9"/>
    <dgm:cxn modelId="{7F94A3B8-6A20-4A44-9F23-AC9F62F81D9A}" type="presParOf" srcId="{7A898666-6968-4F07-B2B9-30D0B041515B}" destId="{8915ECB1-DA8B-41F3-96FB-3DC459BB2FBD}" srcOrd="0" destOrd="0" presId="urn:microsoft.com/office/officeart/2005/8/layout/hList9"/>
    <dgm:cxn modelId="{A7667ED0-0BA4-42C2-88CB-A3C0BE5A5D6B}" type="presParOf" srcId="{7A898666-6968-4F07-B2B9-30D0B041515B}" destId="{3077A1A2-75F1-40AE-B090-1861E669FBC3}" srcOrd="1" destOrd="0" presId="urn:microsoft.com/office/officeart/2005/8/layout/hList9"/>
    <dgm:cxn modelId="{7C0C2ED2-2050-4D69-B318-BE78B29C206A}" type="presParOf" srcId="{3077A1A2-75F1-40AE-B090-1861E669FBC3}" destId="{507A759B-A82E-4B9E-AB22-7066DFD1F062}" srcOrd="0" destOrd="0" presId="urn:microsoft.com/office/officeart/2005/8/layout/hList9"/>
    <dgm:cxn modelId="{31F6AC10-8416-4173-A1B9-31D8862BA8D3}" type="presParOf" srcId="{3077A1A2-75F1-40AE-B090-1861E669FBC3}" destId="{21ABD378-DF77-4950-9C86-00403850F0CF}" srcOrd="1" destOrd="0" presId="urn:microsoft.com/office/officeart/2005/8/layout/hList9"/>
    <dgm:cxn modelId="{6F594389-4D84-4711-9E5A-5144EB8D134D}" type="presParOf" srcId="{21ABD378-DF77-4950-9C86-00403850F0CF}" destId="{231C92F0-4512-4DD6-AC22-02FC189F03CD}" srcOrd="0" destOrd="0" presId="urn:microsoft.com/office/officeart/2005/8/layout/hList9"/>
    <dgm:cxn modelId="{47BB2BCE-E232-4C7C-826F-D8AD28FFD02E}" type="presParOf" srcId="{21ABD378-DF77-4950-9C86-00403850F0CF}" destId="{3AB5A244-28FE-4E07-8A6A-D00E15DFA107}" srcOrd="1" destOrd="0" presId="urn:microsoft.com/office/officeart/2005/8/layout/hList9"/>
    <dgm:cxn modelId="{C1C54D2D-E0C0-4A9E-ABDE-F5C9E83D8600}" type="presParOf" srcId="{7A898666-6968-4F07-B2B9-30D0B041515B}" destId="{E59A6B98-0A8E-4D85-B03B-0CC31D6E6CCA}" srcOrd="2" destOrd="0" presId="urn:microsoft.com/office/officeart/2005/8/layout/hList9"/>
    <dgm:cxn modelId="{DF29BDEC-7125-421C-AE4D-882EA3AF5C0A}" type="presParOf" srcId="{7A898666-6968-4F07-B2B9-30D0B041515B}" destId="{A6DAB324-E53C-40DC-AFC8-225A2AB1038E}"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621DD-5C85-44BE-8EA7-C6A42732C7EF}">
      <dsp:nvSpPr>
        <dsp:cNvPr id="0" name=""/>
        <dsp:cNvSpPr/>
      </dsp:nvSpPr>
      <dsp:spPr>
        <a:xfrm>
          <a:off x="0" y="301693"/>
          <a:ext cx="7616190" cy="3992625"/>
        </a:xfrm>
        <a:prstGeom prst="rect">
          <a:avLst/>
        </a:prstGeom>
        <a:solidFill>
          <a:srgbClr val="FBF9F4">
            <a:alpha val="89804"/>
          </a:srgbClr>
        </a:solidFill>
        <a:ln w="12700" cap="flat" cmpd="sng" algn="ctr">
          <a:solidFill>
            <a:srgbClr val="00267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1101" tIns="1353820" rIns="591101" bIns="170688" numCol="1" spcCol="1270" anchor="t" anchorCtr="0">
          <a:noAutofit/>
        </a:bodyPr>
        <a:lstStyle/>
        <a:p>
          <a:pPr marL="228600" lvl="1" indent="0" algn="l" defTabSz="1066800">
            <a:lnSpc>
              <a:spcPct val="90000"/>
            </a:lnSpc>
            <a:spcBef>
              <a:spcPct val="0"/>
            </a:spcBef>
            <a:spcAft>
              <a:spcPct val="15000"/>
            </a:spcAft>
            <a:buFont typeface="Arial" panose="020B0604020202020204" pitchFamily="34" charset="0"/>
            <a:buNone/>
          </a:pPr>
          <a:endParaRPr lang="en-US" sz="2400" kern="1200" dirty="0">
            <a:solidFill>
              <a:srgbClr val="002677"/>
            </a:solidFill>
          </a:endParaRP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solidFill>
                <a:srgbClr val="002677"/>
              </a:solidFill>
            </a:rPr>
            <a:t>Optum support: </a:t>
          </a:r>
          <a:r>
            <a:rPr lang="en-US" sz="2400" u="sng" kern="1200" dirty="0">
              <a:solidFill>
                <a:srgbClr val="0070C0"/>
              </a:solidFill>
              <a:latin typeface="Arial" panose="020B0604020202020204"/>
              <a:ea typeface="+mn-ea"/>
              <a:cs typeface="+mn-cs"/>
            </a:rPr>
            <a:t>https://pride365plus.com/</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solidFill>
                <a:srgbClr val="002677"/>
              </a:solidFill>
              <a:latin typeface="Arial" panose="020B0604020202020204"/>
              <a:ea typeface="+mn-ea"/>
              <a:cs typeface="+mn-cs"/>
            </a:rPr>
            <a:t>World</a:t>
          </a:r>
          <a:r>
            <a:rPr lang="en-US" sz="2400" kern="1200" dirty="0">
              <a:solidFill>
                <a:srgbClr val="002677"/>
              </a:solidFill>
            </a:rPr>
            <a:t> Professional Association for Transgender Health (WPATH) Guidelines: </a:t>
          </a:r>
          <a:r>
            <a:rPr lang="en-US" sz="2400" kern="1200" dirty="0">
              <a:hlinkClick xmlns:r="http://schemas.openxmlformats.org/officeDocument/2006/relationships" r:id="rId1"/>
            </a:rPr>
            <a:t>https://www.wpath.org/soc8</a:t>
          </a:r>
          <a:endParaRPr lang="en-US" sz="2400" u="sng" kern="1200" dirty="0">
            <a:solidFill>
              <a:srgbClr val="0070C0"/>
            </a:solidFill>
            <a:latin typeface="Arial" panose="020B0604020202020204"/>
            <a:ea typeface="+mn-ea"/>
            <a:cs typeface="+mn-cs"/>
          </a:endParaRPr>
        </a:p>
        <a:p>
          <a:pPr marL="228600" lvl="1" indent="-228600" algn="l" defTabSz="1066800">
            <a:lnSpc>
              <a:spcPct val="90000"/>
            </a:lnSpc>
            <a:spcBef>
              <a:spcPct val="0"/>
            </a:spcBef>
            <a:spcAft>
              <a:spcPct val="15000"/>
            </a:spcAft>
            <a:buFont typeface="Symbol" panose="05050102010706020507" pitchFamily="18" charset="2"/>
            <a:buChar char=""/>
          </a:pPr>
          <a:endParaRPr lang="en-US" sz="2400" u="sng" kern="1200" dirty="0">
            <a:solidFill>
              <a:srgbClr val="0070C0"/>
            </a:solidFill>
            <a:latin typeface="Arial" panose="020B0604020202020204"/>
            <a:ea typeface="+mn-ea"/>
            <a:cs typeface="+mn-cs"/>
          </a:endParaRPr>
        </a:p>
        <a:p>
          <a:pPr marL="228600" lvl="1" indent="0" algn="l" defTabSz="1066800">
            <a:lnSpc>
              <a:spcPct val="90000"/>
            </a:lnSpc>
            <a:spcBef>
              <a:spcPct val="0"/>
            </a:spcBef>
            <a:spcAft>
              <a:spcPct val="15000"/>
            </a:spcAft>
            <a:buChar char="•"/>
          </a:pPr>
          <a:endParaRPr lang="en-US" sz="2400" kern="1200" dirty="0">
            <a:solidFill>
              <a:srgbClr val="002677"/>
            </a:solidFill>
          </a:endParaRPr>
        </a:p>
      </dsp:txBody>
      <dsp:txXfrm>
        <a:off x="0" y="301693"/>
        <a:ext cx="7616190" cy="3992625"/>
      </dsp:txXfrm>
    </dsp:sp>
    <dsp:sp modelId="{82B49BC2-6F4E-4205-866C-DB0883E97899}">
      <dsp:nvSpPr>
        <dsp:cNvPr id="0" name=""/>
        <dsp:cNvSpPr/>
      </dsp:nvSpPr>
      <dsp:spPr>
        <a:xfrm>
          <a:off x="380809" y="225622"/>
          <a:ext cx="4817605" cy="1120867"/>
        </a:xfrm>
        <a:prstGeom prst="roundRect">
          <a:avLst/>
        </a:prstGeom>
        <a:solidFill>
          <a:schemeClr val="lt1">
            <a:hueOff val="0"/>
            <a:satOff val="0"/>
            <a:lumOff val="0"/>
            <a:alphaOff val="0"/>
          </a:schemeClr>
        </a:solidFill>
        <a:ln w="12700" cap="flat" cmpd="sng" algn="ctr">
          <a:solidFill>
            <a:srgbClr val="0026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512" tIns="0" rIns="201512" bIns="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002677"/>
              </a:solidFill>
            </a:rPr>
            <a:t>Resources</a:t>
          </a:r>
        </a:p>
      </dsp:txBody>
      <dsp:txXfrm>
        <a:off x="435525" y="280338"/>
        <a:ext cx="4708173" cy="1011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92F0-4512-4DD6-AC22-02FC189F03CD}">
      <dsp:nvSpPr>
        <dsp:cNvPr id="0" name=""/>
        <dsp:cNvSpPr/>
      </dsp:nvSpPr>
      <dsp:spPr>
        <a:xfrm>
          <a:off x="4389108" y="1123447"/>
          <a:ext cx="6287157" cy="2805323"/>
        </a:xfrm>
        <a:prstGeom prst="rect">
          <a:avLst/>
        </a:prstGeom>
        <a:solidFill>
          <a:srgbClr val="D0F6FA">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84480" rIns="284480" bIns="28448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002677"/>
              </a:solidFill>
            </a:rPr>
            <a:t>Julie Wood, MD</a:t>
          </a:r>
        </a:p>
        <a:p>
          <a:pPr marL="0" lvl="0" indent="0" algn="l" defTabSz="1778000">
            <a:lnSpc>
              <a:spcPct val="90000"/>
            </a:lnSpc>
            <a:spcBef>
              <a:spcPct val="0"/>
            </a:spcBef>
            <a:spcAft>
              <a:spcPct val="35000"/>
            </a:spcAft>
            <a:buNone/>
          </a:pPr>
          <a:r>
            <a:rPr lang="en-US" sz="2400" kern="1200" dirty="0">
              <a:solidFill>
                <a:srgbClr val="002677"/>
              </a:solidFill>
            </a:rPr>
            <a:t>Optum Idaho Medical Director</a:t>
          </a:r>
          <a:endParaRPr lang="en-US" sz="2400" b="1" kern="1200" dirty="0">
            <a:solidFill>
              <a:srgbClr val="002677"/>
            </a:solidFill>
          </a:endParaRPr>
        </a:p>
        <a:p>
          <a:pPr marL="228600" lvl="1" indent="-228600" algn="l" defTabSz="1066800">
            <a:lnSpc>
              <a:spcPct val="90000"/>
            </a:lnSpc>
            <a:spcBef>
              <a:spcPct val="0"/>
            </a:spcBef>
            <a:spcAft>
              <a:spcPct val="15000"/>
            </a:spcAft>
            <a:buFontTx/>
            <a:buNone/>
          </a:pPr>
          <a:r>
            <a:rPr lang="en-US" sz="2400" kern="1200" dirty="0">
              <a:hlinkClick xmlns:r="http://schemas.openxmlformats.org/officeDocument/2006/relationships" r:id="rId1"/>
            </a:rPr>
            <a:t>julie.a.wood@optum.com</a:t>
          </a:r>
          <a:endParaRPr lang="en-US" sz="2400" kern="1200" dirty="0"/>
        </a:p>
      </dsp:txBody>
      <dsp:txXfrm>
        <a:off x="5395054" y="1123447"/>
        <a:ext cx="5281212" cy="2805323"/>
      </dsp:txXfrm>
    </dsp:sp>
    <dsp:sp modelId="{A6DAB324-E53C-40DC-AFC8-225A2AB1038E}">
      <dsp:nvSpPr>
        <dsp:cNvPr id="0" name=""/>
        <dsp:cNvSpPr/>
      </dsp:nvSpPr>
      <dsp:spPr>
        <a:xfrm>
          <a:off x="1497356" y="0"/>
          <a:ext cx="3657603" cy="3657603"/>
        </a:xfrm>
        <a:prstGeom prst="ellipse">
          <a:avLst/>
        </a:prstGeom>
        <a:solidFill>
          <a:srgbClr val="002677"/>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Questions?</a:t>
          </a:r>
        </a:p>
      </dsp:txBody>
      <dsp:txXfrm>
        <a:off x="2033000" y="535644"/>
        <a:ext cx="2586315" cy="25863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10/28/2022</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10/28/2022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E816B-EE8A-4A59-BF27-832760D86835}" type="slidenum">
              <a:rPr lang="en-US" smtClean="0"/>
              <a:t>1</a:t>
            </a:fld>
            <a:endParaRPr lang="en-US" dirty="0"/>
          </a:p>
        </p:txBody>
      </p:sp>
    </p:spTree>
    <p:extLst>
      <p:ext uri="{BB962C8B-B14F-4D97-AF65-F5344CB8AC3E}">
        <p14:creationId xmlns:p14="http://schemas.microsoft.com/office/powerpoint/2010/main" val="177847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E816B-EE8A-4A59-BF27-832760D86835}" type="slidenum">
              <a:rPr lang="en-US" smtClean="0"/>
              <a:t>2</a:t>
            </a:fld>
            <a:endParaRPr lang="en-US" dirty="0"/>
          </a:p>
        </p:txBody>
      </p:sp>
    </p:spTree>
    <p:extLst>
      <p:ext uri="{BB962C8B-B14F-4D97-AF65-F5344CB8AC3E}">
        <p14:creationId xmlns:p14="http://schemas.microsoft.com/office/powerpoint/2010/main" val="404112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E816B-EE8A-4A59-BF27-832760D86835}" type="slidenum">
              <a:rPr kumimoji="0" lang="en-US" sz="1200" b="0" i="0" u="none" strike="noStrike" kern="1200" cap="none" spc="0" normalizeH="0" baseline="0" noProof="0" smtClean="0">
                <a:ln>
                  <a:noFill/>
                </a:ln>
                <a:solidFill>
                  <a:srgbClr val="5A5A5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238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5E816B-EE8A-4A59-BF27-832760D86835}" type="slidenum">
              <a:rPr lang="en-US" smtClean="0"/>
              <a:t>4</a:t>
            </a:fld>
            <a:endParaRPr lang="en-US" dirty="0"/>
          </a:p>
        </p:txBody>
      </p:sp>
    </p:spTree>
    <p:extLst>
      <p:ext uri="{BB962C8B-B14F-4D97-AF65-F5344CB8AC3E}">
        <p14:creationId xmlns:p14="http://schemas.microsoft.com/office/powerpoint/2010/main" val="14811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5E816B-EE8A-4A59-BF27-832760D86835}" type="slidenum">
              <a:rPr lang="en-US" smtClean="0"/>
              <a:t>5</a:t>
            </a:fld>
            <a:endParaRPr lang="en-US" dirty="0"/>
          </a:p>
        </p:txBody>
      </p:sp>
    </p:spTree>
    <p:extLst>
      <p:ext uri="{BB962C8B-B14F-4D97-AF65-F5344CB8AC3E}">
        <p14:creationId xmlns:p14="http://schemas.microsoft.com/office/powerpoint/2010/main" val="269280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5E816B-EE8A-4A59-BF27-832760D86835}" type="slidenum">
              <a:rPr lang="en-US" smtClean="0"/>
              <a:t>6</a:t>
            </a:fld>
            <a:endParaRPr lang="en-US" dirty="0"/>
          </a:p>
        </p:txBody>
      </p:sp>
    </p:spTree>
    <p:extLst>
      <p:ext uri="{BB962C8B-B14F-4D97-AF65-F5344CB8AC3E}">
        <p14:creationId xmlns:p14="http://schemas.microsoft.com/office/powerpoint/2010/main" val="304524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5E816B-EE8A-4A59-BF27-832760D86835}" type="slidenum">
              <a:rPr lang="en-US" smtClean="0"/>
              <a:t>7</a:t>
            </a:fld>
            <a:endParaRPr lang="en-US" dirty="0"/>
          </a:p>
        </p:txBody>
      </p:sp>
    </p:spTree>
    <p:extLst>
      <p:ext uri="{BB962C8B-B14F-4D97-AF65-F5344CB8AC3E}">
        <p14:creationId xmlns:p14="http://schemas.microsoft.com/office/powerpoint/2010/main" val="4140911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5.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dirty="0">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dirty="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dirty="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10/28/2022</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10/28/2022</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10/28/2022</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10/28/2022</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extLst>
      <p:ext uri="{BB962C8B-B14F-4D97-AF65-F5344CB8AC3E}">
        <p14:creationId xmlns:p14="http://schemas.microsoft.com/office/powerpoint/2010/main" val="379671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10/28/2022</a:t>
            </a:fld>
            <a:endParaRPr lang="en-US" dirty="0"/>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dirty="0"/>
              <a:t>Not for use. Microsoft default.</a:t>
            </a:r>
          </a:p>
        </p:txBody>
      </p:sp>
    </p:spTree>
    <p:extLst>
      <p:ext uri="{BB962C8B-B14F-4D97-AF65-F5344CB8AC3E}">
        <p14:creationId xmlns:p14="http://schemas.microsoft.com/office/powerpoint/2010/main" val="4191430146"/>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465427059"/>
      </p:ext>
    </p:extLst>
  </p:cSld>
  <p:clrMapOvr>
    <a:masterClrMapping/>
  </p:clrMapOvr>
  <p:extLst>
    <p:ext uri="{DCECCB84-F9BA-43D5-87BE-67443E8EF086}">
      <p15:sldGuideLst xmlns:p15="http://schemas.microsoft.com/office/powerpoint/2012/main">
        <p15:guide id="2" pos="3259" userDrawn="1">
          <p15:clr>
            <a:srgbClr val="FBAE40"/>
          </p15:clr>
        </p15:guide>
        <p15:guide id="3" orient="horz" pos="2722" userDrawn="1">
          <p15:clr>
            <a:srgbClr val="FBAE40"/>
          </p15:clr>
        </p15:guide>
        <p15:guide id="4" orient="horz" pos="29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dirty="0"/>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10/28/2022</a:t>
            </a:fld>
            <a:endParaRPr lang="en-US" dirty="0"/>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2711221741"/>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dirty="0"/>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10/28/2022</a:t>
            </a:fld>
            <a:endParaRPr lang="en-US" dirty="0"/>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488667748"/>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10/28/2022</a:t>
            </a:fld>
            <a:endParaRPr lang="en-US" dirty="0"/>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311920760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10/28/2022</a:t>
            </a:fld>
            <a:endParaRPr lang="en-US" dirty="0"/>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103367083"/>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dirty="0"/>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10/28/2022</a:t>
            </a:fld>
            <a:endParaRPr lang="en-US" dirty="0"/>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150039794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dirty="0"/>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10/28/2022</a:t>
            </a:fld>
            <a:endParaRPr lang="en-US" dirty="0"/>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1334358615"/>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extLst>
      <p:ext uri="{BB962C8B-B14F-4D97-AF65-F5344CB8AC3E}">
        <p14:creationId xmlns:p14="http://schemas.microsoft.com/office/powerpoint/2010/main" val="1727655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34962336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06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10/28/2022</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18850678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314161138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10/28/2022</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8939167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712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3902390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403220154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45158791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10/28/2022</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215685556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10/28/2022</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85210172"/>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643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51265865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2954965674"/>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0393"/>
          <a:stretch/>
        </p:blipFill>
        <p:spPr bwMode="gray">
          <a:xfrm>
            <a:off x="6019800" y="0"/>
            <a:ext cx="6172200" cy="6903207"/>
          </a:xfrm>
          <a:prstGeom prst="rect">
            <a:avLst/>
          </a:prstGeom>
        </p:spPr>
      </p:pic>
    </p:spTree>
    <p:extLst>
      <p:ext uri="{BB962C8B-B14F-4D97-AF65-F5344CB8AC3E}">
        <p14:creationId xmlns:p14="http://schemas.microsoft.com/office/powerpoint/2010/main" val="341320292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381377415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205468162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3290553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10/28/2022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128962079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3725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7296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14815809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132518447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956298" y="833151"/>
            <a:ext cx="1514372" cy="914400"/>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dirty="0"/>
            </a:br>
            <a:br>
              <a:rPr lang="en-US" dirty="0"/>
            </a:br>
            <a:r>
              <a:rPr lang="en-US" dirty="0"/>
              <a:t>An image should be inserted into this region, but the dimensions should remain unchanged. To access brand approved photography, visit: library.optum.com.</a:t>
            </a:r>
            <a:br>
              <a:rPr lang="en-US" dirty="0"/>
            </a:br>
            <a:br>
              <a:rPr lang="en-US" dirty="0"/>
            </a:br>
            <a:r>
              <a:rPr lang="en-US" dirty="0"/>
              <a:t>Accessing the above library requires users to be a part of a SECURE group: Optum_Library_Access_Photography.</a:t>
            </a:r>
            <a:br>
              <a:rPr lang="en-US" dirty="0"/>
            </a:br>
            <a:br>
              <a:rPr lang="en-US" dirty="0"/>
            </a:br>
            <a:r>
              <a:rPr lang="en-US" dirty="0"/>
              <a:t>Request access via Secure if necessary.</a:t>
            </a:r>
          </a:p>
        </p:txBody>
      </p:sp>
    </p:spTree>
    <p:extLst>
      <p:ext uri="{BB962C8B-B14F-4D97-AF65-F5344CB8AC3E}">
        <p14:creationId xmlns:p14="http://schemas.microsoft.com/office/powerpoint/2010/main" val="255400050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10/28/2022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dirty="0">
                <a:solidFill>
                  <a:schemeClr val="accent6"/>
                </a:solidFill>
              </a:rPr>
              <a:t>Better, for you</a:t>
            </a:r>
          </a:p>
        </p:txBody>
      </p:sp>
    </p:spTree>
    <p:extLst>
      <p:ext uri="{BB962C8B-B14F-4D97-AF65-F5344CB8AC3E}">
        <p14:creationId xmlns:p14="http://schemas.microsoft.com/office/powerpoint/2010/main" val="782659486"/>
      </p:ext>
    </p:extLst>
  </p:cSld>
  <p:clrMapOvr>
    <a:masterClrMapping/>
  </p:clrMapOvr>
  <p:extLst>
    <p:ext uri="{DCECCB84-F9BA-43D5-87BE-67443E8EF086}">
      <p15:sldGuideLst xmlns:p15="http://schemas.microsoft.com/office/powerpoint/2012/main">
        <p15:guide id="2" pos="3259">
          <p15:clr>
            <a:srgbClr val="FBAE40"/>
          </p15:clr>
        </p15:guide>
        <p15:guide id="4" orient="horz" pos="284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2.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2.sv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10/28/2022</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67" r:id="rId3"/>
    <p:sldLayoutId id="2147483694" r:id="rId4"/>
    <p:sldLayoutId id="2147483699" r:id="rId5"/>
    <p:sldLayoutId id="2147483700" r:id="rId6"/>
    <p:sldLayoutId id="2147483701" r:id="rId7"/>
    <p:sldLayoutId id="2147483688" r:id="rId8"/>
    <p:sldLayoutId id="2147483703" r:id="rId9"/>
    <p:sldLayoutId id="2147483676" r:id="rId10"/>
    <p:sldLayoutId id="2147483685" r:id="rId11"/>
    <p:sldLayoutId id="2147483684" r:id="rId12"/>
    <p:sldLayoutId id="2147483677" r:id="rId13"/>
    <p:sldLayoutId id="2147483654" r:id="rId14"/>
    <p:sldLayoutId id="2147483662" r:id="rId15"/>
    <p:sldLayoutId id="2147483683" r:id="rId16"/>
    <p:sldLayoutId id="2147483650" r:id="rId17"/>
    <p:sldLayoutId id="2147483655" r:id="rId18"/>
    <p:sldLayoutId id="2147483678" r:id="rId19"/>
    <p:sldLayoutId id="2147483664" r:id="rId20"/>
    <p:sldLayoutId id="2147483696" r:id="rId21"/>
    <p:sldLayoutId id="2147483695" r:id="rId22"/>
    <p:sldLayoutId id="2147483697" r:id="rId23"/>
    <p:sldLayoutId id="2147483692" r:id="rId24"/>
    <p:sldLayoutId id="2147483698" r:id="rId25"/>
    <p:sldLayoutId id="2147483680" r:id="rId26"/>
    <p:sldLayoutId id="2147483663" r:id="rId27"/>
    <p:sldLayoutId id="2147483660" r:id="rId28"/>
    <p:sldLayoutId id="2147483649" r:id="rId29"/>
    <p:sldLayoutId id="2147483652" r:id="rId30"/>
    <p:sldLayoutId id="2147483653" r:id="rId31"/>
    <p:sldLayoutId id="2147483656" r:id="rId32"/>
    <p:sldLayoutId id="2147483657" r:id="rId33"/>
    <p:sldLayoutId id="2147483658" r:id="rId34"/>
    <p:sldLayoutId id="2147483659" r:id="rId35"/>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10/28/2022</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52154539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optumhealtheducation.com/behavioral-health/lgbtq-mental-health-2022#group-tabs-node-course-default1" TargetMode="External"/><Relationship Id="rId5" Type="http://schemas.openxmlformats.org/officeDocument/2006/relationships/hyperlink" Target="https://www.optumhealtheducation.com/health-equity/lgbtq-201-220217-live#group-tabs-node-course-default1" TargetMode="External"/><Relationship Id="rId4" Type="http://schemas.openxmlformats.org/officeDocument/2006/relationships/hyperlink" Target="https://www.optumhealtheducation.com/health-equity/lgbtq-101-2021"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BEE9EF-E723-4077-961F-A69BDD2A40AD}"/>
              </a:ext>
            </a:extLst>
          </p:cNvPr>
          <p:cNvPicPr>
            <a:picLocks noChangeAspect="1"/>
          </p:cNvPicPr>
          <p:nvPr/>
        </p:nvPicPr>
        <p:blipFill>
          <a:blip r:embed="rId3"/>
          <a:stretch>
            <a:fillRect/>
          </a:stretch>
        </p:blipFill>
        <p:spPr>
          <a:xfrm>
            <a:off x="2009722" y="1099280"/>
            <a:ext cx="8172555" cy="4315201"/>
          </a:xfrm>
          <a:prstGeom prst="rect">
            <a:avLst/>
          </a:prstGeom>
        </p:spPr>
      </p:pic>
    </p:spTree>
    <p:extLst>
      <p:ext uri="{BB962C8B-B14F-4D97-AF65-F5344CB8AC3E}">
        <p14:creationId xmlns:p14="http://schemas.microsoft.com/office/powerpoint/2010/main" val="299307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894D-F79A-4880-90D7-18D554CB9976}"/>
              </a:ext>
            </a:extLst>
          </p:cNvPr>
          <p:cNvSpPr>
            <a:spLocks noGrp="1"/>
          </p:cNvSpPr>
          <p:nvPr>
            <p:ph type="title"/>
          </p:nvPr>
        </p:nvSpPr>
        <p:spPr bwMode="gray"/>
        <p:txBody>
          <a:bodyPr/>
          <a:lstStyle/>
          <a:p>
            <a:r>
              <a:rPr lang="en-US" dirty="0"/>
              <a:t>Panelists </a:t>
            </a:r>
          </a:p>
        </p:txBody>
      </p:sp>
      <p:pic>
        <p:nvPicPr>
          <p:cNvPr id="6" name="Picture 5">
            <a:extLst>
              <a:ext uri="{FF2B5EF4-FFF2-40B4-BE49-F238E27FC236}">
                <a16:creationId xmlns:a16="http://schemas.microsoft.com/office/drawing/2014/main" id="{697E3EB0-024E-42E0-93F8-57D1FAF40FF7}"/>
              </a:ext>
            </a:extLst>
          </p:cNvPr>
          <p:cNvPicPr>
            <a:picLocks noChangeAspect="1"/>
          </p:cNvPicPr>
          <p:nvPr/>
        </p:nvPicPr>
        <p:blipFill>
          <a:blip r:embed="rId3">
            <a:extLst>
              <a:ext uri="{28A0092B-C50C-407E-A947-70E740481C1C}">
                <a14:useLocalDpi xmlns:a14="http://schemas.microsoft.com/office/drawing/2010/main" val="0"/>
              </a:ext>
            </a:extLst>
          </a:blip>
          <a:srcRect t="12145" b="12145"/>
          <a:stretch/>
        </p:blipFill>
        <p:spPr bwMode="gray">
          <a:xfrm>
            <a:off x="1000512" y="1970899"/>
            <a:ext cx="1645920" cy="1657067"/>
          </a:xfrm>
          <a:prstGeom prst="ellipse">
            <a:avLst/>
          </a:prstGeom>
        </p:spPr>
      </p:pic>
      <p:sp>
        <p:nvSpPr>
          <p:cNvPr id="11" name="TextBox 10">
            <a:extLst>
              <a:ext uri="{FF2B5EF4-FFF2-40B4-BE49-F238E27FC236}">
                <a16:creationId xmlns:a16="http://schemas.microsoft.com/office/drawing/2014/main" id="{1AC920B0-8C57-40BB-8260-58627C00E815}"/>
              </a:ext>
            </a:extLst>
          </p:cNvPr>
          <p:cNvSpPr txBox="1"/>
          <p:nvPr/>
        </p:nvSpPr>
        <p:spPr bwMode="gray">
          <a:xfrm>
            <a:off x="682027" y="3934930"/>
            <a:ext cx="2282890" cy="5693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600" b="1" dirty="0">
                <a:solidFill>
                  <a:srgbClr val="002677"/>
                </a:solidFill>
                <a:latin typeface="Arial" panose="020B0604020202020204"/>
              </a:rPr>
              <a:t>Julie Wood, MD</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2677"/>
                </a:solidFill>
                <a:effectLst/>
                <a:uLnTx/>
                <a:uFillTx/>
                <a:latin typeface="Arial" panose="020B0604020202020204"/>
                <a:ea typeface="+mn-ea"/>
                <a:cs typeface="+mn-cs"/>
              </a:rPr>
              <a:t>She/her</a:t>
            </a:r>
          </a:p>
        </p:txBody>
      </p:sp>
      <p:sp>
        <p:nvSpPr>
          <p:cNvPr id="12" name="TextBox 11">
            <a:extLst>
              <a:ext uri="{FF2B5EF4-FFF2-40B4-BE49-F238E27FC236}">
                <a16:creationId xmlns:a16="http://schemas.microsoft.com/office/drawing/2014/main" id="{163EB9DA-3209-4879-8AB9-94D280A89C3E}"/>
              </a:ext>
            </a:extLst>
          </p:cNvPr>
          <p:cNvSpPr txBox="1"/>
          <p:nvPr/>
        </p:nvSpPr>
        <p:spPr bwMode="gray">
          <a:xfrm>
            <a:off x="682027" y="4251348"/>
            <a:ext cx="2282890" cy="1308050"/>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rPr>
              <a:t>Optum Idaho Medical Director</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rPr>
              <a:t>Facilitator</a:t>
            </a:r>
          </a:p>
        </p:txBody>
      </p:sp>
      <p:sp>
        <p:nvSpPr>
          <p:cNvPr id="15" name="TextBox 14">
            <a:extLst>
              <a:ext uri="{FF2B5EF4-FFF2-40B4-BE49-F238E27FC236}">
                <a16:creationId xmlns:a16="http://schemas.microsoft.com/office/drawing/2014/main" id="{0991BD98-05EE-4ED8-BC72-C0E733C9765B}"/>
              </a:ext>
            </a:extLst>
          </p:cNvPr>
          <p:cNvSpPr txBox="1"/>
          <p:nvPr/>
        </p:nvSpPr>
        <p:spPr bwMode="gray">
          <a:xfrm>
            <a:off x="3530379" y="3934930"/>
            <a:ext cx="2282890" cy="5693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600" b="1" dirty="0">
                <a:solidFill>
                  <a:srgbClr val="002677"/>
                </a:solidFill>
                <a:latin typeface="Arial" panose="020B0604020202020204"/>
              </a:rPr>
              <a:t>Lisa Mattson, MD</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2677"/>
                </a:solidFill>
                <a:effectLst/>
                <a:uLnTx/>
                <a:uFillTx/>
                <a:latin typeface="Arial" panose="020B0604020202020204"/>
                <a:ea typeface="+mn-ea"/>
                <a:cs typeface="+mn-cs"/>
              </a:rPr>
              <a:t>She/her</a:t>
            </a:r>
          </a:p>
        </p:txBody>
      </p:sp>
      <p:sp>
        <p:nvSpPr>
          <p:cNvPr id="16" name="TextBox 15">
            <a:extLst>
              <a:ext uri="{FF2B5EF4-FFF2-40B4-BE49-F238E27FC236}">
                <a16:creationId xmlns:a16="http://schemas.microsoft.com/office/drawing/2014/main" id="{75BE1662-7B53-4220-9BF7-77948B9F5E72}"/>
              </a:ext>
            </a:extLst>
          </p:cNvPr>
          <p:cNvSpPr txBox="1"/>
          <p:nvPr/>
        </p:nvSpPr>
        <p:spPr bwMode="gray">
          <a:xfrm>
            <a:off x="3530379" y="4359069"/>
            <a:ext cx="2282890" cy="1308050"/>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US" sz="1400" i="1" dirty="0">
              <a:solidFill>
                <a:srgbClr val="002677"/>
              </a:solidFill>
              <a:latin typeface="Arial" panose="020B0604020202020204"/>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lang="en-US" sz="1400" i="1" dirty="0">
              <a:solidFill>
                <a:srgbClr val="002677"/>
              </a:solidFill>
              <a:latin typeface="Arial" panose="020B0604020202020204"/>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rPr>
              <a:t>National Medical Director,  Optum Health</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i="1" dirty="0">
                <a:solidFill>
                  <a:srgbClr val="002677"/>
                </a:solidFill>
                <a:latin typeface="Arial" panose="020B0604020202020204"/>
              </a:rPr>
              <a:t>Panelist</a:t>
            </a:r>
            <a:endPar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2EA4C27D-C8DE-4199-8A67-49D3593C6348}"/>
              </a:ext>
            </a:extLst>
          </p:cNvPr>
          <p:cNvSpPr txBox="1"/>
          <p:nvPr/>
        </p:nvSpPr>
        <p:spPr bwMode="gray">
          <a:xfrm>
            <a:off x="6378731" y="3934930"/>
            <a:ext cx="2282890" cy="5693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600" b="1" dirty="0">
                <a:solidFill>
                  <a:srgbClr val="002677"/>
                </a:solidFill>
                <a:latin typeface="Arial" panose="020B0604020202020204"/>
              </a:rPr>
              <a:t>Brian Rood, PhD</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2677"/>
                </a:solidFill>
                <a:effectLst/>
                <a:uLnTx/>
                <a:uFillTx/>
                <a:latin typeface="Arial" panose="020B0604020202020204"/>
                <a:ea typeface="+mn-ea"/>
                <a:cs typeface="+mn-cs"/>
              </a:rPr>
              <a:t>He/his</a:t>
            </a:r>
          </a:p>
        </p:txBody>
      </p:sp>
      <p:sp>
        <p:nvSpPr>
          <p:cNvPr id="19" name="TextBox 18">
            <a:extLst>
              <a:ext uri="{FF2B5EF4-FFF2-40B4-BE49-F238E27FC236}">
                <a16:creationId xmlns:a16="http://schemas.microsoft.com/office/drawing/2014/main" id="{7DC67336-EE09-4628-840E-86254399DF38}"/>
              </a:ext>
            </a:extLst>
          </p:cNvPr>
          <p:cNvSpPr txBox="1"/>
          <p:nvPr/>
        </p:nvSpPr>
        <p:spPr bwMode="gray">
          <a:xfrm>
            <a:off x="6378731" y="4251348"/>
            <a:ext cx="2282890" cy="1308050"/>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lang="en-US" sz="1400" i="1" dirty="0">
              <a:solidFill>
                <a:srgbClr val="002677"/>
              </a:solidFill>
              <a:latin typeface="Arial" panose="020B0604020202020204"/>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rPr>
              <a:t>Senior Director, Optum Behavioral Health Solutions</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i="1" dirty="0">
                <a:solidFill>
                  <a:srgbClr val="002677"/>
                </a:solidFill>
                <a:latin typeface="Arial" panose="020B0604020202020204"/>
              </a:rPr>
              <a:t>Panelist</a:t>
            </a:r>
            <a:endPar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DEED2E70-3041-4185-9278-C85EC4BB77D8}"/>
              </a:ext>
            </a:extLst>
          </p:cNvPr>
          <p:cNvSpPr txBox="1"/>
          <p:nvPr/>
        </p:nvSpPr>
        <p:spPr bwMode="gray">
          <a:xfrm>
            <a:off x="9227083" y="3934930"/>
            <a:ext cx="2282890" cy="815608"/>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2677"/>
                </a:solidFill>
                <a:effectLst/>
                <a:uLnTx/>
                <a:uFillTx/>
                <a:latin typeface="Arial" panose="020B0604020202020204"/>
                <a:ea typeface="+mn-ea"/>
                <a:cs typeface="+mn-cs"/>
              </a:rPr>
              <a:t>Xiangyang (Patrick) Zhao, MD, MS</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600" b="1" dirty="0">
                <a:solidFill>
                  <a:srgbClr val="002677"/>
                </a:solidFill>
                <a:latin typeface="Arial" panose="020B0604020202020204"/>
              </a:rPr>
              <a:t>He/his</a:t>
            </a:r>
            <a:endParaRPr kumimoji="0" lang="en-US" sz="1600" b="1"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52741CD-6CC7-4CA5-86CB-5D71D02899A6}"/>
              </a:ext>
            </a:extLst>
          </p:cNvPr>
          <p:cNvSpPr txBox="1"/>
          <p:nvPr/>
        </p:nvSpPr>
        <p:spPr bwMode="gray">
          <a:xfrm>
            <a:off x="9227083" y="4251348"/>
            <a:ext cx="2282890" cy="1308050"/>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US" sz="1400" i="1" dirty="0">
              <a:solidFill>
                <a:srgbClr val="002677"/>
              </a:solidFill>
              <a:latin typeface="Arial" panose="020B0604020202020204"/>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1" u="none" strike="noStrike" kern="1200" cap="none" spc="0" normalizeH="0" baseline="0" noProof="0" dirty="0">
              <a:ln>
                <a:noFill/>
              </a:ln>
              <a:solidFill>
                <a:srgbClr val="00267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i="1" dirty="0">
                <a:solidFill>
                  <a:srgbClr val="002677"/>
                </a:solidFill>
                <a:latin typeface="Arial" panose="020B0604020202020204"/>
              </a:rPr>
              <a:t>Optum Behavioral Health Medical Director</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i="1" dirty="0">
                <a:solidFill>
                  <a:srgbClr val="002677"/>
                </a:solidFill>
                <a:latin typeface="Arial" panose="020B0604020202020204"/>
              </a:rPr>
              <a:t>Panelist</a:t>
            </a:r>
          </a:p>
        </p:txBody>
      </p:sp>
      <p:pic>
        <p:nvPicPr>
          <p:cNvPr id="24" name="Picture 23">
            <a:extLst>
              <a:ext uri="{FF2B5EF4-FFF2-40B4-BE49-F238E27FC236}">
                <a16:creationId xmlns:a16="http://schemas.microsoft.com/office/drawing/2014/main" id="{A6822E83-A4EF-4BFD-9C10-0F1015BFED8D}"/>
              </a:ext>
            </a:extLst>
          </p:cNvPr>
          <p:cNvPicPr>
            <a:picLocks noChangeAspect="1"/>
          </p:cNvPicPr>
          <p:nvPr/>
        </p:nvPicPr>
        <p:blipFill>
          <a:blip r:embed="rId4">
            <a:extLst>
              <a:ext uri="{28A0092B-C50C-407E-A947-70E740481C1C}">
                <a14:useLocalDpi xmlns:a14="http://schemas.microsoft.com/office/drawing/2010/main" val="0"/>
              </a:ext>
            </a:extLst>
          </a:blip>
          <a:srcRect t="12190" b="12190"/>
          <a:stretch/>
        </p:blipFill>
        <p:spPr bwMode="gray">
          <a:xfrm>
            <a:off x="6697216" y="1970899"/>
            <a:ext cx="1645920" cy="1657067"/>
          </a:xfrm>
          <a:prstGeom prst="ellipse">
            <a:avLst/>
          </a:prstGeom>
        </p:spPr>
      </p:pic>
      <p:pic>
        <p:nvPicPr>
          <p:cNvPr id="25" name="Picture 24">
            <a:extLst>
              <a:ext uri="{FF2B5EF4-FFF2-40B4-BE49-F238E27FC236}">
                <a16:creationId xmlns:a16="http://schemas.microsoft.com/office/drawing/2014/main" id="{648D911C-96A1-4534-BB00-E5B78189C778}"/>
              </a:ext>
            </a:extLst>
          </p:cNvPr>
          <p:cNvPicPr>
            <a:picLocks noChangeAspect="1"/>
          </p:cNvPicPr>
          <p:nvPr/>
        </p:nvPicPr>
        <p:blipFill>
          <a:blip r:embed="rId5">
            <a:extLst>
              <a:ext uri="{28A0092B-C50C-407E-A947-70E740481C1C}">
                <a14:useLocalDpi xmlns:a14="http://schemas.microsoft.com/office/drawing/2010/main" val="0"/>
              </a:ext>
            </a:extLst>
          </a:blip>
          <a:srcRect t="7986" b="7986"/>
          <a:stretch/>
        </p:blipFill>
        <p:spPr bwMode="gray">
          <a:xfrm>
            <a:off x="3848864" y="1971011"/>
            <a:ext cx="1645920" cy="1656844"/>
          </a:xfrm>
          <a:prstGeom prst="ellipse">
            <a:avLst/>
          </a:prstGeom>
        </p:spPr>
      </p:pic>
      <p:pic>
        <p:nvPicPr>
          <p:cNvPr id="26" name="Picture 25">
            <a:extLst>
              <a:ext uri="{FF2B5EF4-FFF2-40B4-BE49-F238E27FC236}">
                <a16:creationId xmlns:a16="http://schemas.microsoft.com/office/drawing/2014/main" id="{7A74EBBF-364E-41AA-9E38-909EEF5E5BD5}"/>
              </a:ext>
            </a:extLst>
          </p:cNvPr>
          <p:cNvPicPr>
            <a:picLocks noChangeAspect="1"/>
          </p:cNvPicPr>
          <p:nvPr/>
        </p:nvPicPr>
        <p:blipFill>
          <a:blip r:embed="rId6">
            <a:extLst>
              <a:ext uri="{28A0092B-C50C-407E-A947-70E740481C1C}">
                <a14:useLocalDpi xmlns:a14="http://schemas.microsoft.com/office/drawing/2010/main" val="0"/>
              </a:ext>
            </a:extLst>
          </a:blip>
          <a:srcRect t="11139" b="11139"/>
          <a:stretch/>
        </p:blipFill>
        <p:spPr bwMode="gray">
          <a:xfrm>
            <a:off x="9545568" y="1946615"/>
            <a:ext cx="1645920" cy="1705636"/>
          </a:xfrm>
          <a:prstGeom prst="ellipse">
            <a:avLst/>
          </a:prstGeom>
        </p:spPr>
      </p:pic>
    </p:spTree>
    <p:extLst>
      <p:ext uri="{BB962C8B-B14F-4D97-AF65-F5344CB8AC3E}">
        <p14:creationId xmlns:p14="http://schemas.microsoft.com/office/powerpoint/2010/main" val="322504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974C069-DD16-4286-A69F-DF35D5DF3D70}"/>
              </a:ext>
            </a:extLst>
          </p:cNvPr>
          <p:cNvGraphicFramePr>
            <a:graphicFrameLocks noGrp="1"/>
          </p:cNvGraphicFramePr>
          <p:nvPr>
            <p:ph idx="1"/>
            <p:extLst>
              <p:ext uri="{D42A27DB-BD31-4B8C-83A1-F6EECF244321}">
                <p14:modId xmlns:p14="http://schemas.microsoft.com/office/powerpoint/2010/main" val="3185469207"/>
              </p:ext>
            </p:extLst>
          </p:nvPr>
        </p:nvGraphicFramePr>
        <p:xfrm>
          <a:off x="1509934" y="1909030"/>
          <a:ext cx="9941960" cy="3916680"/>
        </p:xfrm>
        <a:graphic>
          <a:graphicData uri="http://schemas.openxmlformats.org/drawingml/2006/table">
            <a:tbl>
              <a:tblPr firstRow="1" bandRow="1">
                <a:tableStyleId>{68D230F3-CF80-4859-8CE7-A43EE81993B5}</a:tableStyleId>
              </a:tblPr>
              <a:tblGrid>
                <a:gridCol w="6678660">
                  <a:extLst>
                    <a:ext uri="{9D8B030D-6E8A-4147-A177-3AD203B41FA5}">
                      <a16:colId xmlns:a16="http://schemas.microsoft.com/office/drawing/2014/main" val="1661080198"/>
                    </a:ext>
                  </a:extLst>
                </a:gridCol>
                <a:gridCol w="3263300">
                  <a:extLst>
                    <a:ext uri="{9D8B030D-6E8A-4147-A177-3AD203B41FA5}">
                      <a16:colId xmlns:a16="http://schemas.microsoft.com/office/drawing/2014/main" val="2612429691"/>
                    </a:ext>
                  </a:extLst>
                </a:gridCol>
              </a:tblGrid>
              <a:tr h="267112">
                <a:tc gridSpan="2">
                  <a:txBody>
                    <a:bodyPr/>
                    <a:lstStyle/>
                    <a:p>
                      <a:r>
                        <a:rPr lang="en-US" sz="2200" b="1" kern="1200" spc="0" baseline="0" dirty="0">
                          <a:solidFill>
                            <a:schemeClr val="accent6"/>
                          </a:solidFill>
                          <a:latin typeface="+mn-lt"/>
                          <a:ea typeface="+mn-ea"/>
                          <a:cs typeface="+mn-cs"/>
                        </a:rPr>
                        <a:t>Learning Objectives</a:t>
                      </a:r>
                    </a:p>
                  </a:txBody>
                  <a:tcPr>
                    <a:solidFill>
                      <a:srgbClr val="FBF9F4"/>
                    </a:solidFill>
                  </a:tcPr>
                </a:tc>
                <a:tc hMerge="1">
                  <a:txBody>
                    <a:bodyPr/>
                    <a:lstStyle/>
                    <a:p>
                      <a:endParaRPr lang="en-US" dirty="0"/>
                    </a:p>
                  </a:txBody>
                  <a:tcPr/>
                </a:tc>
                <a:extLst>
                  <a:ext uri="{0D108BD9-81ED-4DB2-BD59-A6C34878D82A}">
                    <a16:rowId xmlns:a16="http://schemas.microsoft.com/office/drawing/2014/main" val="3377676356"/>
                  </a:ext>
                </a:extLst>
              </a:tr>
              <a:tr h="467445">
                <a:tc>
                  <a:txBody>
                    <a:bodyPr/>
                    <a:lstStyle/>
                    <a:p>
                      <a:pPr marL="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r>
                        <a:rPr kumimoji="0" lang="en-US" sz="1500" b="1" i="0" u="none" strike="noStrike" kern="1200" cap="none" spc="0" normalizeH="0" baseline="0" dirty="0">
                          <a:ln>
                            <a:noFill/>
                          </a:ln>
                          <a:solidFill>
                            <a:srgbClr val="002677"/>
                          </a:solidFill>
                          <a:effectLst/>
                          <a:uLnTx/>
                          <a:uFillTx/>
                          <a:latin typeface="Arial" panose="020B0604020202020204"/>
                          <a:ea typeface="+mn-ea"/>
                          <a:cs typeface="+mn-cs"/>
                        </a:rPr>
                        <a:t>#1 Define common terms: gender identity, gender expression, assigned sex and sexual orientation </a:t>
                      </a:r>
                    </a:p>
                    <a:p>
                      <a:pPr marL="0" indent="0">
                        <a:buSzPct val="115000"/>
                        <a:buFontTx/>
                        <a:buNone/>
                      </a:pPr>
                      <a:endParaRPr lang="en-US" dirty="0">
                        <a:solidFill>
                          <a:srgbClr val="002677"/>
                        </a:solidFill>
                      </a:endParaRPr>
                    </a:p>
                  </a:txBody>
                  <a:tcPr>
                    <a:solidFill>
                      <a:srgbClr val="FBF9F4">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FBF9F4">
                        <a:alpha val="20000"/>
                      </a:srgbClr>
                    </a:solidFill>
                  </a:tcPr>
                </a:tc>
                <a:extLst>
                  <a:ext uri="{0D108BD9-81ED-4DB2-BD59-A6C34878D82A}">
                    <a16:rowId xmlns:a16="http://schemas.microsoft.com/office/drawing/2014/main" val="3472082519"/>
                  </a:ext>
                </a:extLst>
              </a:tr>
              <a:tr h="629620">
                <a:tc>
                  <a:txBody>
                    <a:bodyPr/>
                    <a:lstStyle/>
                    <a:p>
                      <a:pPr marL="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r>
                        <a:rPr kumimoji="0" lang="en-US" sz="1500" b="1" i="0" u="none" strike="noStrike" kern="1200" cap="none" spc="0" normalizeH="0" baseline="0" dirty="0">
                          <a:ln>
                            <a:noFill/>
                          </a:ln>
                          <a:solidFill>
                            <a:srgbClr val="002677"/>
                          </a:solidFill>
                          <a:effectLst/>
                          <a:uLnTx/>
                          <a:uFillTx/>
                          <a:latin typeface="Arial" panose="020B0604020202020204"/>
                          <a:ea typeface="+mn-ea"/>
                          <a:cs typeface="+mn-cs"/>
                        </a:rPr>
                        <a:t>#2 Describe common medical, psychological and social interventions used to support transgender and gender nonconforming individuals </a:t>
                      </a:r>
                    </a:p>
                    <a:p>
                      <a:pPr marL="0" marR="0" lvl="0" indent="0" algn="l" defTabSz="914400" rtl="0" eaLnBrk="1" fontAlgn="auto" latinLnBrk="0" hangingPunct="1">
                        <a:lnSpc>
                          <a:spcPct val="100000"/>
                        </a:lnSpc>
                        <a:spcBef>
                          <a:spcPts val="0"/>
                        </a:spcBef>
                        <a:spcAft>
                          <a:spcPts val="0"/>
                        </a:spcAft>
                        <a:buClrTx/>
                        <a:buSzPct val="115000"/>
                        <a:buFontTx/>
                        <a:buNone/>
                        <a:tabLst/>
                        <a:defRPr/>
                      </a:pPr>
                      <a:endParaRPr kumimoji="0" lang="en-US" sz="1500" b="1" i="0" u="none" strike="noStrike" kern="1200" cap="none" spc="0" normalizeH="0" baseline="0" dirty="0">
                        <a:ln>
                          <a:noFill/>
                        </a:ln>
                        <a:solidFill>
                          <a:srgbClr val="002677"/>
                        </a:solidFill>
                        <a:effectLst/>
                        <a:uLnTx/>
                        <a:uFillTx/>
                        <a:latin typeface="Arial" panose="020B0604020202020204"/>
                        <a:ea typeface="+mn-ea"/>
                        <a:cs typeface="+mn-cs"/>
                      </a:endParaRPr>
                    </a:p>
                  </a:txBody>
                  <a:tcPr>
                    <a:solidFill>
                      <a:srgbClr val="FBF9F4"/>
                    </a:solidFill>
                  </a:tcPr>
                </a:tc>
                <a:tc>
                  <a:txBody>
                    <a:bodyPr/>
                    <a:lstStyle/>
                    <a:p>
                      <a:endParaRPr lang="en-US" dirty="0"/>
                    </a:p>
                  </a:txBody>
                  <a:tcPr>
                    <a:solidFill>
                      <a:srgbClr val="FBF9F4"/>
                    </a:solidFill>
                  </a:tcPr>
                </a:tc>
                <a:extLst>
                  <a:ext uri="{0D108BD9-81ED-4DB2-BD59-A6C34878D82A}">
                    <a16:rowId xmlns:a16="http://schemas.microsoft.com/office/drawing/2014/main" val="1968231145"/>
                  </a:ext>
                </a:extLst>
              </a:tr>
              <a:tr h="486525">
                <a:tc>
                  <a:txBody>
                    <a:bodyPr/>
                    <a:lstStyle/>
                    <a:p>
                      <a:pPr marL="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r>
                        <a:rPr kumimoji="0" lang="en-US" sz="1500" b="1" i="0" u="none" strike="noStrike" kern="1200" cap="none" spc="0" normalizeH="0" baseline="0" dirty="0">
                          <a:ln>
                            <a:noFill/>
                          </a:ln>
                          <a:solidFill>
                            <a:srgbClr val="002677"/>
                          </a:solidFill>
                          <a:effectLst/>
                          <a:uLnTx/>
                          <a:uFillTx/>
                          <a:latin typeface="Arial" panose="020B0604020202020204"/>
                          <a:ea typeface="+mn-ea"/>
                          <a:cs typeface="+mn-cs"/>
                        </a:rPr>
                        <a:t>#3 Describe evolving best practices for care coordination among care teams assisting LGBTQIA+ youth and adults in Idaho </a:t>
                      </a:r>
                    </a:p>
                    <a:p>
                      <a:pPr marL="0" marR="0" lvl="0" indent="0" algn="l" defTabSz="914400" rtl="0" eaLnBrk="1" fontAlgn="auto" latinLnBrk="0" hangingPunct="1">
                        <a:lnSpc>
                          <a:spcPct val="100000"/>
                        </a:lnSpc>
                        <a:spcBef>
                          <a:spcPts val="0"/>
                        </a:spcBef>
                        <a:spcAft>
                          <a:spcPts val="0"/>
                        </a:spcAft>
                        <a:buClrTx/>
                        <a:buSzPct val="115000"/>
                        <a:buFontTx/>
                        <a:buNone/>
                        <a:tabLst/>
                        <a:defRPr/>
                      </a:pPr>
                      <a:endParaRPr kumimoji="0" lang="en-US" sz="1500" b="1" i="0" u="none" strike="noStrike" kern="1200" cap="none" spc="0" normalizeH="0" baseline="0" dirty="0">
                        <a:ln>
                          <a:noFill/>
                        </a:ln>
                        <a:solidFill>
                          <a:srgbClr val="002677"/>
                        </a:solidFill>
                        <a:effectLst/>
                        <a:uLnTx/>
                        <a:uFillTx/>
                        <a:latin typeface="Arial" panose="020B0604020202020204"/>
                        <a:ea typeface="+mn-ea"/>
                        <a:cs typeface="+mn-cs"/>
                      </a:endParaRPr>
                    </a:p>
                  </a:txBody>
                  <a:tcPr>
                    <a:solidFill>
                      <a:srgbClr val="FBF9F4">
                        <a:alpha val="20000"/>
                      </a:srgbClr>
                    </a:solidFill>
                  </a:tcPr>
                </a:tc>
                <a:tc>
                  <a:txBody>
                    <a:bodyPr/>
                    <a:lstStyle/>
                    <a:p>
                      <a:endParaRPr lang="en-US" dirty="0"/>
                    </a:p>
                  </a:txBody>
                  <a:tcPr>
                    <a:solidFill>
                      <a:srgbClr val="FBF9F4">
                        <a:alpha val="20000"/>
                      </a:srgbClr>
                    </a:solidFill>
                  </a:tcPr>
                </a:tc>
                <a:extLst>
                  <a:ext uri="{0D108BD9-81ED-4DB2-BD59-A6C34878D82A}">
                    <a16:rowId xmlns:a16="http://schemas.microsoft.com/office/drawing/2014/main" val="1848943781"/>
                  </a:ext>
                </a:extLst>
              </a:tr>
              <a:tr h="601001">
                <a:tc>
                  <a:txBody>
                    <a:bodyPr/>
                    <a:lstStyle/>
                    <a:p>
                      <a:pPr marL="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r>
                        <a:rPr kumimoji="0" lang="en-US" sz="1500" b="1" i="0" u="none" strike="noStrike" kern="1200" cap="none" spc="0" normalizeH="0" baseline="0" dirty="0">
                          <a:ln>
                            <a:noFill/>
                          </a:ln>
                          <a:solidFill>
                            <a:srgbClr val="002677"/>
                          </a:solidFill>
                          <a:effectLst/>
                          <a:uLnTx/>
                          <a:uFillTx/>
                          <a:latin typeface="Arial" panose="020B0604020202020204"/>
                          <a:ea typeface="+mn-ea"/>
                          <a:cs typeface="+mn-cs"/>
                        </a:rPr>
                        <a:t>#4 Identify common LGBTQIA+ misconceptions and conscious and unconscious biases among health professionals</a:t>
                      </a:r>
                    </a:p>
                    <a:p>
                      <a:pPr marL="0" marR="0" lvl="0" indent="0" algn="l" defTabSz="914400" rtl="0" eaLnBrk="1" fontAlgn="auto" latinLnBrk="0" hangingPunct="1">
                        <a:lnSpc>
                          <a:spcPct val="100000"/>
                        </a:lnSpc>
                        <a:spcBef>
                          <a:spcPts val="0"/>
                        </a:spcBef>
                        <a:spcAft>
                          <a:spcPts val="0"/>
                        </a:spcAft>
                        <a:buClrTx/>
                        <a:buSzPct val="115000"/>
                        <a:buFontTx/>
                        <a:buNone/>
                        <a:tabLst/>
                        <a:defRPr/>
                      </a:pPr>
                      <a:endParaRPr kumimoji="0" lang="en-US" sz="1500" b="1" i="0" u="none" strike="noStrike" kern="1200" cap="none" spc="0" normalizeH="0" baseline="0" dirty="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Pct val="115000"/>
                        <a:buFontTx/>
                        <a:buNone/>
                        <a:tabLst/>
                        <a:defRPr/>
                      </a:pPr>
                      <a:endParaRPr kumimoji="0" lang="en-US" sz="1200" b="1" i="1" u="none" strike="noStrike" kern="1200" cap="none" spc="0" normalizeH="0" baseline="0" dirty="0">
                        <a:ln>
                          <a:noFill/>
                        </a:ln>
                        <a:solidFill>
                          <a:srgbClr val="002677"/>
                        </a:solidFill>
                        <a:effectLst/>
                        <a:uLnTx/>
                        <a:uFillTx/>
                        <a:latin typeface="Arial" panose="020B0604020202020204"/>
                        <a:ea typeface="+mn-ea"/>
                        <a:cs typeface="+mn-cs"/>
                      </a:endParaRPr>
                    </a:p>
                  </a:txBody>
                  <a:tcPr>
                    <a:solidFill>
                      <a:srgbClr val="FBF9F4"/>
                    </a:solidFill>
                  </a:tcPr>
                </a:tc>
                <a:tc>
                  <a:txBody>
                    <a:bodyPr/>
                    <a:lstStyle/>
                    <a:p>
                      <a:endParaRPr lang="en-US" dirty="0"/>
                    </a:p>
                  </a:txBody>
                  <a:tcPr>
                    <a:solidFill>
                      <a:srgbClr val="FBF9F4"/>
                    </a:solidFill>
                  </a:tcPr>
                </a:tc>
                <a:extLst>
                  <a:ext uri="{0D108BD9-81ED-4DB2-BD59-A6C34878D82A}">
                    <a16:rowId xmlns:a16="http://schemas.microsoft.com/office/drawing/2014/main" val="291084960"/>
                  </a:ext>
                </a:extLst>
              </a:tr>
            </a:tbl>
          </a:graphicData>
        </a:graphic>
      </p:graphicFrame>
      <p:pic>
        <p:nvPicPr>
          <p:cNvPr id="4" name="Optum logo">
            <a:extLst>
              <a:ext uri="{FF2B5EF4-FFF2-40B4-BE49-F238E27FC236}">
                <a16:creationId xmlns:a16="http://schemas.microsoft.com/office/drawing/2014/main" id="{98E57A9D-8B82-44BB-BC24-6D43203583A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956298" y="555639"/>
            <a:ext cx="1514372" cy="914400"/>
          </a:xfrm>
          <a:prstGeom prst="rect">
            <a:avLst/>
          </a:prstGeom>
        </p:spPr>
      </p:pic>
    </p:spTree>
    <p:extLst>
      <p:ext uri="{BB962C8B-B14F-4D97-AF65-F5344CB8AC3E}">
        <p14:creationId xmlns:p14="http://schemas.microsoft.com/office/powerpoint/2010/main" val="80318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ptum logo">
            <a:extLst>
              <a:ext uri="{FF2B5EF4-FFF2-40B4-BE49-F238E27FC236}">
                <a16:creationId xmlns:a16="http://schemas.microsoft.com/office/drawing/2014/main" id="{98E57A9D-8B82-44BB-BC24-6D43203583A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56298" y="555639"/>
            <a:ext cx="1514372" cy="914400"/>
          </a:xfrm>
          <a:prstGeom prst="rect">
            <a:avLst/>
          </a:prstGeom>
        </p:spPr>
      </p:pic>
      <p:pic>
        <p:nvPicPr>
          <p:cNvPr id="7" name="Content Placeholder 6">
            <a:extLst>
              <a:ext uri="{FF2B5EF4-FFF2-40B4-BE49-F238E27FC236}">
                <a16:creationId xmlns:a16="http://schemas.microsoft.com/office/drawing/2014/main" id="{E54D1A23-0748-4BEB-9FA4-A318DBA9901C}"/>
              </a:ext>
            </a:extLst>
          </p:cNvPr>
          <p:cNvPicPr>
            <a:picLocks noGrp="1" noChangeAspect="1"/>
          </p:cNvPicPr>
          <p:nvPr>
            <p:ph idx="1"/>
          </p:nvPr>
        </p:nvPicPr>
        <p:blipFill>
          <a:blip r:embed="rId4"/>
          <a:stretch>
            <a:fillRect/>
          </a:stretch>
        </p:blipFill>
        <p:spPr>
          <a:xfrm>
            <a:off x="2470670" y="619254"/>
            <a:ext cx="7720896" cy="5619491"/>
          </a:xfrm>
        </p:spPr>
      </p:pic>
    </p:spTree>
    <p:extLst>
      <p:ext uri="{BB962C8B-B14F-4D97-AF65-F5344CB8AC3E}">
        <p14:creationId xmlns:p14="http://schemas.microsoft.com/office/powerpoint/2010/main" val="86907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3875E36-3152-42BF-A08E-3976881C93B2}"/>
              </a:ext>
            </a:extLst>
          </p:cNvPr>
          <p:cNvGraphicFramePr>
            <a:graphicFrameLocks noGrp="1"/>
          </p:cNvGraphicFramePr>
          <p:nvPr>
            <p:ph idx="1"/>
            <p:extLst>
              <p:ext uri="{D42A27DB-BD31-4B8C-83A1-F6EECF244321}">
                <p14:modId xmlns:p14="http://schemas.microsoft.com/office/powerpoint/2010/main" val="1333181349"/>
              </p:ext>
            </p:extLst>
          </p:nvPr>
        </p:nvGraphicFramePr>
        <p:xfrm>
          <a:off x="2287905" y="1310757"/>
          <a:ext cx="7616190" cy="460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ptum logo">
            <a:extLst>
              <a:ext uri="{FF2B5EF4-FFF2-40B4-BE49-F238E27FC236}">
                <a16:creationId xmlns:a16="http://schemas.microsoft.com/office/drawing/2014/main" id="{421F9822-0E40-4D8D-9561-173B89C2766F}"/>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956298" y="555639"/>
            <a:ext cx="1514372" cy="914400"/>
          </a:xfrm>
          <a:prstGeom prst="rect">
            <a:avLst/>
          </a:prstGeom>
        </p:spPr>
      </p:pic>
    </p:spTree>
    <p:extLst>
      <p:ext uri="{BB962C8B-B14F-4D97-AF65-F5344CB8AC3E}">
        <p14:creationId xmlns:p14="http://schemas.microsoft.com/office/powerpoint/2010/main" val="89314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974C069-DD16-4286-A69F-DF35D5DF3D70}"/>
              </a:ext>
            </a:extLst>
          </p:cNvPr>
          <p:cNvGraphicFramePr>
            <a:graphicFrameLocks noGrp="1"/>
          </p:cNvGraphicFramePr>
          <p:nvPr>
            <p:ph idx="1"/>
            <p:extLst>
              <p:ext uri="{D42A27DB-BD31-4B8C-83A1-F6EECF244321}">
                <p14:modId xmlns:p14="http://schemas.microsoft.com/office/powerpoint/2010/main" val="3800602501"/>
              </p:ext>
            </p:extLst>
          </p:nvPr>
        </p:nvGraphicFramePr>
        <p:xfrm>
          <a:off x="1524001" y="1557337"/>
          <a:ext cx="9941960" cy="4663440"/>
        </p:xfrm>
        <a:graphic>
          <a:graphicData uri="http://schemas.openxmlformats.org/drawingml/2006/table">
            <a:tbl>
              <a:tblPr firstRow="1" bandRow="1">
                <a:tableStyleId>{68D230F3-CF80-4859-8CE7-A43EE81993B5}</a:tableStyleId>
              </a:tblPr>
              <a:tblGrid>
                <a:gridCol w="6678660">
                  <a:extLst>
                    <a:ext uri="{9D8B030D-6E8A-4147-A177-3AD203B41FA5}">
                      <a16:colId xmlns:a16="http://schemas.microsoft.com/office/drawing/2014/main" val="1661080198"/>
                    </a:ext>
                  </a:extLst>
                </a:gridCol>
                <a:gridCol w="3263300">
                  <a:extLst>
                    <a:ext uri="{9D8B030D-6E8A-4147-A177-3AD203B41FA5}">
                      <a16:colId xmlns:a16="http://schemas.microsoft.com/office/drawing/2014/main" val="2612429691"/>
                    </a:ext>
                  </a:extLst>
                </a:gridCol>
              </a:tblGrid>
              <a:tr h="331402">
                <a:tc gridSpan="2">
                  <a:txBody>
                    <a:bodyPr/>
                    <a:lstStyle/>
                    <a:p>
                      <a:r>
                        <a:rPr lang="en-US" sz="2200" b="1" kern="1200" spc="0" baseline="0" dirty="0">
                          <a:solidFill>
                            <a:schemeClr val="accent6"/>
                          </a:solidFill>
                        </a:rPr>
                        <a:t>Educational Classes</a:t>
                      </a:r>
                      <a:endParaRPr lang="en-US" sz="2200" b="1" kern="1200" spc="0" baseline="0" dirty="0">
                        <a:solidFill>
                          <a:schemeClr val="accent6"/>
                        </a:solidFill>
                        <a:latin typeface="+mn-lt"/>
                        <a:ea typeface="+mn-ea"/>
                        <a:cs typeface="+mn-cs"/>
                      </a:endParaRPr>
                    </a:p>
                  </a:txBody>
                  <a:tcPr>
                    <a:solidFill>
                      <a:srgbClr val="FBF9F4"/>
                    </a:solidFill>
                  </a:tcPr>
                </a:tc>
                <a:tc hMerge="1">
                  <a:txBody>
                    <a:bodyPr/>
                    <a:lstStyle/>
                    <a:p>
                      <a:endParaRPr lang="en-US" dirty="0"/>
                    </a:p>
                  </a:txBody>
                  <a:tcPr/>
                </a:tc>
                <a:extLst>
                  <a:ext uri="{0D108BD9-81ED-4DB2-BD59-A6C34878D82A}">
                    <a16:rowId xmlns:a16="http://schemas.microsoft.com/office/drawing/2014/main" val="3377676356"/>
                  </a:ext>
                </a:extLst>
              </a:tr>
              <a:tr h="1041549">
                <a:tc>
                  <a:txBody>
                    <a:bodyPr/>
                    <a:lstStyle/>
                    <a:p>
                      <a:pPr marL="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r>
                        <a:rPr kumimoji="0" lang="en-US" sz="1500" b="1" i="0" u="none" strike="noStrike" kern="1200" cap="none" spc="0" normalizeH="0" baseline="0" dirty="0">
                          <a:ln>
                            <a:noFill/>
                          </a:ln>
                          <a:solidFill>
                            <a:srgbClr val="002677"/>
                          </a:solidFill>
                          <a:effectLst/>
                          <a:uLnTx/>
                          <a:uFillTx/>
                          <a:latin typeface="Arial" panose="020B0604020202020204"/>
                          <a:ea typeface="+mn-ea"/>
                          <a:cs typeface="+mn-cs"/>
                        </a:rPr>
                        <a:t>Caring for the LGBTQ+ Community: Free, accredited, and publicly available series</a:t>
                      </a:r>
                    </a:p>
                    <a:p>
                      <a:pPr marL="0" marR="0" lvl="0" indent="0" algn="l" defTabSz="914400" rtl="0" eaLnBrk="1" fontAlgn="auto" latinLnBrk="0" hangingPunct="1">
                        <a:lnSpc>
                          <a:spcPct val="100000"/>
                        </a:lnSpc>
                        <a:spcBef>
                          <a:spcPts val="0"/>
                        </a:spcBef>
                        <a:spcAft>
                          <a:spcPts val="0"/>
                        </a:spcAft>
                        <a:buClrTx/>
                        <a:buSzPct val="115000"/>
                        <a:buFontTx/>
                        <a:buNone/>
                        <a:tabLst/>
                        <a:defRPr/>
                      </a:pPr>
                      <a:r>
                        <a:rPr lang="en-US" sz="1300" kern="1200" dirty="0">
                          <a:solidFill>
                            <a:schemeClr val="tx1"/>
                          </a:solidFill>
                          <a:effectLst/>
                          <a:latin typeface="+mn-lt"/>
                          <a:ea typeface="+mn-ea"/>
                          <a:cs typeface="+mn-cs"/>
                        </a:rPr>
                        <a:t>Addresses identities and experiences of the LGBTQ+ community, as well as ways to address the unique health-related disparities affecting the population, including appropriate use of pronouns and terminology </a:t>
                      </a:r>
                      <a:endParaRPr kumimoji="0" lang="en-US" sz="1500" b="1" i="0" u="none" strike="noStrike" kern="1200" cap="none" spc="0" normalizeH="0" baseline="0" dirty="0">
                        <a:ln>
                          <a:noFill/>
                        </a:ln>
                        <a:solidFill>
                          <a:srgbClr val="002677"/>
                        </a:solidFill>
                        <a:effectLst/>
                        <a:uLnTx/>
                        <a:uFillTx/>
                        <a:latin typeface="Arial" panose="020B0604020202020204"/>
                        <a:ea typeface="+mn-ea"/>
                        <a:cs typeface="+mn-cs"/>
                      </a:endParaRPr>
                    </a:p>
                    <a:p>
                      <a:pPr marL="285750" indent="-285750">
                        <a:buSzPct val="115000"/>
                        <a:buFontTx/>
                        <a:buBlip>
                          <a:blip r:embed="rId3"/>
                        </a:buBlip>
                      </a:pPr>
                      <a:endParaRPr lang="en-US" dirty="0">
                        <a:solidFill>
                          <a:srgbClr val="002677"/>
                        </a:solidFill>
                      </a:endParaRPr>
                    </a:p>
                  </a:txBody>
                  <a:tcPr>
                    <a:solidFill>
                      <a:srgbClr val="FBF9F4">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optumhealtheducation.com/health-equity</a:t>
                      </a:r>
                      <a:r>
                        <a:rPr lang="en-US" dirty="0"/>
                        <a:t> &gt; LGBTQ-101-2021</a:t>
                      </a:r>
                    </a:p>
                  </a:txBody>
                  <a:tcPr>
                    <a:solidFill>
                      <a:srgbClr val="FBF9F4">
                        <a:alpha val="20000"/>
                      </a:srgbClr>
                    </a:solidFill>
                  </a:tcPr>
                </a:tc>
                <a:extLst>
                  <a:ext uri="{0D108BD9-81ED-4DB2-BD59-A6C34878D82A}">
                    <a16:rowId xmlns:a16="http://schemas.microsoft.com/office/drawing/2014/main" val="3472082519"/>
                  </a:ext>
                </a:extLst>
              </a:tr>
              <a:tr h="887684">
                <a:tc>
                  <a:txBody>
                    <a:bodyPr/>
                    <a:lstStyle/>
                    <a:p>
                      <a:pPr marL="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r>
                        <a:rPr kumimoji="0" lang="en-US" sz="1500" b="1" i="0" u="none" strike="noStrike" kern="1200" cap="none" spc="0" normalizeH="0" baseline="0" dirty="0">
                          <a:ln>
                            <a:noFill/>
                          </a:ln>
                          <a:solidFill>
                            <a:srgbClr val="002677"/>
                          </a:solidFill>
                          <a:effectLst/>
                          <a:uLnTx/>
                          <a:uFillTx/>
                          <a:latin typeface="Arial" panose="020B0604020202020204"/>
                          <a:ea typeface="+mn-ea"/>
                          <a:cs typeface="+mn-cs"/>
                        </a:rPr>
                        <a:t>LGBTQ+ 102: Across the Sexual Orientation and Gender Identity Spectrum: A Call to Action</a:t>
                      </a:r>
                    </a:p>
                    <a:p>
                      <a:pPr marL="0" marR="0" lvl="0" indent="0" algn="l" defTabSz="914400" rtl="0" eaLnBrk="1" fontAlgn="auto" latinLnBrk="0" hangingPunct="1">
                        <a:lnSpc>
                          <a:spcPct val="100000"/>
                        </a:lnSpc>
                        <a:spcBef>
                          <a:spcPts val="0"/>
                        </a:spcBef>
                        <a:spcAft>
                          <a:spcPts val="0"/>
                        </a:spcAft>
                        <a:buClrTx/>
                        <a:buSzPct val="115000"/>
                        <a:buFontTx/>
                        <a:buNone/>
                        <a:tabLst/>
                        <a:defRPr/>
                      </a:pPr>
                      <a:r>
                        <a:rPr lang="en-US" sz="1300" kern="1200" dirty="0">
                          <a:solidFill>
                            <a:schemeClr val="tx1"/>
                          </a:solidFill>
                          <a:effectLst/>
                          <a:latin typeface="+mn-lt"/>
                          <a:ea typeface="+mn-ea"/>
                          <a:cs typeface="+mn-cs"/>
                        </a:rPr>
                        <a:t>Discusses how stigmatization can adversely affect clinical outcomes, provides awareness around communication needs, and discusses how interactions and documentation can be more supportive</a:t>
                      </a:r>
                      <a:endParaRPr kumimoji="0" lang="en-US" sz="1500" b="1" i="0" u="none" strike="noStrike" kern="1200" cap="none" spc="0" normalizeH="0" baseline="0" dirty="0">
                        <a:ln>
                          <a:noFill/>
                        </a:ln>
                        <a:solidFill>
                          <a:srgbClr val="002677"/>
                        </a:solidFill>
                        <a:effectLst/>
                        <a:uLnTx/>
                        <a:uFillTx/>
                        <a:latin typeface="Arial" panose="020B0604020202020204"/>
                        <a:ea typeface="+mn-ea"/>
                        <a:cs typeface="+mn-cs"/>
                      </a:endParaRPr>
                    </a:p>
                  </a:txBody>
                  <a:tcPr>
                    <a:solidFill>
                      <a:srgbClr val="FBF9F4"/>
                    </a:solidFill>
                  </a:tcPr>
                </a:tc>
                <a:tc>
                  <a:txBody>
                    <a:bodyPr/>
                    <a:lstStyle/>
                    <a:p>
                      <a:r>
                        <a:rPr lang="en-US" dirty="0">
                          <a:hlinkClick r:id="rId5"/>
                        </a:rPr>
                        <a:t>optumhealtheducation.com/health-equity </a:t>
                      </a:r>
                      <a:r>
                        <a:rPr lang="en-US" dirty="0"/>
                        <a:t>&gt; Across the Sexual Orientation and Gender Identity Spectrum: a Call to Action</a:t>
                      </a:r>
                    </a:p>
                  </a:txBody>
                  <a:tcPr>
                    <a:solidFill>
                      <a:srgbClr val="FBF9F4"/>
                    </a:solidFill>
                  </a:tcPr>
                </a:tc>
                <a:extLst>
                  <a:ext uri="{0D108BD9-81ED-4DB2-BD59-A6C34878D82A}">
                    <a16:rowId xmlns:a16="http://schemas.microsoft.com/office/drawing/2014/main" val="1968231145"/>
                  </a:ext>
                </a:extLst>
              </a:tr>
              <a:tr h="710147">
                <a:tc>
                  <a:txBody>
                    <a:bodyPr/>
                    <a:lstStyle/>
                    <a:p>
                      <a:pPr marL="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r>
                        <a:rPr kumimoji="0" lang="en-US" sz="1500" b="1" i="0" u="none" strike="noStrike" kern="1200" cap="none" spc="0" normalizeH="0" baseline="0" dirty="0">
                          <a:ln>
                            <a:noFill/>
                          </a:ln>
                          <a:solidFill>
                            <a:srgbClr val="002677"/>
                          </a:solidFill>
                          <a:effectLst/>
                          <a:uLnTx/>
                          <a:uFillTx/>
                          <a:latin typeface="Arial" panose="020B0604020202020204"/>
                          <a:ea typeface="+mn-ea"/>
                          <a:cs typeface="+mn-cs"/>
                        </a:rPr>
                        <a:t>LGBTQ+ Mental Health </a:t>
                      </a:r>
                      <a:r>
                        <a:rPr kumimoji="0" lang="en-US" sz="1200" b="1" i="1" u="none" strike="noStrike" kern="1200" cap="none" spc="0" normalizeH="0" baseline="0" dirty="0">
                          <a:ln>
                            <a:noFill/>
                          </a:ln>
                          <a:solidFill>
                            <a:srgbClr val="002677"/>
                          </a:solidFill>
                          <a:effectLst/>
                          <a:uLnTx/>
                          <a:uFillTx/>
                          <a:latin typeface="Arial" panose="020B0604020202020204"/>
                          <a:ea typeface="+mn-ea"/>
                          <a:cs typeface="+mn-cs"/>
                        </a:rPr>
                        <a:t>(for Optum providers) </a:t>
                      </a:r>
                    </a:p>
                    <a:p>
                      <a:pPr marL="0" marR="0" lvl="0" indent="0" algn="l" defTabSz="914400" rtl="0" eaLnBrk="1" fontAlgn="auto" latinLnBrk="0" hangingPunct="1">
                        <a:lnSpc>
                          <a:spcPct val="100000"/>
                        </a:lnSpc>
                        <a:spcBef>
                          <a:spcPts val="0"/>
                        </a:spcBef>
                        <a:spcAft>
                          <a:spcPts val="0"/>
                        </a:spcAft>
                        <a:buClrTx/>
                        <a:buSzPct val="115000"/>
                        <a:buFontTx/>
                        <a:buNone/>
                        <a:tabLst/>
                        <a:defRPr/>
                      </a:pPr>
                      <a:r>
                        <a:rPr lang="en-US" sz="1300" kern="1200" dirty="0">
                          <a:solidFill>
                            <a:schemeClr val="tx1"/>
                          </a:solidFill>
                          <a:effectLst/>
                          <a:latin typeface="+mn-lt"/>
                          <a:ea typeface="+mn-ea"/>
                          <a:cs typeface="+mn-cs"/>
                        </a:rPr>
                        <a:t>Gives providers knowledge and strategies about engaging in effective and affirming communication, discusses leading stressors contributing to poor mental health, and identifies interventions to provide support</a:t>
                      </a:r>
                      <a:endParaRPr kumimoji="0" lang="en-US" sz="1500" b="1" i="0" u="none" strike="noStrike" kern="1200" cap="none" spc="0" normalizeH="0" baseline="0" noProof="0" dirty="0">
                        <a:ln>
                          <a:noFill/>
                        </a:ln>
                        <a:solidFill>
                          <a:srgbClr val="002677"/>
                        </a:solidFill>
                        <a:effectLst/>
                        <a:uLnTx/>
                        <a:uFillTx/>
                        <a:latin typeface="Arial" panose="020B0604020202020204"/>
                        <a:ea typeface="+mn-ea"/>
                        <a:cs typeface="+mn-cs"/>
                      </a:endParaRPr>
                    </a:p>
                  </a:txBody>
                  <a:tcPr>
                    <a:solidFill>
                      <a:srgbClr val="FBF9F4">
                        <a:alpha val="20000"/>
                      </a:srgbClr>
                    </a:solidFill>
                  </a:tcPr>
                </a:tc>
                <a:tc>
                  <a:txBody>
                    <a:bodyPr/>
                    <a:lstStyle/>
                    <a:p>
                      <a:r>
                        <a:rPr lang="en-US" dirty="0">
                          <a:hlinkClick r:id="rId6"/>
                        </a:rPr>
                        <a:t>optumhealtheducation.com/behavioral-health</a:t>
                      </a:r>
                      <a:r>
                        <a:rPr lang="en-US" dirty="0"/>
                        <a:t> &gt; LGBTQ+ Mental Health</a:t>
                      </a:r>
                    </a:p>
                  </a:txBody>
                  <a:tcPr>
                    <a:solidFill>
                      <a:srgbClr val="FBF9F4">
                        <a:alpha val="20000"/>
                      </a:srgbClr>
                    </a:solidFill>
                  </a:tcPr>
                </a:tc>
                <a:extLst>
                  <a:ext uri="{0D108BD9-81ED-4DB2-BD59-A6C34878D82A}">
                    <a16:rowId xmlns:a16="http://schemas.microsoft.com/office/drawing/2014/main" val="1848943781"/>
                  </a:ext>
                </a:extLst>
              </a:tr>
              <a:tr h="426088">
                <a:tc>
                  <a:txBody>
                    <a:bodyPr/>
                    <a:lstStyle/>
                    <a:p>
                      <a:pPr marL="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r>
                        <a:rPr kumimoji="0" lang="en-US" sz="1500" b="1" i="0" u="none" strike="noStrike" kern="1200" cap="none" spc="0" normalizeH="0" baseline="0" dirty="0">
                          <a:ln>
                            <a:noFill/>
                          </a:ln>
                          <a:solidFill>
                            <a:srgbClr val="002677"/>
                          </a:solidFill>
                          <a:effectLst/>
                          <a:uLnTx/>
                          <a:uFillTx/>
                          <a:latin typeface="Arial" panose="020B0604020202020204"/>
                          <a:ea typeface="+mn-ea"/>
                          <a:cs typeface="+mn-cs"/>
                        </a:rPr>
                        <a:t>Overcoming Barriers to LGBTQ+ Affirming Behavioral Health Services </a:t>
                      </a:r>
                      <a:r>
                        <a:rPr kumimoji="0" lang="en-US" sz="1200" b="1" i="1" u="none" strike="noStrike" kern="1200" cap="none" spc="0" normalizeH="0" baseline="0" dirty="0">
                          <a:ln>
                            <a:noFill/>
                          </a:ln>
                          <a:solidFill>
                            <a:srgbClr val="002677"/>
                          </a:solidFill>
                          <a:effectLst/>
                          <a:uLnTx/>
                          <a:uFillTx/>
                          <a:latin typeface="Arial" panose="020B0604020202020204"/>
                          <a:ea typeface="+mn-ea"/>
                          <a:cs typeface="+mn-cs"/>
                        </a:rPr>
                        <a:t>(for Optum Idaho providers)</a:t>
                      </a:r>
                    </a:p>
                  </a:txBody>
                  <a:tcPr>
                    <a:solidFill>
                      <a:srgbClr val="FBF9F4"/>
                    </a:solidFill>
                  </a:tcPr>
                </a:tc>
                <a:tc>
                  <a:txBody>
                    <a:bodyPr/>
                    <a:lstStyle/>
                    <a:p>
                      <a:r>
                        <a:rPr lang="en-US" dirty="0"/>
                        <a:t>Relias class: </a:t>
                      </a:r>
                      <a:r>
                        <a:rPr lang="en-US" sz="1300" kern="1200" dirty="0">
                          <a:solidFill>
                            <a:schemeClr val="tx1"/>
                          </a:solidFill>
                          <a:effectLst/>
                          <a:latin typeface="+mn-lt"/>
                          <a:ea typeface="+mn-ea"/>
                          <a:cs typeface="+mn-cs"/>
                        </a:rPr>
                        <a:t>REL-BHC-0-OBLGBTQABHS</a:t>
                      </a:r>
                      <a:endParaRPr lang="en-US" dirty="0"/>
                    </a:p>
                  </a:txBody>
                  <a:tcPr>
                    <a:solidFill>
                      <a:srgbClr val="FBF9F4"/>
                    </a:solidFill>
                  </a:tcPr>
                </a:tc>
                <a:extLst>
                  <a:ext uri="{0D108BD9-81ED-4DB2-BD59-A6C34878D82A}">
                    <a16:rowId xmlns:a16="http://schemas.microsoft.com/office/drawing/2014/main" val="291084960"/>
                  </a:ext>
                </a:extLst>
              </a:tr>
              <a:tr h="224880">
                <a:tc>
                  <a:txBody>
                    <a:bodyPr/>
                    <a:lstStyle/>
                    <a:p>
                      <a:pPr marL="285750" marR="0" lvl="0" indent="-285750" algn="l" defTabSz="914400" rtl="0" eaLnBrk="1" fontAlgn="auto" latinLnBrk="0" hangingPunct="1">
                        <a:lnSpc>
                          <a:spcPct val="100000"/>
                        </a:lnSpc>
                        <a:spcBef>
                          <a:spcPts val="0"/>
                        </a:spcBef>
                        <a:spcAft>
                          <a:spcPts val="0"/>
                        </a:spcAft>
                        <a:buClrTx/>
                        <a:buSzPct val="115000"/>
                        <a:buFontTx/>
                        <a:buBlip>
                          <a:blip r:embed="rId3"/>
                        </a:buBlip>
                        <a:tabLst/>
                        <a:defRPr/>
                      </a:pPr>
                      <a:endParaRPr kumimoji="0" lang="en-US" sz="1300" b="0" i="0" u="none" strike="noStrike" kern="1200" cap="none" spc="0" normalizeH="0" baseline="0" noProof="0" dirty="0">
                        <a:ln>
                          <a:noFill/>
                        </a:ln>
                        <a:solidFill>
                          <a:srgbClr val="002677"/>
                        </a:solidFill>
                        <a:effectLst/>
                        <a:uLnTx/>
                        <a:uFillTx/>
                        <a:latin typeface="Arial" panose="020B0604020202020204"/>
                        <a:ea typeface="+mn-ea"/>
                        <a:cs typeface="+mn-cs"/>
                      </a:endParaRPr>
                    </a:p>
                  </a:txBody>
                  <a:tcPr>
                    <a:solidFill>
                      <a:srgbClr val="FBF9F4">
                        <a:alpha val="20000"/>
                      </a:srgbClr>
                    </a:solidFill>
                  </a:tcPr>
                </a:tc>
                <a:tc>
                  <a:txBody>
                    <a:bodyPr/>
                    <a:lstStyle/>
                    <a:p>
                      <a:endParaRPr lang="en-US" dirty="0"/>
                    </a:p>
                  </a:txBody>
                  <a:tcPr>
                    <a:solidFill>
                      <a:srgbClr val="FBF9F4">
                        <a:alpha val="20000"/>
                      </a:srgbClr>
                    </a:solidFill>
                  </a:tcPr>
                </a:tc>
                <a:extLst>
                  <a:ext uri="{0D108BD9-81ED-4DB2-BD59-A6C34878D82A}">
                    <a16:rowId xmlns:a16="http://schemas.microsoft.com/office/drawing/2014/main" val="3632239683"/>
                  </a:ext>
                </a:extLst>
              </a:tr>
            </a:tbl>
          </a:graphicData>
        </a:graphic>
      </p:graphicFrame>
      <p:pic>
        <p:nvPicPr>
          <p:cNvPr id="4" name="Optum logo">
            <a:extLst>
              <a:ext uri="{FF2B5EF4-FFF2-40B4-BE49-F238E27FC236}">
                <a16:creationId xmlns:a16="http://schemas.microsoft.com/office/drawing/2014/main" id="{98E57A9D-8B82-44BB-BC24-6D43203583AA}"/>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956298" y="555639"/>
            <a:ext cx="1514372" cy="914400"/>
          </a:xfrm>
          <a:prstGeom prst="rect">
            <a:avLst/>
          </a:prstGeom>
        </p:spPr>
      </p:pic>
    </p:spTree>
    <p:extLst>
      <p:ext uri="{BB962C8B-B14F-4D97-AF65-F5344CB8AC3E}">
        <p14:creationId xmlns:p14="http://schemas.microsoft.com/office/powerpoint/2010/main" val="429109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2704C77-8379-405F-80E1-FE7048E9E290}"/>
              </a:ext>
            </a:extLst>
          </p:cNvPr>
          <p:cNvGraphicFramePr>
            <a:graphicFrameLocks noGrp="1"/>
          </p:cNvGraphicFramePr>
          <p:nvPr>
            <p:ph idx="1"/>
            <p:extLst>
              <p:ext uri="{D42A27DB-BD31-4B8C-83A1-F6EECF244321}">
                <p14:modId xmlns:p14="http://schemas.microsoft.com/office/powerpoint/2010/main" val="3938414947"/>
              </p:ext>
            </p:extLst>
          </p:nvPr>
        </p:nvGraphicFramePr>
        <p:xfrm>
          <a:off x="0" y="1557338"/>
          <a:ext cx="12192000" cy="393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Optum logo">
            <a:extLst>
              <a:ext uri="{FF2B5EF4-FFF2-40B4-BE49-F238E27FC236}">
                <a16:creationId xmlns:a16="http://schemas.microsoft.com/office/drawing/2014/main" id="{5AAAECE2-4027-41D8-905B-A8A515FF3B2A}"/>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956298" y="555639"/>
            <a:ext cx="1514372" cy="914400"/>
          </a:xfrm>
          <a:prstGeom prst="rect">
            <a:avLst/>
          </a:prstGeom>
        </p:spPr>
      </p:pic>
    </p:spTree>
    <p:extLst>
      <p:ext uri="{BB962C8B-B14F-4D97-AF65-F5344CB8AC3E}">
        <p14:creationId xmlns:p14="http://schemas.microsoft.com/office/powerpoint/2010/main" val="3807238162"/>
      </p:ext>
    </p:extLst>
  </p:cSld>
  <p:clrMapOvr>
    <a:masterClrMapping/>
  </p:clrMapOvr>
</p:sld>
</file>

<file path=ppt/theme/theme1.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template-20220208" id="{AF4663C2-82EA-47A3-AF54-791320FA6DF4}" vid="{8CC99930-C61A-4FBB-B9C1-049184CE05E2}"/>
    </a:ext>
  </a:extLst>
</a:theme>
</file>

<file path=ppt/theme/theme2.xml><?xml version="1.0" encoding="utf-8"?>
<a:theme xmlns:a="http://schemas.openxmlformats.org/drawingml/2006/main" name="1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glg-20220119.potx" id="{7F3E7622-1EBC-4F6E-B9DD-B4E700166E15}" vid="{72FB0167-D41A-4D50-8651-7B68CC4E385D}"/>
    </a:ext>
  </a:extLst>
</a:theme>
</file>

<file path=ppt/theme/theme3.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FF49ABC44E234BBE7696DD5831EBA9" ma:contentTypeVersion="49" ma:contentTypeDescription="Create a new document." ma:contentTypeScope="" ma:versionID="3c394d35ba9ccde8c8b49e233a380f8e">
  <xsd:schema xmlns:xsd="http://www.w3.org/2001/XMLSchema" xmlns:xs="http://www.w3.org/2001/XMLSchema" xmlns:p="http://schemas.microsoft.com/office/2006/metadata/properties" xmlns:ns2="400da784-c657-4554-a561-cb8bbb3e58fc" xmlns:ns3="59cd1f43-c71b-479f-a220-d60369097b97" xmlns:ns4="e54cbad1-1811-4b38-895e-68e45f32d5cf" targetNamespace="http://schemas.microsoft.com/office/2006/metadata/properties" ma:root="true" ma:fieldsID="f8581329b4123e6b2b888feb36e8ab96" ns2:_="" ns3:_="" ns4:_="">
    <xsd:import namespace="400da784-c657-4554-a561-cb8bbb3e58fc"/>
    <xsd:import namespace="59cd1f43-c71b-479f-a220-d60369097b97"/>
    <xsd:import namespace="e54cbad1-1811-4b38-895e-68e45f32d5cf"/>
    <xsd:element name="properties">
      <xsd:complexType>
        <xsd:sequence>
          <xsd:element name="documentManagement">
            <xsd:complexType>
              <xsd:all>
                <xsd:element ref="ns2:CWRMItemUniqueId" minOccurs="0"/>
                <xsd:element ref="ns2:CWRMItemRecordState" minOccurs="0"/>
                <xsd:element ref="ns2:CWRMItemRecordCategory" minOccurs="0"/>
                <xsd:element ref="ns2:CWRMItemRecordStatus" minOccurs="0"/>
                <xsd:element ref="ns2:CWRMItemRecordDeclaredDate" minOccurs="0"/>
                <xsd:element ref="ns2:CWRMItemRecordVital" minOccurs="0"/>
                <xsd:element ref="ns2:CWRMItemRecordClassificationTaxHTField0" minOccurs="0"/>
                <xsd:element ref="ns2:TaxCatchAll" minOccurs="0"/>
                <xsd:element ref="ns2:TaxCatchAllLabel" minOccurs="0"/>
                <xsd:element ref="ns2:CWRMItemRecordData" minOccurs="0"/>
                <xsd:element ref="ns3:Project_x0020_Status" minOccurs="0"/>
                <xsd:element ref="ns3:afhw"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da784-c657-4554-a561-cb8bbb3e58fc" elementFormDefault="qualified">
    <xsd:import namespace="http://schemas.microsoft.com/office/2006/documentManagement/types"/>
    <xsd:import namespace="http://schemas.microsoft.com/office/infopath/2007/PartnerControls"/>
    <xsd:element name="CWRMItemUniqueId" ma:index="2" nillable="true" ma:displayName="Content ID" ma:description="A universally unique identifier assigned to the item." ma:internalName="CWRMItemUniqueId" ma:readOnly="true">
      <xsd:simpleType>
        <xsd:restriction base="dms:Text"/>
      </xsd:simpleType>
    </xsd:element>
    <xsd:element name="CWRMItemRecordState" ma:index="3" nillable="true" ma:displayName="Record State" ma:description="The current state of this item as it pertains to records management." ma:internalName="CWRMItemRecordState" ma:readOnly="true">
      <xsd:simpleType>
        <xsd:restriction base="dms:Text"/>
      </xsd:simpleType>
    </xsd:element>
    <xsd:element name="CWRMItemRecordCategory" ma:index="4" nillable="true" ma:displayName="Record Category" ma:description="Identifies the current record category for the item." ma:internalName="CWRMItemRecordCategory" ma:readOnly="true">
      <xsd:simpleType>
        <xsd:restriction base="dms:Text"/>
      </xsd:simpleType>
    </xsd:element>
    <xsd:element name="CWRMItemRecordStatus" ma:index="6" nillable="true" ma:displayName="Record Status" ma:description="The current status of this item as it pertains to records management." ma:internalName="CWRMItemRecordStatus" ma:readOnly="true">
      <xsd:simpleType>
        <xsd:restriction base="dms:Text"/>
      </xsd:simpleType>
    </xsd:element>
    <xsd:element name="CWRMItemRecordDeclaredDate" ma:index="7" nillable="true" ma:displayName="Record Declared Date" ma:description="The date and time that the item was declared a record." ma:format="DateTime" ma:internalName="CWRMItemRecordDeclaredDate" ma:readOnly="true">
      <xsd:simpleType>
        <xsd:restriction base="dms:DateTime"/>
      </xsd:simpleType>
    </xsd:element>
    <xsd:element name="CWRMItemRecordVital" ma:index="8" nillable="true" ma:displayName="Record Vital" ma:description="Indicates if this item is considered vital to the organization." ma:internalName="CWRMItemRecordVital" ma:readOnly="true">
      <xsd:simpleType>
        <xsd:restriction base="dms:Boolean"/>
      </xsd:simpleType>
    </xsd:element>
    <xsd:element name="CWRMItemRecordClassificationTaxHTField0" ma:index="12" nillable="true" ma:displayName="Record Classification_0" ma:hidden="true" ma:internalName="CWRMItemRecordClassificationTaxHTField0" ma:readOnly="false">
      <xsd:simpleType>
        <xsd:restriction base="dms:Note"/>
      </xsd:simpleType>
    </xsd:element>
    <xsd:element name="TaxCatchAll" ma:index="13" nillable="true" ma:displayName="Taxonomy Catch All Column" ma:hidden="true" ma:list="{b51979e1-7021-435d-9c16-b18591b58037}" ma:internalName="TaxCatchAll" ma:readOnly="false" ma:showField="CatchAllData" ma:web="400da784-c657-4554-a561-cb8bbb3e58fc">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b51979e1-7021-435d-9c16-b18591b58037}" ma:internalName="TaxCatchAllLabel" ma:readOnly="true" ma:showField="CatchAllDataLabel" ma:web="400da784-c657-4554-a561-cb8bbb3e58fc">
      <xsd:complexType>
        <xsd:complexContent>
          <xsd:extension base="dms:MultiChoiceLookup">
            <xsd:sequence>
              <xsd:element name="Value" type="dms:Lookup" maxOccurs="unbounded" minOccurs="0" nillable="true"/>
            </xsd:sequence>
          </xsd:extension>
        </xsd:complexContent>
      </xsd:complexType>
    </xsd:element>
    <xsd:element name="CWRMItemRecordData" ma:index="18" nillable="true" ma:displayName="Record Data" ma:description="Contains system specific record data for the item." ma:hidden="true" ma:internalName="CWRMItemRecordDat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d1f43-c71b-479f-a220-d60369097b97" elementFormDefault="qualified">
    <xsd:import namespace="http://schemas.microsoft.com/office/2006/documentManagement/types"/>
    <xsd:import namespace="http://schemas.microsoft.com/office/infopath/2007/PartnerControls"/>
    <xsd:element name="Project_x0020_Status" ma:index="19" nillable="true" ma:displayName="Project Status" ma:default="Active" ma:format="Dropdown" ma:indexed="true" ma:internalName="Project_x0020_Status" ma:readOnly="false">
      <xsd:simpleType>
        <xsd:restriction base="dms:Choice">
          <xsd:enumeration value="Active"/>
          <xsd:enumeration value="Closed"/>
        </xsd:restriction>
      </xsd:simpleType>
    </xsd:element>
    <xsd:element name="afhw" ma:index="20" nillable="true" ma:displayName="Person or Group" ma:list="UserInfo" ma:SearchPeopleOnly="false" ma:SharePointGroup="0" ma:internalName="afh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3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4cbad1-1811-4b38-895e-68e45f32d5cf"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WRMItemRecordData xmlns="400da784-c657-4554-a561-cb8bbb3e58fc" xsi:nil="true"/>
    <CWRMItemRecordClassificationTaxHTField0 xmlns="400da784-c657-4554-a561-cb8bbb3e58fc" xsi:nil="true"/>
    <TaxCatchAll xmlns="400da784-c657-4554-a561-cb8bbb3e58fc" xsi:nil="true"/>
    <lcf76f155ced4ddcb4097134ff3c332f xmlns="59cd1f43-c71b-479f-a220-d60369097b97">
      <Terms xmlns="http://schemas.microsoft.com/office/infopath/2007/PartnerControls"/>
    </lcf76f155ced4ddcb4097134ff3c332f>
    <Project_x0020_Status xmlns="59cd1f43-c71b-479f-a220-d60369097b97">Active</Project_x0020_Status>
    <afhw xmlns="59cd1f43-c71b-479f-a220-d60369097b97">
      <UserInfo>
        <DisplayName/>
        <AccountId xsi:nil="true"/>
        <AccountType/>
      </UserInfo>
    </afhw>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D671F91D-E3FD-45F4-9362-127573F6E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da784-c657-4554-a561-cb8bbb3e58fc"/>
    <ds:schemaRef ds:uri="59cd1f43-c71b-479f-a220-d60369097b97"/>
    <ds:schemaRef ds:uri="e54cbad1-1811-4b38-895e-68e45f32d5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723F02-F7C4-4320-B81C-6FC49A3212A9}">
  <ds:schemaRefs>
    <ds:schemaRef ds:uri="http://schemas.microsoft.com/office/2006/documentManagement/types"/>
    <ds:schemaRef ds:uri="400da784-c657-4554-a561-cb8bbb3e58fc"/>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59cd1f43-c71b-479f-a220-d60369097b97"/>
    <ds:schemaRef ds:uri="e54cbad1-1811-4b38-895e-68e45f32d5c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C9E4D92-F927-4D55-85B9-9E76D59344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Optum PowerPoint Template-2022</Template>
  <TotalTime>2335</TotalTime>
  <Words>370</Words>
  <Application>Microsoft Office PowerPoint</Application>
  <PresentationFormat>Widescreen</PresentationFormat>
  <Paragraphs>56</Paragraphs>
  <Slides>7</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Symbol</vt:lpstr>
      <vt:lpstr>Optum Theme</vt:lpstr>
      <vt:lpstr>1_Optum Theme</vt:lpstr>
      <vt:lpstr>PowerPoint Presentation</vt:lpstr>
      <vt:lpstr>Panelists </vt:lpstr>
      <vt:lpstr>PowerPoint Presentation</vt:lpstr>
      <vt:lpstr>PowerPoint Presentation</vt:lpstr>
      <vt:lpstr>PowerPoint Presentation</vt:lpstr>
      <vt:lpstr>PowerPoint Presentation</vt:lpstr>
      <vt:lpstr>PowerPoint Presentation</vt:lpstr>
    </vt:vector>
  </TitlesOfParts>
  <Company>Optum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Kuta, Rebecca A</dc:creator>
  <dc:description>Optum 2022 template developed by Creative Partners. 16:9 on-screen</dc:description>
  <cp:lastModifiedBy>Gilbreath, Allison</cp:lastModifiedBy>
  <cp:revision>27</cp:revision>
  <dcterms:created xsi:type="dcterms:W3CDTF">2022-02-16T22:22:37Z</dcterms:created>
  <dcterms:modified xsi:type="dcterms:W3CDTF">2022-10-28T21:35:14Z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0x010100F9FF49ABC44E234BBE7696DD5831EBA9</vt:lpwstr>
  </property>
  <property fmtid="{D5CDD505-2E9C-101B-9397-08002B2CF9AE}" pid="3" name="CWRMItemRecordClassification">
    <vt:lpwstr/>
  </property>
  <property fmtid="{D5CDD505-2E9C-101B-9397-08002B2CF9AE}" pid="4" name="MediaServiceImageTags">
    <vt:lpwstr/>
  </property>
  <property fmtid="{D5CDD505-2E9C-101B-9397-08002B2CF9AE}" pid="5" name="MSIP_Label_a8a73c85-e524-44a6-bd58-7df7ef87be8f_Enabled">
    <vt:lpwstr>true</vt:lpwstr>
  </property>
  <property fmtid="{D5CDD505-2E9C-101B-9397-08002B2CF9AE}" pid="6" name="MSIP_Label_a8a73c85-e524-44a6-bd58-7df7ef87be8f_SetDate">
    <vt:lpwstr>2022-09-29T18:33:02Z</vt:lpwstr>
  </property>
  <property fmtid="{D5CDD505-2E9C-101B-9397-08002B2CF9AE}" pid="7" name="MSIP_Label_a8a73c85-e524-44a6-bd58-7df7ef87be8f_Method">
    <vt:lpwstr>Standard</vt:lpwstr>
  </property>
  <property fmtid="{D5CDD505-2E9C-101B-9397-08002B2CF9AE}" pid="8" name="MSIP_Label_a8a73c85-e524-44a6-bd58-7df7ef87be8f_Name">
    <vt:lpwstr>Internal Label</vt:lpwstr>
  </property>
  <property fmtid="{D5CDD505-2E9C-101B-9397-08002B2CF9AE}" pid="9" name="MSIP_Label_a8a73c85-e524-44a6-bd58-7df7ef87be8f_SiteId">
    <vt:lpwstr>db05faca-c82a-4b9d-b9c5-0f64b6755421</vt:lpwstr>
  </property>
  <property fmtid="{D5CDD505-2E9C-101B-9397-08002B2CF9AE}" pid="10" name="MSIP_Label_a8a73c85-e524-44a6-bd58-7df7ef87be8f_ActionId">
    <vt:lpwstr>904e6c3f-bdc5-45d1-8252-e9c0db180eba</vt:lpwstr>
  </property>
  <property fmtid="{D5CDD505-2E9C-101B-9397-08002B2CF9AE}" pid="11" name="MSIP_Label_a8a73c85-e524-44a6-bd58-7df7ef87be8f_ContentBits">
    <vt:lpwstr>0</vt:lpwstr>
  </property>
</Properties>
</file>