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64" r:id="rId3"/>
    <p:sldId id="289" r:id="rId4"/>
    <p:sldId id="257" r:id="rId5"/>
    <p:sldId id="286" r:id="rId6"/>
    <p:sldId id="259" r:id="rId7"/>
    <p:sldId id="260" r:id="rId8"/>
    <p:sldId id="303" r:id="rId9"/>
    <p:sldId id="261" r:id="rId10"/>
    <p:sldId id="267" r:id="rId11"/>
    <p:sldId id="271" r:id="rId12"/>
    <p:sldId id="268" r:id="rId13"/>
    <p:sldId id="266" r:id="rId14"/>
    <p:sldId id="297" r:id="rId15"/>
    <p:sldId id="275" r:id="rId16"/>
    <p:sldId id="291" r:id="rId17"/>
    <p:sldId id="276" r:id="rId18"/>
    <p:sldId id="272" r:id="rId19"/>
    <p:sldId id="298" r:id="rId20"/>
    <p:sldId id="287" r:id="rId21"/>
    <p:sldId id="277" r:id="rId22"/>
    <p:sldId id="300" r:id="rId23"/>
    <p:sldId id="278" r:id="rId24"/>
    <p:sldId id="294" r:id="rId25"/>
    <p:sldId id="301" r:id="rId26"/>
    <p:sldId id="292" r:id="rId27"/>
    <p:sldId id="283" r:id="rId28"/>
    <p:sldId id="295" r:id="rId29"/>
    <p:sldId id="302" r:id="rId30"/>
    <p:sldId id="293" r:id="rId31"/>
    <p:sldId id="279" r:id="rId32"/>
    <p:sldId id="280" r:id="rId33"/>
    <p:sldId id="284" r:id="rId34"/>
    <p:sldId id="281" r:id="rId35"/>
    <p:sldId id="273" r:id="rId36"/>
    <p:sldId id="288" r:id="rId37"/>
    <p:sldId id="299"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1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1772AC-6E93-401E-AB01-1AD495501EDE}" type="datetimeFigureOut">
              <a:rPr lang="en-US" smtClean="0"/>
              <a:t>10/25/2022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35A923-4289-4D05-8AB2-1D3266D972D7}" type="slidenum">
              <a:rPr lang="en-US" smtClean="0"/>
              <a:t>‹#›</a:t>
            </a:fld>
            <a:endParaRPr lang="en-US"/>
          </a:p>
        </p:txBody>
      </p:sp>
    </p:spTree>
    <p:extLst>
      <p:ext uri="{BB962C8B-B14F-4D97-AF65-F5344CB8AC3E}">
        <p14:creationId xmlns:p14="http://schemas.microsoft.com/office/powerpoint/2010/main" val="292815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6E308-197B-43E6-B617-43C5EEEC4875}"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7D567-6FFB-4A4E-A1BB-563D84D2B7A1}" type="slidenum">
              <a:rPr lang="en-US" smtClean="0"/>
              <a:t>‹#›</a:t>
            </a:fld>
            <a:endParaRPr lang="en-US"/>
          </a:p>
        </p:txBody>
      </p:sp>
    </p:spTree>
    <p:extLst>
      <p:ext uri="{BB962C8B-B14F-4D97-AF65-F5344CB8AC3E}">
        <p14:creationId xmlns:p14="http://schemas.microsoft.com/office/powerpoint/2010/main" val="378089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a:t>
            </a:fld>
            <a:endParaRPr lang="en-US"/>
          </a:p>
        </p:txBody>
      </p:sp>
    </p:spTree>
    <p:extLst>
      <p:ext uri="{BB962C8B-B14F-4D97-AF65-F5344CB8AC3E}">
        <p14:creationId xmlns:p14="http://schemas.microsoft.com/office/powerpoint/2010/main" val="297677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10</a:t>
            </a:fld>
            <a:endParaRPr lang="en-US"/>
          </a:p>
        </p:txBody>
      </p:sp>
    </p:spTree>
    <p:extLst>
      <p:ext uri="{BB962C8B-B14F-4D97-AF65-F5344CB8AC3E}">
        <p14:creationId xmlns:p14="http://schemas.microsoft.com/office/powerpoint/2010/main" val="9881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11</a:t>
            </a:fld>
            <a:endParaRPr lang="en-US"/>
          </a:p>
        </p:txBody>
      </p:sp>
    </p:spTree>
    <p:extLst>
      <p:ext uri="{BB962C8B-B14F-4D97-AF65-F5344CB8AC3E}">
        <p14:creationId xmlns:p14="http://schemas.microsoft.com/office/powerpoint/2010/main" val="210812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12</a:t>
            </a:fld>
            <a:endParaRPr lang="en-US"/>
          </a:p>
        </p:txBody>
      </p:sp>
    </p:spTree>
    <p:extLst>
      <p:ext uri="{BB962C8B-B14F-4D97-AF65-F5344CB8AC3E}">
        <p14:creationId xmlns:p14="http://schemas.microsoft.com/office/powerpoint/2010/main" val="3131137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13</a:t>
            </a:fld>
            <a:endParaRPr lang="en-US"/>
          </a:p>
        </p:txBody>
      </p:sp>
    </p:spTree>
    <p:extLst>
      <p:ext uri="{BB962C8B-B14F-4D97-AF65-F5344CB8AC3E}">
        <p14:creationId xmlns:p14="http://schemas.microsoft.com/office/powerpoint/2010/main" val="245280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14</a:t>
            </a:fld>
            <a:endParaRPr lang="en-US"/>
          </a:p>
        </p:txBody>
      </p:sp>
    </p:spTree>
    <p:extLst>
      <p:ext uri="{BB962C8B-B14F-4D97-AF65-F5344CB8AC3E}">
        <p14:creationId xmlns:p14="http://schemas.microsoft.com/office/powerpoint/2010/main" val="230733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15</a:t>
            </a:fld>
            <a:endParaRPr lang="en-US"/>
          </a:p>
        </p:txBody>
      </p:sp>
    </p:spTree>
    <p:extLst>
      <p:ext uri="{BB962C8B-B14F-4D97-AF65-F5344CB8AC3E}">
        <p14:creationId xmlns:p14="http://schemas.microsoft.com/office/powerpoint/2010/main" val="195130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16</a:t>
            </a:fld>
            <a:endParaRPr lang="en-US"/>
          </a:p>
        </p:txBody>
      </p:sp>
    </p:spTree>
    <p:extLst>
      <p:ext uri="{BB962C8B-B14F-4D97-AF65-F5344CB8AC3E}">
        <p14:creationId xmlns:p14="http://schemas.microsoft.com/office/powerpoint/2010/main" val="4059892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17</a:t>
            </a:fld>
            <a:endParaRPr lang="en-US"/>
          </a:p>
        </p:txBody>
      </p:sp>
    </p:spTree>
    <p:extLst>
      <p:ext uri="{BB962C8B-B14F-4D97-AF65-F5344CB8AC3E}">
        <p14:creationId xmlns:p14="http://schemas.microsoft.com/office/powerpoint/2010/main" val="1613909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18</a:t>
            </a:fld>
            <a:endParaRPr lang="en-US"/>
          </a:p>
        </p:txBody>
      </p:sp>
    </p:spTree>
    <p:extLst>
      <p:ext uri="{BB962C8B-B14F-4D97-AF65-F5344CB8AC3E}">
        <p14:creationId xmlns:p14="http://schemas.microsoft.com/office/powerpoint/2010/main" val="211715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19</a:t>
            </a:fld>
            <a:endParaRPr lang="en-US"/>
          </a:p>
        </p:txBody>
      </p:sp>
    </p:spTree>
    <p:extLst>
      <p:ext uri="{BB962C8B-B14F-4D97-AF65-F5344CB8AC3E}">
        <p14:creationId xmlns:p14="http://schemas.microsoft.com/office/powerpoint/2010/main" val="297300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2</a:t>
            </a:fld>
            <a:endParaRPr lang="en-US"/>
          </a:p>
        </p:txBody>
      </p:sp>
    </p:spTree>
    <p:extLst>
      <p:ext uri="{BB962C8B-B14F-4D97-AF65-F5344CB8AC3E}">
        <p14:creationId xmlns:p14="http://schemas.microsoft.com/office/powerpoint/2010/main" val="75893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20</a:t>
            </a:fld>
            <a:endParaRPr lang="en-US"/>
          </a:p>
        </p:txBody>
      </p:sp>
    </p:spTree>
    <p:extLst>
      <p:ext uri="{BB962C8B-B14F-4D97-AF65-F5344CB8AC3E}">
        <p14:creationId xmlns:p14="http://schemas.microsoft.com/office/powerpoint/2010/main" val="2387095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21</a:t>
            </a:fld>
            <a:endParaRPr lang="en-US"/>
          </a:p>
        </p:txBody>
      </p:sp>
    </p:spTree>
    <p:extLst>
      <p:ext uri="{BB962C8B-B14F-4D97-AF65-F5344CB8AC3E}">
        <p14:creationId xmlns:p14="http://schemas.microsoft.com/office/powerpoint/2010/main" val="138572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22</a:t>
            </a:fld>
            <a:endParaRPr lang="en-US"/>
          </a:p>
        </p:txBody>
      </p:sp>
    </p:spTree>
    <p:extLst>
      <p:ext uri="{BB962C8B-B14F-4D97-AF65-F5344CB8AC3E}">
        <p14:creationId xmlns:p14="http://schemas.microsoft.com/office/powerpoint/2010/main" val="120510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23</a:t>
            </a:fld>
            <a:endParaRPr lang="en-US"/>
          </a:p>
        </p:txBody>
      </p:sp>
    </p:spTree>
    <p:extLst>
      <p:ext uri="{BB962C8B-B14F-4D97-AF65-F5344CB8AC3E}">
        <p14:creationId xmlns:p14="http://schemas.microsoft.com/office/powerpoint/2010/main" val="29016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7D567-6FFB-4A4E-A1BB-563D84D2B7A1}" type="slidenum">
              <a:rPr lang="en-US" smtClean="0"/>
              <a:t>24</a:t>
            </a:fld>
            <a:endParaRPr lang="en-US"/>
          </a:p>
        </p:txBody>
      </p:sp>
    </p:spTree>
    <p:extLst>
      <p:ext uri="{BB962C8B-B14F-4D97-AF65-F5344CB8AC3E}">
        <p14:creationId xmlns:p14="http://schemas.microsoft.com/office/powerpoint/2010/main" val="1286599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25</a:t>
            </a:fld>
            <a:endParaRPr lang="en-US"/>
          </a:p>
        </p:txBody>
      </p:sp>
    </p:spTree>
    <p:extLst>
      <p:ext uri="{BB962C8B-B14F-4D97-AF65-F5344CB8AC3E}">
        <p14:creationId xmlns:p14="http://schemas.microsoft.com/office/powerpoint/2010/main" val="3151999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plan creates barriers in front of the individual who is feeling suicidal, only if it is for a few seconds. </a:t>
            </a:r>
          </a:p>
          <a:p>
            <a:endParaRPr lang="en-US" dirty="0"/>
          </a:p>
          <a:p>
            <a:r>
              <a:rPr lang="en-US" dirty="0"/>
              <a:t>Helps the mind re-think and recalculate…</a:t>
            </a:r>
          </a:p>
          <a:p>
            <a:endParaRPr lang="en-US" dirty="0"/>
          </a:p>
          <a:p>
            <a:r>
              <a:rPr lang="en-US" dirty="0"/>
              <a:t>The negative thought cycle loop…</a:t>
            </a:r>
          </a:p>
          <a:p>
            <a:endParaRPr lang="en-US" dirty="0"/>
          </a:p>
          <a:p>
            <a:r>
              <a:rPr lang="en-US" dirty="0"/>
              <a:t>The barrier could slow the racing thoughts down…</a:t>
            </a:r>
          </a:p>
          <a:p>
            <a:endParaRPr lang="en-US" dirty="0"/>
          </a:p>
        </p:txBody>
      </p:sp>
      <p:sp>
        <p:nvSpPr>
          <p:cNvPr id="4" name="Slide Number Placeholder 3"/>
          <p:cNvSpPr>
            <a:spLocks noGrp="1"/>
          </p:cNvSpPr>
          <p:nvPr>
            <p:ph type="sldNum" sz="quarter" idx="10"/>
          </p:nvPr>
        </p:nvSpPr>
        <p:spPr/>
        <p:txBody>
          <a:bodyPr/>
          <a:lstStyle/>
          <a:p>
            <a:fld id="{B127D567-6FFB-4A4E-A1BB-563D84D2B7A1}" type="slidenum">
              <a:rPr lang="en-US" smtClean="0"/>
              <a:t>26</a:t>
            </a:fld>
            <a:endParaRPr lang="en-US"/>
          </a:p>
        </p:txBody>
      </p:sp>
    </p:spTree>
    <p:extLst>
      <p:ext uri="{BB962C8B-B14F-4D97-AF65-F5344CB8AC3E}">
        <p14:creationId xmlns:p14="http://schemas.microsoft.com/office/powerpoint/2010/main" val="1189051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27</a:t>
            </a:fld>
            <a:endParaRPr lang="en-US"/>
          </a:p>
        </p:txBody>
      </p:sp>
    </p:spTree>
    <p:extLst>
      <p:ext uri="{BB962C8B-B14F-4D97-AF65-F5344CB8AC3E}">
        <p14:creationId xmlns:p14="http://schemas.microsoft.com/office/powerpoint/2010/main" val="1978919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7D567-6FFB-4A4E-A1BB-563D84D2B7A1}" type="slidenum">
              <a:rPr lang="en-US" smtClean="0"/>
              <a:t>28</a:t>
            </a:fld>
            <a:endParaRPr lang="en-US"/>
          </a:p>
        </p:txBody>
      </p:sp>
    </p:spTree>
    <p:extLst>
      <p:ext uri="{BB962C8B-B14F-4D97-AF65-F5344CB8AC3E}">
        <p14:creationId xmlns:p14="http://schemas.microsoft.com/office/powerpoint/2010/main" val="3202287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29</a:t>
            </a:fld>
            <a:endParaRPr lang="en-US"/>
          </a:p>
        </p:txBody>
      </p:sp>
    </p:spTree>
    <p:extLst>
      <p:ext uri="{BB962C8B-B14F-4D97-AF65-F5344CB8AC3E}">
        <p14:creationId xmlns:p14="http://schemas.microsoft.com/office/powerpoint/2010/main" val="57076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3</a:t>
            </a:fld>
            <a:endParaRPr lang="en-US"/>
          </a:p>
        </p:txBody>
      </p:sp>
    </p:spTree>
    <p:extLst>
      <p:ext uri="{BB962C8B-B14F-4D97-AF65-F5344CB8AC3E}">
        <p14:creationId xmlns:p14="http://schemas.microsoft.com/office/powerpoint/2010/main" val="1299907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30</a:t>
            </a:fld>
            <a:endParaRPr lang="en-US"/>
          </a:p>
        </p:txBody>
      </p:sp>
    </p:spTree>
    <p:extLst>
      <p:ext uri="{BB962C8B-B14F-4D97-AF65-F5344CB8AC3E}">
        <p14:creationId xmlns:p14="http://schemas.microsoft.com/office/powerpoint/2010/main" val="285270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31</a:t>
            </a:fld>
            <a:endParaRPr lang="en-US"/>
          </a:p>
        </p:txBody>
      </p:sp>
    </p:spTree>
    <p:extLst>
      <p:ext uri="{BB962C8B-B14F-4D97-AF65-F5344CB8AC3E}">
        <p14:creationId xmlns:p14="http://schemas.microsoft.com/office/powerpoint/2010/main" val="839037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32</a:t>
            </a:fld>
            <a:endParaRPr lang="en-US"/>
          </a:p>
        </p:txBody>
      </p:sp>
    </p:spTree>
    <p:extLst>
      <p:ext uri="{BB962C8B-B14F-4D97-AF65-F5344CB8AC3E}">
        <p14:creationId xmlns:p14="http://schemas.microsoft.com/office/powerpoint/2010/main" val="3144894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33</a:t>
            </a:fld>
            <a:endParaRPr lang="en-US"/>
          </a:p>
        </p:txBody>
      </p:sp>
    </p:spTree>
    <p:extLst>
      <p:ext uri="{BB962C8B-B14F-4D97-AF65-F5344CB8AC3E}">
        <p14:creationId xmlns:p14="http://schemas.microsoft.com/office/powerpoint/2010/main" val="1675155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34</a:t>
            </a:fld>
            <a:endParaRPr lang="en-US"/>
          </a:p>
        </p:txBody>
      </p:sp>
    </p:spTree>
    <p:extLst>
      <p:ext uri="{BB962C8B-B14F-4D97-AF65-F5344CB8AC3E}">
        <p14:creationId xmlns:p14="http://schemas.microsoft.com/office/powerpoint/2010/main" val="317889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35</a:t>
            </a:fld>
            <a:endParaRPr lang="en-US"/>
          </a:p>
        </p:txBody>
      </p:sp>
    </p:spTree>
    <p:extLst>
      <p:ext uri="{BB962C8B-B14F-4D97-AF65-F5344CB8AC3E}">
        <p14:creationId xmlns:p14="http://schemas.microsoft.com/office/powerpoint/2010/main" val="1709394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36</a:t>
            </a:fld>
            <a:endParaRPr lang="en-US"/>
          </a:p>
        </p:txBody>
      </p:sp>
    </p:spTree>
    <p:extLst>
      <p:ext uri="{BB962C8B-B14F-4D97-AF65-F5344CB8AC3E}">
        <p14:creationId xmlns:p14="http://schemas.microsoft.com/office/powerpoint/2010/main" val="3919846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37</a:t>
            </a:fld>
            <a:endParaRPr lang="en-US"/>
          </a:p>
        </p:txBody>
      </p:sp>
    </p:spTree>
    <p:extLst>
      <p:ext uri="{BB962C8B-B14F-4D97-AF65-F5344CB8AC3E}">
        <p14:creationId xmlns:p14="http://schemas.microsoft.com/office/powerpoint/2010/main" val="2334073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38</a:t>
            </a:fld>
            <a:endParaRPr lang="en-US"/>
          </a:p>
        </p:txBody>
      </p:sp>
    </p:spTree>
    <p:extLst>
      <p:ext uri="{BB962C8B-B14F-4D97-AF65-F5344CB8AC3E}">
        <p14:creationId xmlns:p14="http://schemas.microsoft.com/office/powerpoint/2010/main" val="333533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4</a:t>
            </a:fld>
            <a:endParaRPr lang="en-US"/>
          </a:p>
        </p:txBody>
      </p:sp>
    </p:spTree>
    <p:extLst>
      <p:ext uri="{BB962C8B-B14F-4D97-AF65-F5344CB8AC3E}">
        <p14:creationId xmlns:p14="http://schemas.microsoft.com/office/powerpoint/2010/main" val="25704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5</a:t>
            </a:fld>
            <a:endParaRPr lang="en-US"/>
          </a:p>
        </p:txBody>
      </p:sp>
    </p:spTree>
    <p:extLst>
      <p:ext uri="{BB962C8B-B14F-4D97-AF65-F5344CB8AC3E}">
        <p14:creationId xmlns:p14="http://schemas.microsoft.com/office/powerpoint/2010/main" val="314957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7D567-6FFB-4A4E-A1BB-563D84D2B7A1}" type="slidenum">
              <a:rPr lang="en-US" smtClean="0"/>
              <a:t>6</a:t>
            </a:fld>
            <a:endParaRPr lang="en-US"/>
          </a:p>
        </p:txBody>
      </p:sp>
    </p:spTree>
    <p:extLst>
      <p:ext uri="{BB962C8B-B14F-4D97-AF65-F5344CB8AC3E}">
        <p14:creationId xmlns:p14="http://schemas.microsoft.com/office/powerpoint/2010/main" val="349941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7D567-6FFB-4A4E-A1BB-563D84D2B7A1}" type="slidenum">
              <a:rPr lang="en-US" smtClean="0"/>
              <a:t>7</a:t>
            </a:fld>
            <a:endParaRPr lang="en-US"/>
          </a:p>
        </p:txBody>
      </p:sp>
    </p:spTree>
    <p:extLst>
      <p:ext uri="{BB962C8B-B14F-4D97-AF65-F5344CB8AC3E}">
        <p14:creationId xmlns:p14="http://schemas.microsoft.com/office/powerpoint/2010/main" val="296842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10"/>
          </p:nvPr>
        </p:nvSpPr>
        <p:spPr/>
        <p:txBody>
          <a:bodyPr/>
          <a:lstStyle/>
          <a:p>
            <a:fld id="{B127D567-6FFB-4A4E-A1BB-563D84D2B7A1}" type="slidenum">
              <a:rPr lang="en-US" smtClean="0"/>
              <a:t>8</a:t>
            </a:fld>
            <a:endParaRPr lang="en-US"/>
          </a:p>
        </p:txBody>
      </p:sp>
    </p:spTree>
    <p:extLst>
      <p:ext uri="{BB962C8B-B14F-4D97-AF65-F5344CB8AC3E}">
        <p14:creationId xmlns:p14="http://schemas.microsoft.com/office/powerpoint/2010/main" val="94953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7D567-6FFB-4A4E-A1BB-563D84D2B7A1}" type="slidenum">
              <a:rPr lang="en-US" smtClean="0"/>
              <a:t>9</a:t>
            </a:fld>
            <a:endParaRPr lang="en-US"/>
          </a:p>
        </p:txBody>
      </p:sp>
    </p:spTree>
    <p:extLst>
      <p:ext uri="{BB962C8B-B14F-4D97-AF65-F5344CB8AC3E}">
        <p14:creationId xmlns:p14="http://schemas.microsoft.com/office/powerpoint/2010/main" val="339022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EBD1DB-9081-4844-8E06-4E55A6A89B87}"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135276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D1DB-9081-4844-8E06-4E55A6A89B87}"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238147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D1DB-9081-4844-8E06-4E55A6A89B87}"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229579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D1DB-9081-4844-8E06-4E55A6A89B87}"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347362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EBD1DB-9081-4844-8E06-4E55A6A89B87}"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418809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EBD1DB-9081-4844-8E06-4E55A6A89B87}"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275117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EBD1DB-9081-4844-8E06-4E55A6A89B87}"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397117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BD1DB-9081-4844-8E06-4E55A6A89B87}"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363426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BD1DB-9081-4844-8E06-4E55A6A89B87}"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43729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BD1DB-9081-4844-8E06-4E55A6A89B87}"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208701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BD1DB-9081-4844-8E06-4E55A6A89B87}"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F7262-3E84-4FB1-AC9B-CAE3707C338F}" type="slidenum">
              <a:rPr lang="en-US" smtClean="0"/>
              <a:t>‹#›</a:t>
            </a:fld>
            <a:endParaRPr lang="en-US"/>
          </a:p>
        </p:txBody>
      </p:sp>
    </p:spTree>
    <p:extLst>
      <p:ext uri="{BB962C8B-B14F-4D97-AF65-F5344CB8AC3E}">
        <p14:creationId xmlns:p14="http://schemas.microsoft.com/office/powerpoint/2010/main" val="82764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BD1DB-9081-4844-8E06-4E55A6A89B87}" type="datetimeFigureOut">
              <a:rPr lang="en-US" smtClean="0"/>
              <a:t>10/25/2022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F7262-3E84-4FB1-AC9B-CAE3707C338F}" type="slidenum">
              <a:rPr lang="en-US" smtClean="0"/>
              <a:t>‹#›</a:t>
            </a:fld>
            <a:endParaRPr lang="en-US"/>
          </a:p>
        </p:txBody>
      </p:sp>
    </p:spTree>
    <p:extLst>
      <p:ext uri="{BB962C8B-B14F-4D97-AF65-F5344CB8AC3E}">
        <p14:creationId xmlns:p14="http://schemas.microsoft.com/office/powerpoint/2010/main" val="1186837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Optum%20Presentation/Short%20Screener%209.13.22.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Optum%20Presentation/Long%20Screener%209.13.2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Suicide Assessment and </a:t>
            </a:r>
            <a:r>
              <a:rPr lang="en-US"/>
              <a:t>Safety Planning   </a:t>
            </a:r>
            <a:endParaRPr lang="en-US" dirty="0"/>
          </a:p>
        </p:txBody>
      </p:sp>
      <p:sp>
        <p:nvSpPr>
          <p:cNvPr id="3" name="Subtitle 2"/>
          <p:cNvSpPr>
            <a:spLocks noGrp="1"/>
          </p:cNvSpPr>
          <p:nvPr>
            <p:ph type="subTitle" idx="1"/>
          </p:nvPr>
        </p:nvSpPr>
        <p:spPr/>
        <p:txBody>
          <a:bodyPr>
            <a:normAutofit/>
          </a:bodyPr>
          <a:lstStyle/>
          <a:p>
            <a:endParaRPr lang="en-US" sz="4000" dirty="0"/>
          </a:p>
          <a:p>
            <a:r>
              <a:rPr lang="en-US" sz="4000" dirty="0"/>
              <a:t>Brett Hampton LCSW </a:t>
            </a:r>
          </a:p>
        </p:txBody>
      </p:sp>
    </p:spTree>
    <p:extLst>
      <p:ext uri="{BB962C8B-B14F-4D97-AF65-F5344CB8AC3E}">
        <p14:creationId xmlns:p14="http://schemas.microsoft.com/office/powerpoint/2010/main" val="429214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44 year old Female continued… </a:t>
            </a:r>
          </a:p>
        </p:txBody>
      </p:sp>
      <p:sp>
        <p:nvSpPr>
          <p:cNvPr id="3" name="Content Placeholder 2"/>
          <p:cNvSpPr>
            <a:spLocks noGrp="1"/>
          </p:cNvSpPr>
          <p:nvPr>
            <p:ph idx="1"/>
          </p:nvPr>
        </p:nvSpPr>
        <p:spPr>
          <a:xfrm>
            <a:off x="838200" y="1482853"/>
            <a:ext cx="9269361" cy="4947443"/>
          </a:xfrm>
        </p:spPr>
        <p:txBody>
          <a:bodyPr>
            <a:normAutofit fontScale="40000" lnSpcReduction="20000"/>
          </a:bodyPr>
          <a:lstStyle/>
          <a:p>
            <a:r>
              <a:rPr lang="en-US" sz="7000" dirty="0"/>
              <a:t>Just end It</a:t>
            </a:r>
          </a:p>
          <a:p>
            <a:r>
              <a:rPr lang="en-US" sz="7000" dirty="0"/>
              <a:t>I'm done</a:t>
            </a:r>
          </a:p>
          <a:p>
            <a:r>
              <a:rPr lang="en-US" sz="7000" dirty="0"/>
              <a:t>I cant do this anymore</a:t>
            </a:r>
          </a:p>
          <a:p>
            <a:r>
              <a:rPr lang="en-US" sz="7000" dirty="0"/>
              <a:t>To much to handle</a:t>
            </a:r>
          </a:p>
          <a:p>
            <a:r>
              <a:rPr lang="en-US" sz="7000" dirty="0"/>
              <a:t>I'm the issue to everything</a:t>
            </a:r>
          </a:p>
          <a:p>
            <a:r>
              <a:rPr lang="en-US" sz="7000" dirty="0"/>
              <a:t>I'm a waste of space</a:t>
            </a:r>
          </a:p>
          <a:p>
            <a:r>
              <a:rPr lang="en-US" sz="7000" dirty="0"/>
              <a:t>Who would want to be around me</a:t>
            </a:r>
          </a:p>
          <a:p>
            <a:r>
              <a:rPr lang="en-US" sz="7000" dirty="0"/>
              <a:t>I hate the way I am</a:t>
            </a:r>
          </a:p>
          <a:p>
            <a:r>
              <a:rPr lang="en-US" sz="7000" dirty="0"/>
              <a:t>I cant believe I put my kids in this situation</a:t>
            </a:r>
          </a:p>
          <a:p>
            <a:r>
              <a:rPr lang="en-US" sz="7000" dirty="0"/>
              <a:t>I should have left sooner</a:t>
            </a:r>
          </a:p>
          <a:p>
            <a:r>
              <a:rPr lang="en-US" sz="7000" dirty="0"/>
              <a:t>I'm just stupid</a:t>
            </a:r>
            <a:endParaRPr lang="en-US" dirty="0"/>
          </a:p>
        </p:txBody>
      </p:sp>
      <p:sp>
        <p:nvSpPr>
          <p:cNvPr id="4" name="Content Placeholder 2"/>
          <p:cNvSpPr txBox="1">
            <a:spLocks/>
          </p:cNvSpPr>
          <p:nvPr/>
        </p:nvSpPr>
        <p:spPr>
          <a:xfrm>
            <a:off x="6921910" y="1275019"/>
            <a:ext cx="498583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Tree>
    <p:extLst>
      <p:ext uri="{BB962C8B-B14F-4D97-AF65-F5344CB8AC3E}">
        <p14:creationId xmlns:p14="http://schemas.microsoft.com/office/powerpoint/2010/main" val="35032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                  </a:t>
            </a:r>
            <a:r>
              <a:rPr lang="en-US" sz="4000" dirty="0"/>
              <a:t>What is her Reason for Living…..</a:t>
            </a:r>
          </a:p>
        </p:txBody>
      </p:sp>
    </p:spTree>
    <p:extLst>
      <p:ext uri="{BB962C8B-B14F-4D97-AF65-F5344CB8AC3E}">
        <p14:creationId xmlns:p14="http://schemas.microsoft.com/office/powerpoint/2010/main" val="394911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Image preview"/>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460" t="1092" r="-10460" b="-1092"/>
          <a:stretch/>
        </p:blipFill>
        <p:spPr bwMode="auto">
          <a:xfrm>
            <a:off x="2988359" y="162558"/>
            <a:ext cx="63543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5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b="1" dirty="0"/>
            </a:br>
            <a:br>
              <a:rPr lang="en-US" b="1" dirty="0"/>
            </a:br>
            <a:br>
              <a:rPr lang="en-US" b="1" dirty="0"/>
            </a:br>
            <a:br>
              <a:rPr lang="en-US" b="1" dirty="0"/>
            </a:br>
            <a:br>
              <a:rPr lang="en-US" b="1" dirty="0"/>
            </a:br>
            <a:br>
              <a:rPr lang="en-US" b="1" dirty="0"/>
            </a:br>
            <a:br>
              <a:rPr lang="en-US" b="1" dirty="0"/>
            </a:br>
            <a:r>
              <a:rPr lang="en-US" b="1" dirty="0"/>
              <a:t>What Assessment Tools Can You Use?</a:t>
            </a:r>
          </a:p>
        </p:txBody>
      </p:sp>
    </p:spTree>
    <p:extLst>
      <p:ext uri="{BB962C8B-B14F-4D97-AF65-F5344CB8AC3E}">
        <p14:creationId xmlns:p14="http://schemas.microsoft.com/office/powerpoint/2010/main" val="390970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100" dirty="0"/>
              <a:t>Columbia-Suicide Severity Rating Scale (C-SSRS) </a:t>
            </a:r>
          </a:p>
          <a:p>
            <a:pPr marL="0" indent="0" algn="ctr">
              <a:buNone/>
            </a:pPr>
            <a:endParaRPr lang="en-US" sz="4100" dirty="0"/>
          </a:p>
          <a:p>
            <a:pPr marL="0" indent="0" algn="ctr">
              <a:buNone/>
            </a:pPr>
            <a:r>
              <a:rPr lang="en-US" dirty="0"/>
              <a:t>There are a lot of different assessment tools that you can use. This is the one that I like</a:t>
            </a:r>
          </a:p>
        </p:txBody>
      </p:sp>
    </p:spTree>
    <p:extLst>
      <p:ext uri="{BB962C8B-B14F-4D97-AF65-F5344CB8AC3E}">
        <p14:creationId xmlns:p14="http://schemas.microsoft.com/office/powerpoint/2010/main" val="350958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dirty="0"/>
              <a:t>Suicide (risk) Assessment refers to the clinical judgment of risk in the very near future, based on available clinical detail and Data. </a:t>
            </a:r>
          </a:p>
          <a:p>
            <a:pPr marL="0" indent="0">
              <a:buNone/>
            </a:pPr>
            <a:endParaRPr lang="en-US" sz="3600" dirty="0"/>
          </a:p>
          <a:p>
            <a:pPr marL="0" indent="0">
              <a:buNone/>
            </a:pPr>
            <a:r>
              <a:rPr lang="en-US" sz="3600" dirty="0"/>
              <a:t>Risk assessment carried out in a systematic, disciplined way rather then a  </a:t>
            </a:r>
            <a:r>
              <a:rPr lang="en-US" sz="3600" b="1" dirty="0"/>
              <a:t>guess</a:t>
            </a:r>
            <a:r>
              <a:rPr lang="en-US" sz="3600" dirty="0"/>
              <a:t> or </a:t>
            </a:r>
            <a:r>
              <a:rPr lang="en-US" sz="3600" b="1" dirty="0"/>
              <a:t>intuition</a:t>
            </a:r>
            <a:r>
              <a:rPr lang="en-US" sz="3600" dirty="0"/>
              <a:t> </a:t>
            </a:r>
          </a:p>
          <a:p>
            <a:pPr marL="0" indent="0">
              <a:buNone/>
            </a:pPr>
            <a:r>
              <a:rPr lang="en-US" sz="3600" dirty="0">
                <a:solidFill>
                  <a:schemeClr val="bg1"/>
                </a:solidFill>
              </a:rPr>
              <a:t>*</a:t>
            </a:r>
          </a:p>
          <a:p>
            <a:endParaRPr lang="en-US" dirty="0"/>
          </a:p>
        </p:txBody>
      </p:sp>
    </p:spTree>
    <p:extLst>
      <p:ext uri="{BB962C8B-B14F-4D97-AF65-F5344CB8AC3E}">
        <p14:creationId xmlns:p14="http://schemas.microsoft.com/office/powerpoint/2010/main" val="8093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r>
              <a:rPr lang="en-US" sz="4800" dirty="0"/>
              <a:t>Basic Screener or Full Screener</a:t>
            </a:r>
          </a:p>
        </p:txBody>
      </p:sp>
    </p:spTree>
    <p:extLst>
      <p:ext uri="{BB962C8B-B14F-4D97-AF65-F5344CB8AC3E}">
        <p14:creationId xmlns:p14="http://schemas.microsoft.com/office/powerpoint/2010/main" val="242099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Why the Basic Screener?</a:t>
            </a: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sz="3200" dirty="0"/>
              <a:t>Don’t have to be a licensed to use the screener…</a:t>
            </a:r>
          </a:p>
          <a:p>
            <a:endParaRPr lang="en-US" sz="3200" dirty="0"/>
          </a:p>
          <a:p>
            <a:pPr marL="0" indent="0">
              <a:buNone/>
            </a:pPr>
            <a:r>
              <a:rPr lang="en-US" sz="3200" dirty="0"/>
              <a:t>Explain how RHS we have many different types of services. </a:t>
            </a:r>
          </a:p>
          <a:p>
            <a:endParaRPr lang="en-US" sz="3200" dirty="0"/>
          </a:p>
          <a:p>
            <a:pPr marL="0" indent="0">
              <a:buNone/>
            </a:pPr>
            <a:r>
              <a:rPr lang="en-US" sz="3200" dirty="0"/>
              <a:t>CBRS, CM, Peer Support, Youth Support, Recovery Coaching, Life Skills, Medical, Psych, Payee services .</a:t>
            </a:r>
          </a:p>
        </p:txBody>
      </p:sp>
    </p:spTree>
    <p:extLst>
      <p:ext uri="{BB962C8B-B14F-4D97-AF65-F5344CB8AC3E}">
        <p14:creationId xmlns:p14="http://schemas.microsoft.com/office/powerpoint/2010/main" val="47768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a:hlinkClick r:id="rId3" action="ppaction://hlinkfile"/>
            </a:endParaRPr>
          </a:p>
          <a:p>
            <a:pPr marL="0" indent="0" algn="ctr">
              <a:buNone/>
            </a:pPr>
            <a:r>
              <a:rPr lang="en-US" sz="4800" dirty="0">
                <a:hlinkClick r:id="rId3" action="ppaction://hlinkfile"/>
              </a:rPr>
              <a:t>C-SSRS Short Screener</a:t>
            </a:r>
            <a:endParaRPr lang="en-US" sz="4800" dirty="0"/>
          </a:p>
        </p:txBody>
      </p:sp>
    </p:spTree>
    <p:extLst>
      <p:ext uri="{BB962C8B-B14F-4D97-AF65-F5344CB8AC3E}">
        <p14:creationId xmlns:p14="http://schemas.microsoft.com/office/powerpoint/2010/main" val="47890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Building A Connection </a:t>
            </a:r>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dirty="0"/>
              <a:t>By simply asking the questions (screener) can be a positive action.</a:t>
            </a:r>
          </a:p>
          <a:p>
            <a:pPr marL="0" indent="0">
              <a:buNone/>
            </a:pPr>
            <a:endParaRPr lang="en-US" dirty="0"/>
          </a:p>
          <a:p>
            <a:pPr marL="0" indent="0">
              <a:buNone/>
            </a:pPr>
            <a:r>
              <a:rPr lang="en-US" dirty="0"/>
              <a:t>When we ask how someone is doing, it signals that someone cares about them. </a:t>
            </a:r>
          </a:p>
          <a:p>
            <a:pPr marL="0" indent="0">
              <a:buNone/>
            </a:pPr>
            <a:endParaRPr lang="en-US" dirty="0"/>
          </a:p>
          <a:p>
            <a:pPr marL="0" indent="0">
              <a:buNone/>
            </a:pPr>
            <a:r>
              <a:rPr lang="en-US" dirty="0"/>
              <a:t>This simple action promotes connectedness – a critical protective factor against suicide and other problems. </a:t>
            </a:r>
          </a:p>
          <a:p>
            <a:endParaRPr lang="en-US" dirty="0"/>
          </a:p>
        </p:txBody>
      </p:sp>
    </p:spTree>
    <p:extLst>
      <p:ext uri="{BB962C8B-B14F-4D97-AF65-F5344CB8AC3E}">
        <p14:creationId xmlns:p14="http://schemas.microsoft.com/office/powerpoint/2010/main" val="191876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800" dirty="0"/>
          </a:p>
          <a:p>
            <a:pPr marL="0" indent="0">
              <a:buNone/>
            </a:pPr>
            <a:r>
              <a:rPr lang="en-US" sz="4800" dirty="0"/>
              <a:t>          Who is in the audience???</a:t>
            </a:r>
          </a:p>
        </p:txBody>
      </p:sp>
    </p:spTree>
    <p:extLst>
      <p:ext uri="{BB962C8B-B14F-4D97-AF65-F5344CB8AC3E}">
        <p14:creationId xmlns:p14="http://schemas.microsoft.com/office/powerpoint/2010/main" val="320790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You want to Gather all the information you have about the case..</a:t>
            </a:r>
          </a:p>
          <a:p>
            <a:endParaRPr lang="en-US" dirty="0"/>
          </a:p>
          <a:p>
            <a:r>
              <a:rPr lang="en-US" dirty="0"/>
              <a:t>Spouse</a:t>
            </a:r>
          </a:p>
          <a:p>
            <a:r>
              <a:rPr lang="en-US" dirty="0"/>
              <a:t>Parents</a:t>
            </a:r>
          </a:p>
          <a:p>
            <a:r>
              <a:rPr lang="en-US" dirty="0"/>
              <a:t>Coaches</a:t>
            </a:r>
          </a:p>
          <a:p>
            <a:r>
              <a:rPr lang="en-US" dirty="0"/>
              <a:t>Teachers</a:t>
            </a:r>
          </a:p>
          <a:p>
            <a:r>
              <a:rPr lang="en-US" dirty="0"/>
              <a:t>Past records and Documents </a:t>
            </a:r>
          </a:p>
        </p:txBody>
      </p:sp>
    </p:spTree>
    <p:extLst>
      <p:ext uri="{BB962C8B-B14F-4D97-AF65-F5344CB8AC3E}">
        <p14:creationId xmlns:p14="http://schemas.microsoft.com/office/powerpoint/2010/main" val="333252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5400" dirty="0">
                <a:hlinkClick r:id="rId3" action="ppaction://hlinkfile"/>
              </a:rPr>
              <a:t>C-SSRS Ideation/Behavior Screener</a:t>
            </a:r>
            <a:endParaRPr lang="en-US" sz="5400" dirty="0"/>
          </a:p>
        </p:txBody>
      </p:sp>
    </p:spTree>
    <p:extLst>
      <p:ext uri="{BB962C8B-B14F-4D97-AF65-F5344CB8AC3E}">
        <p14:creationId xmlns:p14="http://schemas.microsoft.com/office/powerpoint/2010/main" val="91233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000" dirty="0"/>
              <a:t>So after the completing the assessment, you then move on to the Safety planning </a:t>
            </a:r>
          </a:p>
        </p:txBody>
      </p:sp>
    </p:spTree>
    <p:extLst>
      <p:ext uri="{BB962C8B-B14F-4D97-AF65-F5344CB8AC3E}">
        <p14:creationId xmlns:p14="http://schemas.microsoft.com/office/powerpoint/2010/main" val="416271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sz="4400" dirty="0"/>
          </a:p>
          <a:p>
            <a:pPr marL="0" indent="0">
              <a:buNone/>
            </a:pPr>
            <a:r>
              <a:rPr lang="en-US" sz="4400" dirty="0"/>
              <a:t>       What is the purpose of a Safety Plan</a:t>
            </a:r>
          </a:p>
        </p:txBody>
      </p:sp>
    </p:spTree>
    <p:extLst>
      <p:ext uri="{BB962C8B-B14F-4D97-AF65-F5344CB8AC3E}">
        <p14:creationId xmlns:p14="http://schemas.microsoft.com/office/powerpoint/2010/main" val="1514797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ead Silhouette With Arrows Pointing To It All Around. Tasks, Creative,  Leader. Executive Manager Concept. Can Be Used For Topics Like Business,  Teamwork, Management. Royalty Free SVG, Cliparts, Vectors, And Stock  Illust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5200" y="-172720"/>
            <a:ext cx="7223760" cy="722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t>- Each of us have exterior stressors and pressures in life. </a:t>
            </a:r>
          </a:p>
          <a:p>
            <a:pPr marL="0" indent="0">
              <a:buNone/>
            </a:pPr>
            <a:r>
              <a:rPr lang="en-US" sz="3600" dirty="0"/>
              <a:t>- Clients are overwhelmed…</a:t>
            </a:r>
          </a:p>
          <a:p>
            <a:pPr marL="0" indent="0">
              <a:buNone/>
            </a:pPr>
            <a:r>
              <a:rPr lang="en-US" sz="3600" dirty="0"/>
              <a:t>-They may feel like there problems are…DR. RUDD </a:t>
            </a:r>
          </a:p>
          <a:p>
            <a:pPr marL="0" indent="0">
              <a:buNone/>
            </a:pPr>
            <a:r>
              <a:rPr lang="en-US" sz="3600" b="1" dirty="0"/>
              <a:t>Unsolvable</a:t>
            </a:r>
          </a:p>
          <a:p>
            <a:pPr marL="0" indent="0">
              <a:buNone/>
            </a:pPr>
            <a:r>
              <a:rPr lang="en-US" sz="3600" dirty="0"/>
              <a:t>They may feel </a:t>
            </a:r>
            <a:r>
              <a:rPr lang="en-US" sz="3600" b="1" dirty="0"/>
              <a:t>Unlovable </a:t>
            </a:r>
          </a:p>
          <a:p>
            <a:pPr marL="0" indent="0">
              <a:buNone/>
            </a:pPr>
            <a:r>
              <a:rPr lang="en-US" sz="3600" dirty="0"/>
              <a:t>What they are going through is </a:t>
            </a:r>
            <a:r>
              <a:rPr lang="en-US" sz="3600" b="1" dirty="0"/>
              <a:t>Unbearable</a:t>
            </a:r>
          </a:p>
          <a:p>
            <a:pPr marL="0" indent="0">
              <a:buNone/>
            </a:pPr>
            <a:endParaRPr lang="en-US" sz="3600" dirty="0"/>
          </a:p>
          <a:p>
            <a:pPr marL="0" indent="0">
              <a:buNone/>
            </a:pPr>
            <a:r>
              <a:rPr lang="en-US" sz="3600" dirty="0"/>
              <a:t>I tell my clients a lot that “IT’S OK TO NOT BE OK” Sometimes  </a:t>
            </a:r>
          </a:p>
          <a:p>
            <a:endParaRPr lang="en-US" dirty="0"/>
          </a:p>
        </p:txBody>
      </p:sp>
    </p:spTree>
    <p:extLst>
      <p:ext uri="{BB962C8B-B14F-4D97-AF65-F5344CB8AC3E}">
        <p14:creationId xmlns:p14="http://schemas.microsoft.com/office/powerpoint/2010/main" val="151669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con Of A Person With A Circular Arrow Around Them - Person With Arrows  Around Them Icon, HD Png Download , Transparent Png Image - PNGite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4418" y="212724"/>
            <a:ext cx="7290435" cy="651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55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41120"/>
            <a:ext cx="10515600" cy="4835843"/>
          </a:xfrm>
        </p:spPr>
        <p:txBody>
          <a:bodyPr>
            <a:normAutofit/>
          </a:bodyPr>
          <a:lstStyle/>
          <a:p>
            <a:r>
              <a:rPr lang="en-US" dirty="0"/>
              <a:t>The safety plan creates barriers in front of the individual who is feeling suicidal, only if it is for a few seconds. </a:t>
            </a:r>
          </a:p>
          <a:p>
            <a:endParaRPr lang="en-US" dirty="0"/>
          </a:p>
          <a:p>
            <a:r>
              <a:rPr lang="en-US" dirty="0"/>
              <a:t>Helps the mind re-think and recalculate…</a:t>
            </a:r>
          </a:p>
          <a:p>
            <a:endParaRPr lang="en-US" dirty="0"/>
          </a:p>
          <a:p>
            <a:r>
              <a:rPr lang="en-US" dirty="0"/>
              <a:t>The negative thought cycle loop…</a:t>
            </a:r>
          </a:p>
          <a:p>
            <a:endParaRPr lang="en-US" dirty="0"/>
          </a:p>
          <a:p>
            <a:r>
              <a:rPr lang="en-US" dirty="0"/>
              <a:t>The barrier could slow the racing thoughts down…</a:t>
            </a:r>
          </a:p>
          <a:p>
            <a:endParaRPr lang="en-US" dirty="0"/>
          </a:p>
          <a:p>
            <a:endParaRPr lang="en-US" dirty="0"/>
          </a:p>
        </p:txBody>
      </p:sp>
    </p:spTree>
    <p:extLst>
      <p:ext uri="{BB962C8B-B14F-4D97-AF65-F5344CB8AC3E}">
        <p14:creationId xmlns:p14="http://schemas.microsoft.com/office/powerpoint/2010/main" val="28544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Safety Net”</a:t>
            </a:r>
            <a:br>
              <a:rPr lang="en-US" dirty="0"/>
            </a:br>
            <a:endParaRPr lang="en-US" dirty="0"/>
          </a:p>
        </p:txBody>
      </p:sp>
      <p:pic>
        <p:nvPicPr>
          <p:cNvPr id="3074" name="Picture 2" descr="Everything You Need to Know About Pie Chart in Exc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4930" y="1825625"/>
            <a:ext cx="69621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Family Supports, Work, Positive Friends, Healthy Activities, Mentors, Spirituality,  </a:t>
            </a:r>
          </a:p>
          <a:p>
            <a:pPr marL="0" indent="0">
              <a:buNone/>
            </a:pPr>
            <a:endParaRPr lang="en-US" dirty="0"/>
          </a:p>
          <a:p>
            <a:pPr marL="0" indent="0">
              <a:buNone/>
            </a:pPr>
            <a:r>
              <a:rPr lang="en-US" dirty="0"/>
              <a:t>They may be strong in one area and not in others…Help them focus on the ones that are strong now..</a:t>
            </a:r>
          </a:p>
          <a:p>
            <a:endParaRPr lang="en-US" dirty="0"/>
          </a:p>
          <a:p>
            <a:pPr marL="0" indent="0">
              <a:buNone/>
            </a:pPr>
            <a:r>
              <a:rPr lang="en-US" dirty="0"/>
              <a:t>This helps the conversation go to a STREAGTHS PERSECTIVE </a:t>
            </a:r>
          </a:p>
        </p:txBody>
      </p:sp>
    </p:spTree>
    <p:extLst>
      <p:ext uri="{BB962C8B-B14F-4D97-AF65-F5344CB8AC3E}">
        <p14:creationId xmlns:p14="http://schemas.microsoft.com/office/powerpoint/2010/main" val="271935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3 months Right out of College??? </a:t>
            </a:r>
          </a:p>
        </p:txBody>
      </p:sp>
      <p:sp>
        <p:nvSpPr>
          <p:cNvPr id="3" name="Content Placeholder 2"/>
          <p:cNvSpPr>
            <a:spLocks noGrp="1"/>
          </p:cNvSpPr>
          <p:nvPr>
            <p:ph idx="1"/>
          </p:nvPr>
        </p:nvSpPr>
        <p:spPr/>
        <p:txBody>
          <a:bodyPr/>
          <a:lstStyle/>
          <a:p>
            <a:endParaRPr lang="en-US" dirty="0"/>
          </a:p>
          <a:p>
            <a:r>
              <a:rPr lang="en-US" dirty="0"/>
              <a:t>My First Client With Suicidal Thoughts and Self-harm Behaviors </a:t>
            </a:r>
          </a:p>
          <a:p>
            <a:endParaRPr lang="en-US" dirty="0"/>
          </a:p>
          <a:p>
            <a:r>
              <a:rPr lang="en-US" dirty="0"/>
              <a:t>I Had know Idea what to do….I was nervous…Anyone else experience this?</a:t>
            </a:r>
          </a:p>
          <a:p>
            <a:endParaRPr lang="en-US" dirty="0"/>
          </a:p>
          <a:p>
            <a:r>
              <a:rPr lang="en-US" dirty="0"/>
              <a:t>I sought out supervision…..</a:t>
            </a:r>
          </a:p>
        </p:txBody>
      </p:sp>
    </p:spTree>
    <p:extLst>
      <p:ext uri="{BB962C8B-B14F-4D97-AF65-F5344CB8AC3E}">
        <p14:creationId xmlns:p14="http://schemas.microsoft.com/office/powerpoint/2010/main" val="215760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A Safety Plan?</a:t>
            </a:r>
          </a:p>
        </p:txBody>
      </p:sp>
      <p:sp>
        <p:nvSpPr>
          <p:cNvPr id="3" name="Content Placeholder 2"/>
          <p:cNvSpPr>
            <a:spLocks noGrp="1"/>
          </p:cNvSpPr>
          <p:nvPr>
            <p:ph idx="1"/>
          </p:nvPr>
        </p:nvSpPr>
        <p:spPr/>
        <p:txBody>
          <a:bodyPr/>
          <a:lstStyle/>
          <a:p>
            <a:pPr marL="0" indent="0">
              <a:buNone/>
            </a:pPr>
            <a:r>
              <a:rPr lang="en-US" dirty="0"/>
              <a:t>Help client regulate emotions first…</a:t>
            </a:r>
          </a:p>
          <a:p>
            <a:pPr marL="0" indent="0">
              <a:buNone/>
            </a:pPr>
            <a:endParaRPr lang="en-US" dirty="0"/>
          </a:p>
          <a:p>
            <a:pPr marL="0" indent="0">
              <a:buNone/>
            </a:pPr>
            <a:r>
              <a:rPr lang="en-US" dirty="0"/>
              <a:t>Don’t pressure them to come up with more then one thing..</a:t>
            </a:r>
          </a:p>
          <a:p>
            <a:pPr marL="0" indent="0">
              <a:buNone/>
            </a:pPr>
            <a:endParaRPr lang="en-US" dirty="0"/>
          </a:p>
          <a:p>
            <a:pPr marL="0" indent="0">
              <a:buNone/>
            </a:pPr>
            <a:r>
              <a:rPr lang="en-US" dirty="0"/>
              <a:t>Help clients create a new vision…How this can help them. </a:t>
            </a:r>
          </a:p>
        </p:txBody>
      </p:sp>
    </p:spTree>
    <p:extLst>
      <p:ext uri="{BB962C8B-B14F-4D97-AF65-F5344CB8AC3E}">
        <p14:creationId xmlns:p14="http://schemas.microsoft.com/office/powerpoint/2010/main" val="40937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Safety Plan (Dr. Rudd)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65125"/>
            <a:ext cx="12355020" cy="6400800"/>
          </a:xfrm>
        </p:spPr>
      </p:pic>
    </p:spTree>
    <p:extLst>
      <p:ext uri="{BB962C8B-B14F-4D97-AF65-F5344CB8AC3E}">
        <p14:creationId xmlns:p14="http://schemas.microsoft.com/office/powerpoint/2010/main" val="1161280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285642" y="-1077277"/>
            <a:ext cx="11332320" cy="8503920"/>
          </a:xfrm>
        </p:spPr>
      </p:pic>
    </p:spTree>
    <p:extLst>
      <p:ext uri="{BB962C8B-B14F-4D97-AF65-F5344CB8AC3E}">
        <p14:creationId xmlns:p14="http://schemas.microsoft.com/office/powerpoint/2010/main" val="825356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Audience I Need Your Help!!!!</a:t>
            </a:r>
          </a:p>
        </p:txBody>
      </p:sp>
    </p:spTree>
    <p:extLst>
      <p:ext uri="{BB962C8B-B14F-4D97-AF65-F5344CB8AC3E}">
        <p14:creationId xmlns:p14="http://schemas.microsoft.com/office/powerpoint/2010/main" val="235070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Plan</a:t>
            </a:r>
            <a:br>
              <a:rPr lang="en-US" dirty="0"/>
            </a:br>
            <a:endParaRPr lang="en-US" dirty="0"/>
          </a:p>
        </p:txBody>
      </p:sp>
      <p:sp>
        <p:nvSpPr>
          <p:cNvPr id="3" name="Content Placeholder 2"/>
          <p:cNvSpPr>
            <a:spLocks noGrp="1"/>
          </p:cNvSpPr>
          <p:nvPr>
            <p:ph idx="1"/>
          </p:nvPr>
        </p:nvSpPr>
        <p:spPr>
          <a:xfrm>
            <a:off x="838200" y="914400"/>
            <a:ext cx="10515600" cy="5578764"/>
          </a:xfrm>
        </p:spPr>
        <p:txBody>
          <a:bodyPr>
            <a:normAutofit fontScale="92500" lnSpcReduction="10000"/>
          </a:bodyPr>
          <a:lstStyle/>
          <a:p>
            <a:pPr marL="0" indent="0">
              <a:buNone/>
            </a:pPr>
            <a:endParaRPr lang="en-US" sz="2900" dirty="0"/>
          </a:p>
          <a:p>
            <a:pPr marL="0" indent="0">
              <a:buNone/>
            </a:pPr>
            <a:r>
              <a:rPr lang="en-US" sz="2900" dirty="0"/>
              <a:t>1. How I know when I am struggling.</a:t>
            </a:r>
          </a:p>
          <a:p>
            <a:pPr marL="0" indent="0">
              <a:buNone/>
            </a:pPr>
            <a:r>
              <a:rPr lang="en-US" sz="2900" dirty="0"/>
              <a:t>2. Things I can do to take my mind off of my problems.</a:t>
            </a:r>
          </a:p>
          <a:p>
            <a:pPr marL="0" indent="0">
              <a:buNone/>
            </a:pPr>
            <a:r>
              <a:rPr lang="en-US" sz="2900" dirty="0"/>
              <a:t>3. People and places that distract me.</a:t>
            </a:r>
          </a:p>
          <a:p>
            <a:pPr marL="0" indent="0">
              <a:buNone/>
            </a:pPr>
            <a:r>
              <a:rPr lang="en-US" sz="2900" dirty="0"/>
              <a:t>4. Family or friends I can call for help.</a:t>
            </a:r>
          </a:p>
          <a:p>
            <a:pPr marL="0" indent="0">
              <a:buNone/>
            </a:pPr>
            <a:r>
              <a:rPr lang="en-US" sz="2900" dirty="0"/>
              <a:t>5. Professional I can contact.</a:t>
            </a:r>
          </a:p>
          <a:p>
            <a:pPr marL="0" indent="0">
              <a:buNone/>
            </a:pPr>
            <a:r>
              <a:rPr lang="en-US" sz="2900" dirty="0"/>
              <a:t>6. How to keep safe in my environment.</a:t>
            </a:r>
          </a:p>
          <a:p>
            <a:pPr marL="0" indent="0">
              <a:buNone/>
            </a:pPr>
            <a:r>
              <a:rPr lang="en-US" sz="2900" dirty="0"/>
              <a:t>7. Reasons for living</a:t>
            </a:r>
          </a:p>
          <a:p>
            <a:pPr marL="0" indent="0">
              <a:buNone/>
            </a:pPr>
            <a:r>
              <a:rPr lang="en-US" sz="2900" dirty="0"/>
              <a:t> </a:t>
            </a:r>
          </a:p>
          <a:p>
            <a:pPr marL="0" indent="0">
              <a:buNone/>
            </a:pPr>
            <a:r>
              <a:rPr lang="en-US" sz="2900" dirty="0"/>
              <a:t>If the ideas listed don’t help me:</a:t>
            </a:r>
          </a:p>
          <a:p>
            <a:pPr marL="0" indent="0">
              <a:buNone/>
            </a:pPr>
            <a:r>
              <a:rPr lang="en-US" sz="2900" dirty="0"/>
              <a:t>1. I will call/text the Suicide Prevention Hotline at 1-208-398-4357</a:t>
            </a:r>
          </a:p>
          <a:p>
            <a:pPr marL="0" indent="0">
              <a:buNone/>
            </a:pPr>
            <a:r>
              <a:rPr lang="en-US" sz="2900" dirty="0"/>
              <a:t>2. I will go to the emergency room, nearest crisis center, or call 9-1-1.</a:t>
            </a:r>
          </a:p>
          <a:p>
            <a:endParaRPr lang="en-US" dirty="0"/>
          </a:p>
          <a:p>
            <a:endParaRPr lang="en-US" dirty="0"/>
          </a:p>
        </p:txBody>
      </p:sp>
    </p:spTree>
    <p:extLst>
      <p:ext uri="{BB962C8B-B14F-4D97-AF65-F5344CB8AC3E}">
        <p14:creationId xmlns:p14="http://schemas.microsoft.com/office/powerpoint/2010/main" val="30227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Role of </a:t>
            </a:r>
            <a:r>
              <a:rPr lang="en-US" b="1" dirty="0"/>
              <a:t>HOPE</a:t>
            </a:r>
            <a:r>
              <a:rPr lang="en-US" dirty="0"/>
              <a:t> in Clinical Care</a:t>
            </a:r>
          </a:p>
        </p:txBody>
      </p:sp>
      <p:sp>
        <p:nvSpPr>
          <p:cNvPr id="3" name="Content Placeholder 2"/>
          <p:cNvSpPr>
            <a:spLocks noGrp="1"/>
          </p:cNvSpPr>
          <p:nvPr>
            <p:ph idx="1"/>
          </p:nvPr>
        </p:nvSpPr>
        <p:spPr/>
        <p:txBody>
          <a:bodyPr/>
          <a:lstStyle/>
          <a:p>
            <a:pPr marL="0" indent="0">
              <a:buNone/>
            </a:pPr>
            <a:r>
              <a:rPr lang="en-US" sz="3200" dirty="0"/>
              <a:t>Clients need to know that they can in improve and that life is worth living. </a:t>
            </a:r>
          </a:p>
          <a:p>
            <a:pPr marL="0" indent="0">
              <a:buNone/>
            </a:pPr>
            <a:endParaRPr lang="en-US" sz="3200" dirty="0"/>
          </a:p>
          <a:p>
            <a:pPr marL="0" indent="0">
              <a:buNone/>
            </a:pPr>
            <a:r>
              <a:rPr lang="en-US" sz="3200" dirty="0"/>
              <a:t>They can get Help and Improve</a:t>
            </a:r>
          </a:p>
          <a:p>
            <a:pPr marL="0" indent="0">
              <a:buNone/>
            </a:pPr>
            <a:endParaRPr lang="en-US" sz="3200" b="1" dirty="0"/>
          </a:p>
          <a:p>
            <a:pPr marL="0" indent="0">
              <a:buNone/>
            </a:pPr>
            <a:r>
              <a:rPr lang="en-US" sz="3200" b="1" dirty="0"/>
              <a:t>Talk about the hope my 15yr and 44 </a:t>
            </a:r>
            <a:r>
              <a:rPr lang="en-US" sz="3200" b="1" dirty="0" err="1"/>
              <a:t>yr</a:t>
            </a:r>
            <a:r>
              <a:rPr lang="en-US" sz="3200" b="1" dirty="0"/>
              <a:t> client received through therapy</a:t>
            </a:r>
          </a:p>
          <a:p>
            <a:pPr marL="0" indent="0">
              <a:buNone/>
            </a:pPr>
            <a:endParaRPr lang="en-US" dirty="0"/>
          </a:p>
        </p:txBody>
      </p:sp>
    </p:spTree>
    <p:extLst>
      <p:ext uri="{BB962C8B-B14F-4D97-AF65-F5344CB8AC3E}">
        <p14:creationId xmlns:p14="http://schemas.microsoft.com/office/powerpoint/2010/main" val="918277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Share YOUR Stories </a:t>
            </a:r>
          </a:p>
        </p:txBody>
      </p:sp>
      <p:sp>
        <p:nvSpPr>
          <p:cNvPr id="3" name="Content Placeholder 2"/>
          <p:cNvSpPr>
            <a:spLocks noGrp="1"/>
          </p:cNvSpPr>
          <p:nvPr>
            <p:ph idx="1"/>
          </p:nvPr>
        </p:nvSpPr>
        <p:spPr/>
        <p:txBody>
          <a:bodyPr>
            <a:normAutofit lnSpcReduction="10000"/>
          </a:bodyPr>
          <a:lstStyle/>
          <a:p>
            <a:pPr marL="0" indent="0">
              <a:buNone/>
            </a:pPr>
            <a:r>
              <a:rPr lang="en-US" sz="4000" dirty="0"/>
              <a:t>Rules for sharing stories in the professional setting…</a:t>
            </a:r>
          </a:p>
          <a:p>
            <a:pPr marL="0" indent="0">
              <a:buNone/>
            </a:pPr>
            <a:endParaRPr lang="en-US" sz="4000" dirty="0"/>
          </a:p>
          <a:p>
            <a:pPr marL="0" indent="0">
              <a:buNone/>
            </a:pPr>
            <a:r>
              <a:rPr lang="en-US" sz="4000" dirty="0"/>
              <a:t>Make it short, Don’t Overshare, Make Sure there is a point, Don’t turn in into your therapy session!</a:t>
            </a:r>
          </a:p>
          <a:p>
            <a:endParaRPr lang="en-US" sz="4000" dirty="0"/>
          </a:p>
          <a:p>
            <a:pPr marL="0" indent="0">
              <a:buNone/>
            </a:pPr>
            <a:r>
              <a:rPr lang="en-US" sz="4000" dirty="0"/>
              <a:t>Running a marathon and the progress </a:t>
            </a:r>
          </a:p>
        </p:txBody>
      </p:sp>
    </p:spTree>
    <p:extLst>
      <p:ext uri="{BB962C8B-B14F-4D97-AF65-F5344CB8AC3E}">
        <p14:creationId xmlns:p14="http://schemas.microsoft.com/office/powerpoint/2010/main" val="2952253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59" t="-5557" r="-1759" b="9258"/>
          <a:stretch/>
        </p:blipFill>
        <p:spPr>
          <a:xfrm rot="5400000">
            <a:off x="2559193" y="771111"/>
            <a:ext cx="7073613" cy="5303520"/>
          </a:xfrm>
          <a:effectLst>
            <a:glow>
              <a:schemeClr val="accent1">
                <a:alpha val="35000"/>
              </a:schemeClr>
            </a:glow>
            <a:softEdge rad="139700"/>
          </a:effectLst>
          <a:scene3d>
            <a:camera prst="orthographicFront"/>
            <a:lightRig rig="threePt" dir="t"/>
          </a:scene3d>
          <a:sp3d>
            <a:bevelT w="0"/>
            <a:bevelB w="0"/>
          </a:sp3d>
        </p:spPr>
      </p:pic>
    </p:spTree>
    <p:extLst>
      <p:ext uri="{BB962C8B-B14F-4D97-AF65-F5344CB8AC3E}">
        <p14:creationId xmlns:p14="http://schemas.microsoft.com/office/powerpoint/2010/main" val="4152633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marL="0" indent="0">
              <a:buNone/>
            </a:pPr>
            <a:endParaRPr lang="en-US" sz="6000" b="1" dirty="0"/>
          </a:p>
          <a:p>
            <a:pPr marL="0" indent="0" algn="ctr">
              <a:buNone/>
            </a:pPr>
            <a:r>
              <a:rPr lang="en-US" sz="6000" b="1" dirty="0"/>
              <a:t>THANK YOU!</a:t>
            </a:r>
          </a:p>
        </p:txBody>
      </p:sp>
    </p:spTree>
    <p:extLst>
      <p:ext uri="{BB962C8B-B14F-4D97-AF65-F5344CB8AC3E}">
        <p14:creationId xmlns:p14="http://schemas.microsoft.com/office/powerpoint/2010/main" val="223759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Case Study</a:t>
            </a:r>
          </a:p>
        </p:txBody>
      </p:sp>
      <p:sp>
        <p:nvSpPr>
          <p:cNvPr id="3" name="Content Placeholder 2"/>
          <p:cNvSpPr>
            <a:spLocks noGrp="1"/>
          </p:cNvSpPr>
          <p:nvPr>
            <p:ph idx="1"/>
          </p:nvPr>
        </p:nvSpPr>
        <p:spPr/>
        <p:txBody>
          <a:bodyPr/>
          <a:lstStyle/>
          <a:p>
            <a:r>
              <a:rPr lang="en-US" dirty="0"/>
              <a:t>15 year old female client </a:t>
            </a:r>
            <a:r>
              <a:rPr lang="en-US" dirty="0" err="1"/>
              <a:t>Dx</a:t>
            </a:r>
            <a:r>
              <a:rPr lang="en-US" dirty="0"/>
              <a:t>: Depression and Anxiety</a:t>
            </a:r>
          </a:p>
          <a:p>
            <a:r>
              <a:rPr lang="en-US" dirty="0"/>
              <a:t>Parents divorced, Mom works long hours and not home a lot</a:t>
            </a:r>
          </a:p>
          <a:p>
            <a:r>
              <a:rPr lang="en-US" dirty="0"/>
              <a:t>Dad is not consistent with visits and MIA </a:t>
            </a:r>
          </a:p>
          <a:p>
            <a:r>
              <a:rPr lang="en-US" dirty="0"/>
              <a:t>Struggles in school, Peer Interactions </a:t>
            </a:r>
          </a:p>
          <a:p>
            <a:r>
              <a:rPr lang="en-US" dirty="0"/>
              <a:t>Struggling with feelings of being alone, abandoned, feeling worthless and hopeless</a:t>
            </a:r>
          </a:p>
          <a:p>
            <a:r>
              <a:rPr lang="en-US" dirty="0"/>
              <a:t>Client is in a toxic relationship with her boyfriend that is not healthy and he is controlling </a:t>
            </a:r>
          </a:p>
          <a:p>
            <a:r>
              <a:rPr lang="en-US" dirty="0"/>
              <a:t>Suicidal Ideations/Self Harm cutting on wrists </a:t>
            </a:r>
          </a:p>
        </p:txBody>
      </p:sp>
    </p:spTree>
    <p:extLst>
      <p:ext uri="{BB962C8B-B14F-4D97-AF65-F5344CB8AC3E}">
        <p14:creationId xmlns:p14="http://schemas.microsoft.com/office/powerpoint/2010/main" val="1988582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I asked my client what does it feel like for  you?</a:t>
            </a:r>
          </a:p>
        </p:txBody>
      </p:sp>
      <p:sp>
        <p:nvSpPr>
          <p:cNvPr id="3" name="Content Placeholder 2"/>
          <p:cNvSpPr>
            <a:spLocks noGrp="1"/>
          </p:cNvSpPr>
          <p:nvPr>
            <p:ph idx="1"/>
          </p:nvPr>
        </p:nvSpPr>
        <p:spPr>
          <a:xfrm>
            <a:off x="838200" y="1825624"/>
            <a:ext cx="10515600" cy="4766561"/>
          </a:xfrm>
        </p:spPr>
        <p:txBody>
          <a:bodyPr>
            <a:normAutofit fontScale="92500" lnSpcReduction="10000"/>
          </a:bodyPr>
          <a:lstStyle/>
          <a:p>
            <a:pPr marL="0" indent="0">
              <a:buNone/>
            </a:pPr>
            <a:r>
              <a:rPr lang="en-US" dirty="0"/>
              <a:t>I was trying to talk to her but all she could say was “I can’t explain it, I don’t know.”</a:t>
            </a:r>
          </a:p>
          <a:p>
            <a:pPr marL="0" indent="0">
              <a:buNone/>
            </a:pPr>
            <a:endParaRPr lang="en-US" dirty="0"/>
          </a:p>
          <a:p>
            <a:pPr marL="0" indent="0">
              <a:buNone/>
            </a:pPr>
            <a:r>
              <a:rPr lang="en-US" dirty="0"/>
              <a:t>PRINCIPLE: Sometimes we need to be creative with the approach. Adolescents especially. </a:t>
            </a:r>
          </a:p>
          <a:p>
            <a:pPr marL="0" indent="0">
              <a:buNone/>
            </a:pPr>
            <a:endParaRPr lang="en-US" dirty="0"/>
          </a:p>
          <a:p>
            <a:pPr marL="0" indent="0">
              <a:buNone/>
            </a:pPr>
            <a:r>
              <a:rPr lang="en-US" dirty="0"/>
              <a:t>After considering where she was at, I responded…</a:t>
            </a:r>
          </a:p>
          <a:p>
            <a:pPr marL="0" indent="0">
              <a:buNone/>
            </a:pPr>
            <a:r>
              <a:rPr lang="en-US" dirty="0"/>
              <a:t>“Ok, lets draw it out.”</a:t>
            </a:r>
          </a:p>
          <a:p>
            <a:pPr marL="0" indent="0">
              <a:buNone/>
            </a:pPr>
            <a:endParaRPr lang="en-US" dirty="0"/>
          </a:p>
          <a:p>
            <a:pPr marL="0" indent="0">
              <a:buNone/>
            </a:pPr>
            <a:r>
              <a:rPr lang="en-US" b="1" dirty="0"/>
              <a:t>Audience? </a:t>
            </a:r>
            <a:r>
              <a:rPr lang="en-US" dirty="0"/>
              <a:t>As you look at this image I want each of you to write down or think “what do you think she is feeling and saying?”</a:t>
            </a:r>
          </a:p>
          <a:p>
            <a:pPr marL="0" indent="0">
              <a:buNone/>
            </a:pPr>
            <a:endParaRPr lang="en-US" dirty="0"/>
          </a:p>
        </p:txBody>
      </p:sp>
    </p:spTree>
    <p:extLst>
      <p:ext uri="{BB962C8B-B14F-4D97-AF65-F5344CB8AC3E}">
        <p14:creationId xmlns:p14="http://schemas.microsoft.com/office/powerpoint/2010/main" val="392203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1080" y="-2722892"/>
            <a:ext cx="10149840" cy="13524491"/>
          </a:xfrm>
        </p:spPr>
      </p:pic>
    </p:spTree>
    <p:extLst>
      <p:ext uri="{BB962C8B-B14F-4D97-AF65-F5344CB8AC3E}">
        <p14:creationId xmlns:p14="http://schemas.microsoft.com/office/powerpoint/2010/main" val="139165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96156" y="-182878"/>
            <a:ext cx="7820625" cy="7223760"/>
          </a:xfrm>
        </p:spPr>
      </p:pic>
    </p:spTree>
    <p:extLst>
      <p:ext uri="{BB962C8B-B14F-4D97-AF65-F5344CB8AC3E}">
        <p14:creationId xmlns:p14="http://schemas.microsoft.com/office/powerpoint/2010/main" val="414474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we processed the ART work this gave her…..</a:t>
            </a:r>
          </a:p>
          <a:p>
            <a:endParaRPr lang="en-US" dirty="0"/>
          </a:p>
          <a:p>
            <a:pPr marL="0" indent="0">
              <a:buNone/>
            </a:pPr>
            <a:r>
              <a:rPr lang="en-US" dirty="0"/>
              <a:t>UNDERSTANING and HOPE and SHE WAS ABLE TO EXPRESS WHAT SHE WAS GOING THROUGH. </a:t>
            </a:r>
          </a:p>
        </p:txBody>
      </p:sp>
    </p:spTree>
    <p:extLst>
      <p:ext uri="{BB962C8B-B14F-4D97-AF65-F5344CB8AC3E}">
        <p14:creationId xmlns:p14="http://schemas.microsoft.com/office/powerpoint/2010/main" val="144454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p>
        </p:txBody>
      </p:sp>
      <p:sp>
        <p:nvSpPr>
          <p:cNvPr id="3" name="Content Placeholder 2"/>
          <p:cNvSpPr>
            <a:spLocks noGrp="1"/>
          </p:cNvSpPr>
          <p:nvPr>
            <p:ph idx="1"/>
          </p:nvPr>
        </p:nvSpPr>
        <p:spPr>
          <a:xfrm>
            <a:off x="820994" y="1501160"/>
            <a:ext cx="10515600" cy="4761988"/>
          </a:xfrm>
        </p:spPr>
        <p:txBody>
          <a:bodyPr>
            <a:normAutofit lnSpcReduction="10000"/>
          </a:bodyPr>
          <a:lstStyle/>
          <a:p>
            <a:r>
              <a:rPr lang="en-US" dirty="0"/>
              <a:t>44 year old Female </a:t>
            </a:r>
          </a:p>
          <a:p>
            <a:r>
              <a:rPr lang="en-US" dirty="0" err="1"/>
              <a:t>Dx</a:t>
            </a:r>
            <a:r>
              <a:rPr lang="en-US" dirty="0"/>
              <a:t> Borderline Personality Disorder, PTSD, Depression, Anxiety, Multiple Medical Conditions and Chronic Pain</a:t>
            </a:r>
          </a:p>
          <a:p>
            <a:r>
              <a:rPr lang="en-US" dirty="0"/>
              <a:t>Victim of sexual abuse as a child off and on until high school. </a:t>
            </a:r>
          </a:p>
          <a:p>
            <a:r>
              <a:rPr lang="en-US" dirty="0"/>
              <a:t>Father was sexual abusive. </a:t>
            </a:r>
          </a:p>
          <a:p>
            <a:r>
              <a:rPr lang="en-US" dirty="0"/>
              <a:t>Very low family support and felt like an outsider and no one loved her. </a:t>
            </a:r>
          </a:p>
          <a:p>
            <a:r>
              <a:rPr lang="en-US" dirty="0"/>
              <a:t>History of unstable interpersonal relationships. </a:t>
            </a:r>
          </a:p>
          <a:p>
            <a:r>
              <a:rPr lang="en-US" dirty="0"/>
              <a:t>Married twice and has 3 kids with first husband. </a:t>
            </a:r>
          </a:p>
          <a:p>
            <a:r>
              <a:rPr lang="en-US" dirty="0"/>
              <a:t>Multiple hospitalizations for suicidal thoughts and behaviors </a:t>
            </a:r>
          </a:p>
          <a:p>
            <a:r>
              <a:rPr lang="en-US" dirty="0"/>
              <a:t>Has been involved in years of Individual therapy </a:t>
            </a:r>
          </a:p>
          <a:p>
            <a:endParaRPr lang="en-US" dirty="0"/>
          </a:p>
        </p:txBody>
      </p:sp>
    </p:spTree>
    <p:extLst>
      <p:ext uri="{BB962C8B-B14F-4D97-AF65-F5344CB8AC3E}">
        <p14:creationId xmlns:p14="http://schemas.microsoft.com/office/powerpoint/2010/main" val="24425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1085</Words>
  <Application>Microsoft Office PowerPoint</Application>
  <PresentationFormat>Widescreen</PresentationFormat>
  <Paragraphs>208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Suicide Assessment and Safety Planning   </vt:lpstr>
      <vt:lpstr>PowerPoint Presentation</vt:lpstr>
      <vt:lpstr>         3 months Right out of College??? </vt:lpstr>
      <vt:lpstr>                             Case Study</vt:lpstr>
      <vt:lpstr>So I asked my client what does it feel like for  you?</vt:lpstr>
      <vt:lpstr>PowerPoint Presentation</vt:lpstr>
      <vt:lpstr>PowerPoint Presentation</vt:lpstr>
      <vt:lpstr>PowerPoint Presentation</vt:lpstr>
      <vt:lpstr>Case Study </vt:lpstr>
      <vt:lpstr>44 year old Female continued… </vt:lpstr>
      <vt:lpstr>PowerPoint Presentation</vt:lpstr>
      <vt:lpstr>PowerPoint Presentation</vt:lpstr>
      <vt:lpstr>       What Assessment Tools Can You Use?</vt:lpstr>
      <vt:lpstr>PowerPoint Presentation</vt:lpstr>
      <vt:lpstr>PowerPoint Presentation</vt:lpstr>
      <vt:lpstr>PowerPoint Presentation</vt:lpstr>
      <vt:lpstr>                Why the Basic Screener?</vt:lpstr>
      <vt:lpstr>PowerPoint Presentation</vt:lpstr>
      <vt:lpstr>                  Building A Connection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“The Safety Net” </vt:lpstr>
      <vt:lpstr>PowerPoint Presentation</vt:lpstr>
      <vt:lpstr>How To Do A Safety Plan?</vt:lpstr>
      <vt:lpstr>My Safety Plan (Dr. Rudd)</vt:lpstr>
      <vt:lpstr>PowerPoint Presentation</vt:lpstr>
      <vt:lpstr>PowerPoint Presentation</vt:lpstr>
      <vt:lpstr>Safety Plan </vt:lpstr>
      <vt:lpstr>The Role of HOPE in Clinical Care</vt:lpstr>
      <vt:lpstr>Share YOUR Stories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Hampton</dc:creator>
  <cp:lastModifiedBy>Brett Hampton</cp:lastModifiedBy>
  <cp:revision>117</cp:revision>
  <dcterms:created xsi:type="dcterms:W3CDTF">2022-06-21T19:56:12Z</dcterms:created>
  <dcterms:modified xsi:type="dcterms:W3CDTF">2022-10-25T21:55:54Z</dcterms:modified>
</cp:coreProperties>
</file>