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418" r:id="rId5"/>
    <p:sldId id="2146847319" r:id="rId6"/>
    <p:sldId id="2146847354" r:id="rId7"/>
    <p:sldId id="2146847355" r:id="rId8"/>
    <p:sldId id="2146847342" r:id="rId9"/>
    <p:sldId id="2146847347" r:id="rId10"/>
    <p:sldId id="2146847349" r:id="rId11"/>
    <p:sldId id="2146847309" r:id="rId12"/>
    <p:sldId id="2146847335" r:id="rId13"/>
    <p:sldId id="2146847330" r:id="rId14"/>
    <p:sldId id="524" r:id="rId15"/>
    <p:sldId id="2146847323" r:id="rId16"/>
    <p:sldId id="494" r:id="rId17"/>
    <p:sldId id="2146847344" r:id="rId18"/>
    <p:sldId id="2146847334" r:id="rId19"/>
    <p:sldId id="490" r:id="rId20"/>
    <p:sldId id="2146847332" r:id="rId21"/>
    <p:sldId id="2146847333" r:id="rId22"/>
    <p:sldId id="2146847336" r:id="rId23"/>
    <p:sldId id="2146847337" r:id="rId24"/>
    <p:sldId id="2146847324" r:id="rId25"/>
    <p:sldId id="2146847348" r:id="rId26"/>
    <p:sldId id="2146847350" r:id="rId27"/>
    <p:sldId id="496" r:id="rId28"/>
    <p:sldId id="2146847345" r:id="rId29"/>
    <p:sldId id="2146847306" r:id="rId30"/>
    <p:sldId id="2146847339" r:id="rId31"/>
    <p:sldId id="444" r:id="rId32"/>
    <p:sldId id="2146847341" r:id="rId33"/>
    <p:sldId id="2146847351" r:id="rId34"/>
    <p:sldId id="446"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A5A77-713B-41F7-9AD3-89358CDBAC70}"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1538E457-BCEF-4988-B46C-27385EF79EA1}">
      <dgm:prSet phldrT="[Text]"/>
      <dgm:spPr>
        <a:solidFill>
          <a:srgbClr val="6FC1B1">
            <a:alpha val="50000"/>
          </a:srgbClr>
        </a:solidFill>
      </dgm:spPr>
      <dgm:t>
        <a:bodyPr/>
        <a:lstStyle/>
        <a:p>
          <a:pPr algn="l"/>
          <a:r>
            <a:rPr lang="en-US" b="1">
              <a:solidFill>
                <a:schemeClr val="accent6"/>
              </a:solidFill>
            </a:rPr>
            <a:t>Recovery depends on the notion that the person wants to get better</a:t>
          </a:r>
        </a:p>
        <a:p>
          <a:pPr algn="ctr"/>
          <a:endParaRPr lang="en-US"/>
        </a:p>
      </dgm:t>
    </dgm:pt>
    <dgm:pt modelId="{D633D36A-3E37-4858-9527-8FFD9AA58712}" type="parTrans" cxnId="{BC72EA35-7851-4B73-9EDF-CC1CE34F082E}">
      <dgm:prSet/>
      <dgm:spPr/>
      <dgm:t>
        <a:bodyPr/>
        <a:lstStyle/>
        <a:p>
          <a:endParaRPr lang="en-US"/>
        </a:p>
      </dgm:t>
    </dgm:pt>
    <dgm:pt modelId="{4882037D-2D56-46D5-A9A1-B66FBD7C5DD6}" type="sibTrans" cxnId="{BC72EA35-7851-4B73-9EDF-CC1CE34F082E}">
      <dgm:prSet/>
      <dgm:spPr/>
      <dgm:t>
        <a:bodyPr/>
        <a:lstStyle/>
        <a:p>
          <a:endParaRPr lang="en-US"/>
        </a:p>
      </dgm:t>
    </dgm:pt>
    <dgm:pt modelId="{71C12658-A72C-42B1-98ED-B8ED65031BE3}">
      <dgm:prSet phldrT="[Text]"/>
      <dgm:spPr>
        <a:solidFill>
          <a:srgbClr val="D13F44">
            <a:alpha val="50000"/>
          </a:srgbClr>
        </a:solidFill>
      </dgm:spPr>
      <dgm:t>
        <a:bodyPr/>
        <a:lstStyle/>
        <a:p>
          <a:pPr algn="l"/>
          <a:r>
            <a:rPr lang="en-US" b="1">
              <a:solidFill>
                <a:schemeClr val="accent6"/>
              </a:solidFill>
            </a:rPr>
            <a:t>Hope underpins the recovery process</a:t>
          </a:r>
        </a:p>
      </dgm:t>
    </dgm:pt>
    <dgm:pt modelId="{56CD8810-D886-449E-BC93-C9EAABB628B9}" type="parTrans" cxnId="{EB396CFD-797D-4CD4-8376-8F85F92C0BE7}">
      <dgm:prSet/>
      <dgm:spPr/>
      <dgm:t>
        <a:bodyPr/>
        <a:lstStyle/>
        <a:p>
          <a:endParaRPr lang="en-US"/>
        </a:p>
      </dgm:t>
    </dgm:pt>
    <dgm:pt modelId="{52BF4DFC-AD91-405A-96C7-7579CA939128}" type="sibTrans" cxnId="{EB396CFD-797D-4CD4-8376-8F85F92C0BE7}">
      <dgm:prSet/>
      <dgm:spPr/>
      <dgm:t>
        <a:bodyPr/>
        <a:lstStyle/>
        <a:p>
          <a:endParaRPr lang="en-US"/>
        </a:p>
      </dgm:t>
    </dgm:pt>
    <dgm:pt modelId="{121B2B86-F086-46BC-B35D-51325D4B3639}">
      <dgm:prSet phldrT="[Text]"/>
      <dgm:spPr>
        <a:solidFill>
          <a:srgbClr val="8061BC">
            <a:alpha val="50000"/>
          </a:srgbClr>
        </a:solidFill>
      </dgm:spPr>
      <dgm:t>
        <a:bodyPr/>
        <a:lstStyle/>
        <a:p>
          <a:pPr algn="l"/>
          <a:r>
            <a:rPr lang="en-US" b="1">
              <a:solidFill>
                <a:schemeClr val="accent6"/>
              </a:solidFill>
            </a:rPr>
            <a:t>Hope is the  intervention to address personal loss and internalized stigma</a:t>
          </a:r>
        </a:p>
      </dgm:t>
    </dgm:pt>
    <dgm:pt modelId="{16AB191F-28B7-444D-99FD-0CFCA8BB62E3}" type="parTrans" cxnId="{DB36D8B1-539B-40AD-B12B-3560DA35BD2E}">
      <dgm:prSet/>
      <dgm:spPr/>
      <dgm:t>
        <a:bodyPr/>
        <a:lstStyle/>
        <a:p>
          <a:endParaRPr lang="en-US"/>
        </a:p>
      </dgm:t>
    </dgm:pt>
    <dgm:pt modelId="{6ECC8BCC-24CE-496C-A5D4-3C2863122532}" type="sibTrans" cxnId="{DB36D8B1-539B-40AD-B12B-3560DA35BD2E}">
      <dgm:prSet/>
      <dgm:spPr/>
      <dgm:t>
        <a:bodyPr/>
        <a:lstStyle/>
        <a:p>
          <a:endParaRPr lang="en-US"/>
        </a:p>
      </dgm:t>
    </dgm:pt>
    <dgm:pt modelId="{6290B4FE-36ED-4523-A963-E9F8190BDF35}" type="pres">
      <dgm:prSet presAssocID="{B2EA5A77-713B-41F7-9AD3-89358CDBAC70}" presName="Name0" presStyleCnt="0">
        <dgm:presLayoutVars>
          <dgm:chMax val="7"/>
          <dgm:dir/>
          <dgm:resizeHandles val="exact"/>
        </dgm:presLayoutVars>
      </dgm:prSet>
      <dgm:spPr/>
    </dgm:pt>
    <dgm:pt modelId="{18F0BE53-7411-416A-B810-E26D6DE0C011}" type="pres">
      <dgm:prSet presAssocID="{B2EA5A77-713B-41F7-9AD3-89358CDBAC70}" presName="ellipse1" presStyleLbl="vennNode1" presStyleIdx="0" presStyleCnt="3">
        <dgm:presLayoutVars>
          <dgm:bulletEnabled val="1"/>
        </dgm:presLayoutVars>
      </dgm:prSet>
      <dgm:spPr/>
    </dgm:pt>
    <dgm:pt modelId="{335F220A-9804-409B-A528-B2147D0469BC}" type="pres">
      <dgm:prSet presAssocID="{B2EA5A77-713B-41F7-9AD3-89358CDBAC70}" presName="ellipse2" presStyleLbl="vennNode1" presStyleIdx="1" presStyleCnt="3" custScaleY="100687">
        <dgm:presLayoutVars>
          <dgm:bulletEnabled val="1"/>
        </dgm:presLayoutVars>
      </dgm:prSet>
      <dgm:spPr/>
    </dgm:pt>
    <dgm:pt modelId="{DF77300E-349F-409E-8CA7-531FB868C0B2}" type="pres">
      <dgm:prSet presAssocID="{B2EA5A77-713B-41F7-9AD3-89358CDBAC70}" presName="ellipse3" presStyleLbl="vennNode1" presStyleIdx="2" presStyleCnt="3">
        <dgm:presLayoutVars>
          <dgm:bulletEnabled val="1"/>
        </dgm:presLayoutVars>
      </dgm:prSet>
      <dgm:spPr/>
    </dgm:pt>
  </dgm:ptLst>
  <dgm:cxnLst>
    <dgm:cxn modelId="{33C82114-069B-4233-B94E-05E7D682FA57}" type="presOf" srcId="{71C12658-A72C-42B1-98ED-B8ED65031BE3}" destId="{335F220A-9804-409B-A528-B2147D0469BC}" srcOrd="0" destOrd="0" presId="urn:microsoft.com/office/officeart/2005/8/layout/rings+Icon"/>
    <dgm:cxn modelId="{BC72EA35-7851-4B73-9EDF-CC1CE34F082E}" srcId="{B2EA5A77-713B-41F7-9AD3-89358CDBAC70}" destId="{1538E457-BCEF-4988-B46C-27385EF79EA1}" srcOrd="0" destOrd="0" parTransId="{D633D36A-3E37-4858-9527-8FFD9AA58712}" sibTransId="{4882037D-2D56-46D5-A9A1-B66FBD7C5DD6}"/>
    <dgm:cxn modelId="{902C9F63-1171-4389-83E5-26BA92E4636C}" type="presOf" srcId="{1538E457-BCEF-4988-B46C-27385EF79EA1}" destId="{18F0BE53-7411-416A-B810-E26D6DE0C011}" srcOrd="0" destOrd="0" presId="urn:microsoft.com/office/officeart/2005/8/layout/rings+Icon"/>
    <dgm:cxn modelId="{E924637B-30EE-4BE5-8ABA-B8DFBD0DCE98}" type="presOf" srcId="{121B2B86-F086-46BC-B35D-51325D4B3639}" destId="{DF77300E-349F-409E-8CA7-531FB868C0B2}" srcOrd="0" destOrd="0" presId="urn:microsoft.com/office/officeart/2005/8/layout/rings+Icon"/>
    <dgm:cxn modelId="{DB36D8B1-539B-40AD-B12B-3560DA35BD2E}" srcId="{B2EA5A77-713B-41F7-9AD3-89358CDBAC70}" destId="{121B2B86-F086-46BC-B35D-51325D4B3639}" srcOrd="2" destOrd="0" parTransId="{16AB191F-28B7-444D-99FD-0CFCA8BB62E3}" sibTransId="{6ECC8BCC-24CE-496C-A5D4-3C2863122532}"/>
    <dgm:cxn modelId="{B88A29C9-CE25-4833-9DD4-7304D342BEF9}" type="presOf" srcId="{B2EA5A77-713B-41F7-9AD3-89358CDBAC70}" destId="{6290B4FE-36ED-4523-A963-E9F8190BDF35}" srcOrd="0" destOrd="0" presId="urn:microsoft.com/office/officeart/2005/8/layout/rings+Icon"/>
    <dgm:cxn modelId="{EB396CFD-797D-4CD4-8376-8F85F92C0BE7}" srcId="{B2EA5A77-713B-41F7-9AD3-89358CDBAC70}" destId="{71C12658-A72C-42B1-98ED-B8ED65031BE3}" srcOrd="1" destOrd="0" parTransId="{56CD8810-D886-449E-BC93-C9EAABB628B9}" sibTransId="{52BF4DFC-AD91-405A-96C7-7579CA939128}"/>
    <dgm:cxn modelId="{D215C338-6BF5-4DE8-AF11-7392CEC92DCB}" type="presParOf" srcId="{6290B4FE-36ED-4523-A963-E9F8190BDF35}" destId="{18F0BE53-7411-416A-B810-E26D6DE0C011}" srcOrd="0" destOrd="0" presId="urn:microsoft.com/office/officeart/2005/8/layout/rings+Icon"/>
    <dgm:cxn modelId="{F2FA1ACA-8F5E-4CA5-A0D9-7FE0F21661A8}" type="presParOf" srcId="{6290B4FE-36ED-4523-A963-E9F8190BDF35}" destId="{335F220A-9804-409B-A528-B2147D0469BC}" srcOrd="1" destOrd="0" presId="urn:microsoft.com/office/officeart/2005/8/layout/rings+Icon"/>
    <dgm:cxn modelId="{1640DAE7-F9C3-4A46-8387-CECB0B4A89AB}" type="presParOf" srcId="{6290B4FE-36ED-4523-A963-E9F8190BDF35}" destId="{DF77300E-349F-409E-8CA7-531FB868C0B2}"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C4F53-CC9C-42EC-B5A7-F3A77D2EF0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3BD214C-3ABD-4DC9-99D3-C2C58F8C3AAD}">
      <dgm:prSet phldrT="[Text]" custT="1"/>
      <dgm:spPr>
        <a:solidFill>
          <a:schemeClr val="bg2"/>
        </a:solidFill>
      </dgm:spPr>
      <dgm:t>
        <a:bodyPr/>
        <a:lstStyle/>
        <a:p>
          <a:r>
            <a:rPr lang="en-US" sz="1400">
              <a:solidFill>
                <a:schemeClr val="accent6"/>
              </a:solidFill>
            </a:rPr>
            <a:t>Promotion of hope facilitated by self-disclosure — peers use self-disclosure in a positive way that demonstrates recovery is possible, which can engender hope in the recipient</a:t>
          </a:r>
          <a:r>
            <a:rPr lang="en-US" sz="1400" baseline="30000">
              <a:solidFill>
                <a:schemeClr val="accent6"/>
              </a:solidFill>
            </a:rPr>
            <a:t>1,2</a:t>
          </a:r>
          <a:endParaRPr lang="en-US" sz="1400">
            <a:solidFill>
              <a:schemeClr val="accent6"/>
            </a:solidFill>
          </a:endParaRPr>
        </a:p>
      </dgm:t>
    </dgm:pt>
    <dgm:pt modelId="{48A29F4F-A352-456A-ACC1-C4C1D8DABFF6}" type="parTrans" cxnId="{E03F9EF1-569A-4FC0-9BDC-2017AF69CE0B}">
      <dgm:prSet/>
      <dgm:spPr/>
      <dgm:t>
        <a:bodyPr/>
        <a:lstStyle/>
        <a:p>
          <a:endParaRPr lang="en-US"/>
        </a:p>
      </dgm:t>
    </dgm:pt>
    <dgm:pt modelId="{178D9A9C-AFA8-4A9F-878E-5C1EEFAE86CF}" type="sibTrans" cxnId="{E03F9EF1-569A-4FC0-9BDC-2017AF69CE0B}">
      <dgm:prSet/>
      <dgm:spPr/>
      <dgm:t>
        <a:bodyPr/>
        <a:lstStyle/>
        <a:p>
          <a:endParaRPr lang="en-US"/>
        </a:p>
      </dgm:t>
    </dgm:pt>
    <dgm:pt modelId="{E3472F67-6475-4BF4-8E45-D30EC2FD480C}">
      <dgm:prSet phldrT="[Text]" custT="1"/>
      <dgm:spPr>
        <a:solidFill>
          <a:schemeClr val="bg2"/>
        </a:solidFill>
      </dgm:spPr>
      <dgm:t>
        <a:bodyPr/>
        <a:lstStyle/>
        <a:p>
          <a:pPr>
            <a:buClr>
              <a:schemeClr val="accent1"/>
            </a:buClr>
            <a:buFont typeface="+mj-lt"/>
            <a:buAutoNum type="arabicPeriod"/>
          </a:pPr>
          <a:r>
            <a:rPr lang="en-US" sz="1400">
              <a:solidFill>
                <a:schemeClr val="accent6"/>
              </a:solidFill>
            </a:rPr>
            <a:t>Role modeling conditions self-management skills and management of day-to-day life issues (such as lack of income, unstable housing, coping with stigma/discrimination and navigation of the mental health and social services systems)</a:t>
          </a:r>
          <a:r>
            <a:rPr lang="en-US" sz="1400" baseline="30000">
              <a:solidFill>
                <a:schemeClr val="accent6"/>
              </a:solidFill>
            </a:rPr>
            <a:t>1,3,4,5</a:t>
          </a:r>
          <a:endParaRPr lang="en-US" sz="1400">
            <a:solidFill>
              <a:schemeClr val="accent6"/>
            </a:solidFill>
          </a:endParaRPr>
        </a:p>
      </dgm:t>
    </dgm:pt>
    <dgm:pt modelId="{990FA806-2C52-4724-BABA-5D91B746CACE}" type="parTrans" cxnId="{5051D314-81EA-4198-A7A8-3D61FC321AB3}">
      <dgm:prSet/>
      <dgm:spPr/>
      <dgm:t>
        <a:bodyPr/>
        <a:lstStyle/>
        <a:p>
          <a:endParaRPr lang="en-US"/>
        </a:p>
      </dgm:t>
    </dgm:pt>
    <dgm:pt modelId="{AFE2FAF4-31E9-447E-8C52-893653E46D17}" type="sibTrans" cxnId="{5051D314-81EA-4198-A7A8-3D61FC321AB3}">
      <dgm:prSet/>
      <dgm:spPr/>
      <dgm:t>
        <a:bodyPr/>
        <a:lstStyle/>
        <a:p>
          <a:endParaRPr lang="en-US"/>
        </a:p>
      </dgm:t>
    </dgm:pt>
    <dgm:pt modelId="{25CEE39F-83FC-406A-9D04-FD9708810540}">
      <dgm:prSet phldrT="[Text]" custT="1"/>
      <dgm:spPr>
        <a:solidFill>
          <a:schemeClr val="bg2"/>
        </a:solidFill>
      </dgm:spPr>
      <dgm:t>
        <a:bodyPr/>
        <a:lstStyle/>
        <a:p>
          <a:r>
            <a:rPr lang="en-US" sz="1400">
              <a:solidFill>
                <a:schemeClr val="accent6"/>
              </a:solidFill>
            </a:rPr>
            <a:t>The relationship characterized by unconditional regard. Peers tend to place higher demands on the individual than non-peers, coupled with acknowledgement of difficulty </a:t>
          </a:r>
          <a:r>
            <a:rPr lang="en-US" sz="1400" baseline="30000">
              <a:solidFill>
                <a:schemeClr val="accent6"/>
              </a:solidFill>
            </a:rPr>
            <a:t>5,6</a:t>
          </a:r>
          <a:endParaRPr lang="en-US" sz="1400">
            <a:solidFill>
              <a:schemeClr val="accent6"/>
            </a:solidFill>
          </a:endParaRPr>
        </a:p>
      </dgm:t>
    </dgm:pt>
    <dgm:pt modelId="{58FFD357-C735-4F27-8351-40A71FEAB67C}" type="parTrans" cxnId="{20822342-BD04-4C06-9615-48E42755E63E}">
      <dgm:prSet/>
      <dgm:spPr/>
      <dgm:t>
        <a:bodyPr/>
        <a:lstStyle/>
        <a:p>
          <a:endParaRPr lang="en-US"/>
        </a:p>
      </dgm:t>
    </dgm:pt>
    <dgm:pt modelId="{ACC04D0C-FFEC-4451-B3C7-9FC9AC34E96E}" type="sibTrans" cxnId="{20822342-BD04-4C06-9615-48E42755E63E}">
      <dgm:prSet/>
      <dgm:spPr/>
      <dgm:t>
        <a:bodyPr/>
        <a:lstStyle/>
        <a:p>
          <a:endParaRPr lang="en-US"/>
        </a:p>
      </dgm:t>
    </dgm:pt>
    <dgm:pt modelId="{F2D25667-85D9-4FFE-A64D-2147DF245BC9}" type="pres">
      <dgm:prSet presAssocID="{1A7C4F53-CC9C-42EC-B5A7-F3A77D2EF0CB}" presName="linear" presStyleCnt="0">
        <dgm:presLayoutVars>
          <dgm:dir/>
          <dgm:animLvl val="lvl"/>
          <dgm:resizeHandles val="exact"/>
        </dgm:presLayoutVars>
      </dgm:prSet>
      <dgm:spPr/>
    </dgm:pt>
    <dgm:pt modelId="{1BB972BC-9EAD-4DED-A239-C43EBE6D13C1}" type="pres">
      <dgm:prSet presAssocID="{63BD214C-3ABD-4DC9-99D3-C2C58F8C3AAD}" presName="parentLin" presStyleCnt="0"/>
      <dgm:spPr/>
    </dgm:pt>
    <dgm:pt modelId="{98566A2B-C52A-4574-9286-8A085A8FB52A}" type="pres">
      <dgm:prSet presAssocID="{63BD214C-3ABD-4DC9-99D3-C2C58F8C3AAD}" presName="parentLeftMargin" presStyleLbl="node1" presStyleIdx="0" presStyleCnt="3"/>
      <dgm:spPr/>
    </dgm:pt>
    <dgm:pt modelId="{D6E02BCF-866A-4F43-877D-169D714344A1}" type="pres">
      <dgm:prSet presAssocID="{63BD214C-3ABD-4DC9-99D3-C2C58F8C3AAD}" presName="parentText" presStyleLbl="node1" presStyleIdx="0" presStyleCnt="3">
        <dgm:presLayoutVars>
          <dgm:chMax val="0"/>
          <dgm:bulletEnabled val="1"/>
        </dgm:presLayoutVars>
      </dgm:prSet>
      <dgm:spPr/>
    </dgm:pt>
    <dgm:pt modelId="{9C3F6978-B28C-4138-A428-AD3409FF0472}" type="pres">
      <dgm:prSet presAssocID="{63BD214C-3ABD-4DC9-99D3-C2C58F8C3AAD}" presName="negativeSpace" presStyleCnt="0"/>
      <dgm:spPr/>
    </dgm:pt>
    <dgm:pt modelId="{70FCD14B-C946-4F20-B461-FACC8FE0EED2}" type="pres">
      <dgm:prSet presAssocID="{63BD214C-3ABD-4DC9-99D3-C2C58F8C3AAD}" presName="childText" presStyleLbl="conFgAcc1" presStyleIdx="0" presStyleCnt="3">
        <dgm:presLayoutVars>
          <dgm:bulletEnabled val="1"/>
        </dgm:presLayoutVars>
      </dgm:prSet>
      <dgm:spPr/>
    </dgm:pt>
    <dgm:pt modelId="{148D30C4-F04C-4604-8881-593EE6DE62D5}" type="pres">
      <dgm:prSet presAssocID="{178D9A9C-AFA8-4A9F-878E-5C1EEFAE86CF}" presName="spaceBetweenRectangles" presStyleCnt="0"/>
      <dgm:spPr/>
    </dgm:pt>
    <dgm:pt modelId="{ECA5BCA6-A297-4F73-BEFA-2A2F49AA523C}" type="pres">
      <dgm:prSet presAssocID="{E3472F67-6475-4BF4-8E45-D30EC2FD480C}" presName="parentLin" presStyleCnt="0"/>
      <dgm:spPr/>
    </dgm:pt>
    <dgm:pt modelId="{A3A0C304-2FA6-450F-84F1-5BE7BE4C7A02}" type="pres">
      <dgm:prSet presAssocID="{E3472F67-6475-4BF4-8E45-D30EC2FD480C}" presName="parentLeftMargin" presStyleLbl="node1" presStyleIdx="0" presStyleCnt="3"/>
      <dgm:spPr/>
    </dgm:pt>
    <dgm:pt modelId="{E3A41DF2-8FB0-424E-8275-B6D415D9B370}" type="pres">
      <dgm:prSet presAssocID="{E3472F67-6475-4BF4-8E45-D30EC2FD480C}" presName="parentText" presStyleLbl="node1" presStyleIdx="1" presStyleCnt="3">
        <dgm:presLayoutVars>
          <dgm:chMax val="0"/>
          <dgm:bulletEnabled val="1"/>
        </dgm:presLayoutVars>
      </dgm:prSet>
      <dgm:spPr/>
    </dgm:pt>
    <dgm:pt modelId="{A8FC9119-56B4-4521-8636-1E9840236F68}" type="pres">
      <dgm:prSet presAssocID="{E3472F67-6475-4BF4-8E45-D30EC2FD480C}" presName="negativeSpace" presStyleCnt="0"/>
      <dgm:spPr/>
    </dgm:pt>
    <dgm:pt modelId="{5F539B56-C772-401F-BD38-A7910F12AAE1}" type="pres">
      <dgm:prSet presAssocID="{E3472F67-6475-4BF4-8E45-D30EC2FD480C}" presName="childText" presStyleLbl="conFgAcc1" presStyleIdx="1" presStyleCnt="3">
        <dgm:presLayoutVars>
          <dgm:bulletEnabled val="1"/>
        </dgm:presLayoutVars>
      </dgm:prSet>
      <dgm:spPr/>
    </dgm:pt>
    <dgm:pt modelId="{0D82BEC4-D506-4566-804F-C7BE81D73C8C}" type="pres">
      <dgm:prSet presAssocID="{AFE2FAF4-31E9-447E-8C52-893653E46D17}" presName="spaceBetweenRectangles" presStyleCnt="0"/>
      <dgm:spPr/>
    </dgm:pt>
    <dgm:pt modelId="{83FE2090-3816-49EB-9CA8-1FE6297B8630}" type="pres">
      <dgm:prSet presAssocID="{25CEE39F-83FC-406A-9D04-FD9708810540}" presName="parentLin" presStyleCnt="0"/>
      <dgm:spPr/>
    </dgm:pt>
    <dgm:pt modelId="{4A71049A-01F3-48CD-9E8C-DFBB0AF9C4D8}" type="pres">
      <dgm:prSet presAssocID="{25CEE39F-83FC-406A-9D04-FD9708810540}" presName="parentLeftMargin" presStyleLbl="node1" presStyleIdx="1" presStyleCnt="3"/>
      <dgm:spPr/>
    </dgm:pt>
    <dgm:pt modelId="{444B1488-FC36-4AFB-B93E-905EF24BC9FD}" type="pres">
      <dgm:prSet presAssocID="{25CEE39F-83FC-406A-9D04-FD9708810540}" presName="parentText" presStyleLbl="node1" presStyleIdx="2" presStyleCnt="3">
        <dgm:presLayoutVars>
          <dgm:chMax val="0"/>
          <dgm:bulletEnabled val="1"/>
        </dgm:presLayoutVars>
      </dgm:prSet>
      <dgm:spPr/>
    </dgm:pt>
    <dgm:pt modelId="{AF5EA88D-3194-42E6-8A05-16C5F7AE6EE8}" type="pres">
      <dgm:prSet presAssocID="{25CEE39F-83FC-406A-9D04-FD9708810540}" presName="negativeSpace" presStyleCnt="0"/>
      <dgm:spPr/>
    </dgm:pt>
    <dgm:pt modelId="{5BACB33A-CF89-42CE-A248-070D18E57D08}" type="pres">
      <dgm:prSet presAssocID="{25CEE39F-83FC-406A-9D04-FD9708810540}" presName="childText" presStyleLbl="conFgAcc1" presStyleIdx="2" presStyleCnt="3">
        <dgm:presLayoutVars>
          <dgm:bulletEnabled val="1"/>
        </dgm:presLayoutVars>
      </dgm:prSet>
      <dgm:spPr/>
    </dgm:pt>
  </dgm:ptLst>
  <dgm:cxnLst>
    <dgm:cxn modelId="{6F7AC101-59C1-40B7-A11A-5C0C5C901DC2}" type="presOf" srcId="{63BD214C-3ABD-4DC9-99D3-C2C58F8C3AAD}" destId="{D6E02BCF-866A-4F43-877D-169D714344A1}" srcOrd="1" destOrd="0" presId="urn:microsoft.com/office/officeart/2005/8/layout/list1"/>
    <dgm:cxn modelId="{0A03960E-BA42-418E-BF1F-C6CF4609DEDB}" type="presOf" srcId="{63BD214C-3ABD-4DC9-99D3-C2C58F8C3AAD}" destId="{98566A2B-C52A-4574-9286-8A085A8FB52A}" srcOrd="0" destOrd="0" presId="urn:microsoft.com/office/officeart/2005/8/layout/list1"/>
    <dgm:cxn modelId="{5051D314-81EA-4198-A7A8-3D61FC321AB3}" srcId="{1A7C4F53-CC9C-42EC-B5A7-F3A77D2EF0CB}" destId="{E3472F67-6475-4BF4-8E45-D30EC2FD480C}" srcOrd="1" destOrd="0" parTransId="{990FA806-2C52-4724-BABA-5D91B746CACE}" sibTransId="{AFE2FAF4-31E9-447E-8C52-893653E46D17}"/>
    <dgm:cxn modelId="{CBF09C1E-15FA-4639-A103-F52CE51C9442}" type="presOf" srcId="{E3472F67-6475-4BF4-8E45-D30EC2FD480C}" destId="{A3A0C304-2FA6-450F-84F1-5BE7BE4C7A02}" srcOrd="0" destOrd="0" presId="urn:microsoft.com/office/officeart/2005/8/layout/list1"/>
    <dgm:cxn modelId="{8CD6C25D-51F6-493C-9568-5213BFF9183F}" type="presOf" srcId="{E3472F67-6475-4BF4-8E45-D30EC2FD480C}" destId="{E3A41DF2-8FB0-424E-8275-B6D415D9B370}" srcOrd="1" destOrd="0" presId="urn:microsoft.com/office/officeart/2005/8/layout/list1"/>
    <dgm:cxn modelId="{20822342-BD04-4C06-9615-48E42755E63E}" srcId="{1A7C4F53-CC9C-42EC-B5A7-F3A77D2EF0CB}" destId="{25CEE39F-83FC-406A-9D04-FD9708810540}" srcOrd="2" destOrd="0" parTransId="{58FFD357-C735-4F27-8351-40A71FEAB67C}" sibTransId="{ACC04D0C-FFEC-4451-B3C7-9FC9AC34E96E}"/>
    <dgm:cxn modelId="{A46A2A45-FAB2-4FED-8B54-C7620C5E573C}" type="presOf" srcId="{25CEE39F-83FC-406A-9D04-FD9708810540}" destId="{444B1488-FC36-4AFB-B93E-905EF24BC9FD}" srcOrd="1" destOrd="0" presId="urn:microsoft.com/office/officeart/2005/8/layout/list1"/>
    <dgm:cxn modelId="{7749D9C1-09D2-402E-BD8D-546994728D35}" type="presOf" srcId="{1A7C4F53-CC9C-42EC-B5A7-F3A77D2EF0CB}" destId="{F2D25667-85D9-4FFE-A64D-2147DF245BC9}" srcOrd="0" destOrd="0" presId="urn:microsoft.com/office/officeart/2005/8/layout/list1"/>
    <dgm:cxn modelId="{09979BCE-20BC-4480-BAA2-75FC234A3F3F}" type="presOf" srcId="{25CEE39F-83FC-406A-9D04-FD9708810540}" destId="{4A71049A-01F3-48CD-9E8C-DFBB0AF9C4D8}" srcOrd="0" destOrd="0" presId="urn:microsoft.com/office/officeart/2005/8/layout/list1"/>
    <dgm:cxn modelId="{E03F9EF1-569A-4FC0-9BDC-2017AF69CE0B}" srcId="{1A7C4F53-CC9C-42EC-B5A7-F3A77D2EF0CB}" destId="{63BD214C-3ABD-4DC9-99D3-C2C58F8C3AAD}" srcOrd="0" destOrd="0" parTransId="{48A29F4F-A352-456A-ACC1-C4C1D8DABFF6}" sibTransId="{178D9A9C-AFA8-4A9F-878E-5C1EEFAE86CF}"/>
    <dgm:cxn modelId="{99339BD9-A98E-4941-AEDB-67E327AB615B}" type="presParOf" srcId="{F2D25667-85D9-4FFE-A64D-2147DF245BC9}" destId="{1BB972BC-9EAD-4DED-A239-C43EBE6D13C1}" srcOrd="0" destOrd="0" presId="urn:microsoft.com/office/officeart/2005/8/layout/list1"/>
    <dgm:cxn modelId="{4F5AFEFB-3C20-413E-B2BC-7D624118C692}" type="presParOf" srcId="{1BB972BC-9EAD-4DED-A239-C43EBE6D13C1}" destId="{98566A2B-C52A-4574-9286-8A085A8FB52A}" srcOrd="0" destOrd="0" presId="urn:microsoft.com/office/officeart/2005/8/layout/list1"/>
    <dgm:cxn modelId="{D02D0CF0-2871-4B72-98D2-552EE75E0A35}" type="presParOf" srcId="{1BB972BC-9EAD-4DED-A239-C43EBE6D13C1}" destId="{D6E02BCF-866A-4F43-877D-169D714344A1}" srcOrd="1" destOrd="0" presId="urn:microsoft.com/office/officeart/2005/8/layout/list1"/>
    <dgm:cxn modelId="{7FB09CA2-6CCA-4CCC-962C-EFB31483A919}" type="presParOf" srcId="{F2D25667-85D9-4FFE-A64D-2147DF245BC9}" destId="{9C3F6978-B28C-4138-A428-AD3409FF0472}" srcOrd="1" destOrd="0" presId="urn:microsoft.com/office/officeart/2005/8/layout/list1"/>
    <dgm:cxn modelId="{38E585AC-BFA7-4DFF-99F1-794BA22E667C}" type="presParOf" srcId="{F2D25667-85D9-4FFE-A64D-2147DF245BC9}" destId="{70FCD14B-C946-4F20-B461-FACC8FE0EED2}" srcOrd="2" destOrd="0" presId="urn:microsoft.com/office/officeart/2005/8/layout/list1"/>
    <dgm:cxn modelId="{A1C185C8-02D1-4074-96B2-16567CAC5DBB}" type="presParOf" srcId="{F2D25667-85D9-4FFE-A64D-2147DF245BC9}" destId="{148D30C4-F04C-4604-8881-593EE6DE62D5}" srcOrd="3" destOrd="0" presId="urn:microsoft.com/office/officeart/2005/8/layout/list1"/>
    <dgm:cxn modelId="{7B3F3E80-63BB-4290-90BF-21E1A83E2496}" type="presParOf" srcId="{F2D25667-85D9-4FFE-A64D-2147DF245BC9}" destId="{ECA5BCA6-A297-4F73-BEFA-2A2F49AA523C}" srcOrd="4" destOrd="0" presId="urn:microsoft.com/office/officeart/2005/8/layout/list1"/>
    <dgm:cxn modelId="{F5142949-147C-4251-93E7-914022AA6108}" type="presParOf" srcId="{ECA5BCA6-A297-4F73-BEFA-2A2F49AA523C}" destId="{A3A0C304-2FA6-450F-84F1-5BE7BE4C7A02}" srcOrd="0" destOrd="0" presId="urn:microsoft.com/office/officeart/2005/8/layout/list1"/>
    <dgm:cxn modelId="{ACF49814-CAA8-425A-B69B-46E2009B7325}" type="presParOf" srcId="{ECA5BCA6-A297-4F73-BEFA-2A2F49AA523C}" destId="{E3A41DF2-8FB0-424E-8275-B6D415D9B370}" srcOrd="1" destOrd="0" presId="urn:microsoft.com/office/officeart/2005/8/layout/list1"/>
    <dgm:cxn modelId="{BEC86D17-5587-4CC6-AD19-D96ABB802B22}" type="presParOf" srcId="{F2D25667-85D9-4FFE-A64D-2147DF245BC9}" destId="{A8FC9119-56B4-4521-8636-1E9840236F68}" srcOrd="5" destOrd="0" presId="urn:microsoft.com/office/officeart/2005/8/layout/list1"/>
    <dgm:cxn modelId="{21DC1CB0-7324-4743-878C-5470CB5AE168}" type="presParOf" srcId="{F2D25667-85D9-4FFE-A64D-2147DF245BC9}" destId="{5F539B56-C772-401F-BD38-A7910F12AAE1}" srcOrd="6" destOrd="0" presId="urn:microsoft.com/office/officeart/2005/8/layout/list1"/>
    <dgm:cxn modelId="{4665C4AE-B0D5-4D54-98F9-5BD3C4C56058}" type="presParOf" srcId="{F2D25667-85D9-4FFE-A64D-2147DF245BC9}" destId="{0D82BEC4-D506-4566-804F-C7BE81D73C8C}" srcOrd="7" destOrd="0" presId="urn:microsoft.com/office/officeart/2005/8/layout/list1"/>
    <dgm:cxn modelId="{A2FBFA10-F3FA-4BC9-9090-209EAA02C0DA}" type="presParOf" srcId="{F2D25667-85D9-4FFE-A64D-2147DF245BC9}" destId="{83FE2090-3816-49EB-9CA8-1FE6297B8630}" srcOrd="8" destOrd="0" presId="urn:microsoft.com/office/officeart/2005/8/layout/list1"/>
    <dgm:cxn modelId="{B4EDBAB4-9D4D-482E-8E7D-96F6088A1BA3}" type="presParOf" srcId="{83FE2090-3816-49EB-9CA8-1FE6297B8630}" destId="{4A71049A-01F3-48CD-9E8C-DFBB0AF9C4D8}" srcOrd="0" destOrd="0" presId="urn:microsoft.com/office/officeart/2005/8/layout/list1"/>
    <dgm:cxn modelId="{3BDE1D2D-348D-4AAA-A611-52751932B525}" type="presParOf" srcId="{83FE2090-3816-49EB-9CA8-1FE6297B8630}" destId="{444B1488-FC36-4AFB-B93E-905EF24BC9FD}" srcOrd="1" destOrd="0" presId="urn:microsoft.com/office/officeart/2005/8/layout/list1"/>
    <dgm:cxn modelId="{E0633B70-3610-4F85-B731-08E988975386}" type="presParOf" srcId="{F2D25667-85D9-4FFE-A64D-2147DF245BC9}" destId="{AF5EA88D-3194-42E6-8A05-16C5F7AE6EE8}" srcOrd="9" destOrd="0" presId="urn:microsoft.com/office/officeart/2005/8/layout/list1"/>
    <dgm:cxn modelId="{C3D4134B-1A70-4AB6-964D-9373EE1F1995}" type="presParOf" srcId="{F2D25667-85D9-4FFE-A64D-2147DF245BC9}" destId="{5BACB33A-CF89-42CE-A248-070D18E57D0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E9F152-D47B-483B-89C4-38738F862B81}"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1C0A4D18-E8B7-431A-B149-3322E3C1EC1F}">
      <dgm:prSet phldrT="[Text]" custT="1"/>
      <dgm:spPr>
        <a:solidFill>
          <a:schemeClr val="bg2"/>
        </a:solidFill>
      </dgm:spPr>
      <dgm:t>
        <a:bodyPr/>
        <a:lstStyle/>
        <a:p>
          <a:pPr algn="l"/>
          <a:r>
            <a:rPr lang="en-US" sz="1200">
              <a:solidFill>
                <a:srgbClr val="422C88"/>
              </a:solidFill>
            </a:rPr>
            <a:t>Navigating </a:t>
          </a:r>
          <a:br>
            <a:rPr lang="en-US" sz="1200">
              <a:solidFill>
                <a:srgbClr val="422C88"/>
              </a:solidFill>
            </a:rPr>
          </a:br>
          <a:r>
            <a:rPr lang="en-US" sz="1200">
              <a:solidFill>
                <a:srgbClr val="422C88"/>
              </a:solidFill>
            </a:rPr>
            <a:t>the healthcare system</a:t>
          </a:r>
        </a:p>
      </dgm:t>
    </dgm:pt>
    <dgm:pt modelId="{95DF3E8F-ECE5-42D5-93AC-530907F3E05A}" type="parTrans" cxnId="{DA56859C-9CCF-4280-AD73-2C44D8B05391}">
      <dgm:prSet/>
      <dgm:spPr/>
      <dgm:t>
        <a:bodyPr/>
        <a:lstStyle/>
        <a:p>
          <a:endParaRPr lang="en-US"/>
        </a:p>
      </dgm:t>
    </dgm:pt>
    <dgm:pt modelId="{473B9549-256D-4B85-859F-AD194DC46BB0}" type="sibTrans" cxnId="{DA56859C-9CCF-4280-AD73-2C44D8B05391}">
      <dgm:prSet/>
      <dgm:spPr/>
      <dgm:t>
        <a:bodyPr/>
        <a:lstStyle/>
        <a:p>
          <a:endParaRPr lang="en-US"/>
        </a:p>
      </dgm:t>
    </dgm:pt>
    <dgm:pt modelId="{9E29A580-D94D-416C-AFC8-680FF134FEFB}">
      <dgm:prSet phldrT="[Text]" custT="1"/>
      <dgm:spPr>
        <a:solidFill>
          <a:schemeClr val="bg2"/>
        </a:solidFill>
      </dgm:spPr>
      <dgm:t>
        <a:bodyPr/>
        <a:lstStyle/>
        <a:p>
          <a:pPr algn="l"/>
          <a:r>
            <a:rPr lang="en-US" sz="1200">
              <a:solidFill>
                <a:srgbClr val="422C88"/>
              </a:solidFill>
            </a:rPr>
            <a:t>Assistance with accessing clinical and community support services</a:t>
          </a:r>
        </a:p>
      </dgm:t>
    </dgm:pt>
    <dgm:pt modelId="{7DE250AF-1471-4068-A42D-B4EDFB2B7D31}" type="parTrans" cxnId="{28AFAE55-B686-4528-98C8-BF00F85C129D}">
      <dgm:prSet/>
      <dgm:spPr/>
      <dgm:t>
        <a:bodyPr/>
        <a:lstStyle/>
        <a:p>
          <a:endParaRPr lang="en-US"/>
        </a:p>
      </dgm:t>
    </dgm:pt>
    <dgm:pt modelId="{00AFFD47-DBEE-48D2-8326-BBA97379537D}" type="sibTrans" cxnId="{28AFAE55-B686-4528-98C8-BF00F85C129D}">
      <dgm:prSet/>
      <dgm:spPr/>
      <dgm:t>
        <a:bodyPr/>
        <a:lstStyle/>
        <a:p>
          <a:endParaRPr lang="en-US"/>
        </a:p>
      </dgm:t>
    </dgm:pt>
    <dgm:pt modelId="{E3D25382-6CB0-498E-8DEF-F2C80D50CC69}">
      <dgm:prSet custT="1"/>
      <dgm:spPr>
        <a:solidFill>
          <a:schemeClr val="bg2"/>
        </a:solidFill>
      </dgm:spPr>
      <dgm:t>
        <a:bodyPr/>
        <a:lstStyle/>
        <a:p>
          <a:pPr algn="l"/>
          <a:r>
            <a:rPr lang="en-US" sz="1200">
              <a:solidFill>
                <a:srgbClr val="422C88"/>
              </a:solidFill>
            </a:rPr>
            <a:t>Activating members in their own self-care through teaching and encouraging the use of tools, resources and support services</a:t>
          </a:r>
        </a:p>
      </dgm:t>
    </dgm:pt>
    <dgm:pt modelId="{32891CB9-DDB3-4B3E-8C1F-E21D3F29A441}" type="parTrans" cxnId="{2A9D2BBC-F5EE-48A4-A399-8F0BDBF603BD}">
      <dgm:prSet/>
      <dgm:spPr/>
      <dgm:t>
        <a:bodyPr/>
        <a:lstStyle/>
        <a:p>
          <a:endParaRPr lang="en-US"/>
        </a:p>
      </dgm:t>
    </dgm:pt>
    <dgm:pt modelId="{095F228D-F35C-4F5A-8A00-C775D86528C9}" type="sibTrans" cxnId="{2A9D2BBC-F5EE-48A4-A399-8F0BDBF603BD}">
      <dgm:prSet/>
      <dgm:spPr/>
      <dgm:t>
        <a:bodyPr/>
        <a:lstStyle/>
        <a:p>
          <a:endParaRPr lang="en-US"/>
        </a:p>
      </dgm:t>
    </dgm:pt>
    <dgm:pt modelId="{421923FD-71AE-460D-A7F1-AC2BD5A4F1B2}">
      <dgm:prSet custT="1"/>
      <dgm:spPr>
        <a:solidFill>
          <a:schemeClr val="bg2"/>
        </a:solidFill>
      </dgm:spPr>
      <dgm:t>
        <a:bodyPr/>
        <a:lstStyle/>
        <a:p>
          <a:pPr algn="l"/>
          <a:r>
            <a:rPr lang="en-US" sz="1200">
              <a:solidFill>
                <a:srgbClr val="422C88"/>
              </a:solidFill>
            </a:rPr>
            <a:t>Engaging family members and caregivers</a:t>
          </a:r>
        </a:p>
      </dgm:t>
    </dgm:pt>
    <dgm:pt modelId="{A70E0282-4C0D-4726-9FE8-5215876ACB3F}" type="parTrans" cxnId="{B774F0D2-4F3D-4955-B1AC-AAA76210CFEB}">
      <dgm:prSet/>
      <dgm:spPr/>
      <dgm:t>
        <a:bodyPr/>
        <a:lstStyle/>
        <a:p>
          <a:endParaRPr lang="en-US"/>
        </a:p>
      </dgm:t>
    </dgm:pt>
    <dgm:pt modelId="{C149F49A-FA6C-4DB8-9994-71EB30E4AC34}" type="sibTrans" cxnId="{B774F0D2-4F3D-4955-B1AC-AAA76210CFEB}">
      <dgm:prSet/>
      <dgm:spPr/>
      <dgm:t>
        <a:bodyPr/>
        <a:lstStyle/>
        <a:p>
          <a:endParaRPr lang="en-US"/>
        </a:p>
      </dgm:t>
    </dgm:pt>
    <dgm:pt modelId="{AA75467C-2C15-4A96-8869-8932D6E9C676}">
      <dgm:prSet custT="1"/>
      <dgm:spPr>
        <a:solidFill>
          <a:schemeClr val="bg2"/>
        </a:solidFill>
      </dgm:spPr>
      <dgm:t>
        <a:bodyPr/>
        <a:lstStyle/>
        <a:p>
          <a:pPr algn="l"/>
          <a:r>
            <a:rPr lang="en-US" sz="1200">
              <a:solidFill>
                <a:srgbClr val="422C88"/>
              </a:solidFill>
            </a:rPr>
            <a:t>Helping the member build recovery capital and recovery goals</a:t>
          </a:r>
        </a:p>
      </dgm:t>
    </dgm:pt>
    <dgm:pt modelId="{A19A0D47-574D-4874-A18A-81085F05809F}" type="parTrans" cxnId="{A4A08575-AE21-40C5-8995-4CDE11AFEEF3}">
      <dgm:prSet/>
      <dgm:spPr/>
      <dgm:t>
        <a:bodyPr/>
        <a:lstStyle/>
        <a:p>
          <a:endParaRPr lang="en-US"/>
        </a:p>
      </dgm:t>
    </dgm:pt>
    <dgm:pt modelId="{7FC4B5E9-EAB7-48B0-9ACA-D59C9CE51230}" type="sibTrans" cxnId="{A4A08575-AE21-40C5-8995-4CDE11AFEEF3}">
      <dgm:prSet/>
      <dgm:spPr/>
      <dgm:t>
        <a:bodyPr/>
        <a:lstStyle/>
        <a:p>
          <a:endParaRPr lang="en-US"/>
        </a:p>
      </dgm:t>
    </dgm:pt>
    <dgm:pt modelId="{8467FA6E-8BDA-41AC-B332-5B4C6ED22C39}">
      <dgm:prSet phldrT="[Text]" custT="1"/>
      <dgm:spPr>
        <a:solidFill>
          <a:schemeClr val="bg2"/>
        </a:solidFill>
      </dgm:spPr>
      <dgm:t>
        <a:bodyPr/>
        <a:lstStyle/>
        <a:p>
          <a:pPr algn="l"/>
          <a:r>
            <a:rPr lang="en-US" sz="1200">
              <a:solidFill>
                <a:srgbClr val="422C88"/>
              </a:solidFill>
            </a:rPr>
            <a:t>Help with developing a </a:t>
          </a:r>
          <a:br>
            <a:rPr lang="en-US" sz="1200">
              <a:solidFill>
                <a:srgbClr val="422C88"/>
              </a:solidFill>
            </a:rPr>
          </a:br>
          <a:r>
            <a:rPr lang="en-US" sz="1200">
              <a:solidFill>
                <a:srgbClr val="422C88"/>
              </a:solidFill>
            </a:rPr>
            <a:t>plan for </a:t>
          </a:r>
          <a:br>
            <a:rPr lang="en-US" sz="1200">
              <a:solidFill>
                <a:srgbClr val="422C88"/>
              </a:solidFill>
            </a:rPr>
          </a:br>
          <a:r>
            <a:rPr lang="en-US" sz="1200">
              <a:solidFill>
                <a:srgbClr val="422C88"/>
              </a:solidFill>
            </a:rPr>
            <a:t>managing relapse </a:t>
          </a:r>
          <a:br>
            <a:rPr lang="en-US" sz="1200"/>
          </a:br>
          <a:endParaRPr lang="en-US" sz="1200"/>
        </a:p>
      </dgm:t>
    </dgm:pt>
    <dgm:pt modelId="{BC1E1148-2F15-4D3E-8F91-13A4BF31D3BA}" type="sibTrans" cxnId="{A33D04B1-362B-4EBA-95E9-B0D0E8953DD7}">
      <dgm:prSet/>
      <dgm:spPr/>
      <dgm:t>
        <a:bodyPr/>
        <a:lstStyle/>
        <a:p>
          <a:endParaRPr lang="en-US"/>
        </a:p>
      </dgm:t>
    </dgm:pt>
    <dgm:pt modelId="{9EC6BCB6-445B-47FB-87FD-A18A8E090FE0}" type="parTrans" cxnId="{A33D04B1-362B-4EBA-95E9-B0D0E8953DD7}">
      <dgm:prSet/>
      <dgm:spPr/>
      <dgm:t>
        <a:bodyPr/>
        <a:lstStyle/>
        <a:p>
          <a:endParaRPr lang="en-US"/>
        </a:p>
      </dgm:t>
    </dgm:pt>
    <dgm:pt modelId="{8CDAFC70-D38C-4A38-B294-1B306957756A}">
      <dgm:prSet phldrT="[Text]" custT="1"/>
      <dgm:spPr>
        <a:solidFill>
          <a:schemeClr val="bg2"/>
        </a:solidFill>
      </dgm:spPr>
      <dgm:t>
        <a:bodyPr/>
        <a:lstStyle/>
        <a:p>
          <a:pPr algn="l"/>
          <a:r>
            <a:rPr lang="en-US" sz="1200">
              <a:solidFill>
                <a:srgbClr val="422C88"/>
              </a:solidFill>
            </a:rPr>
            <a:t>Providing a safe/stable environment and relationship that allows individuals to engage with others with similar experiences</a:t>
          </a:r>
        </a:p>
      </dgm:t>
    </dgm:pt>
    <dgm:pt modelId="{7B3013DC-E217-4501-8DA5-EFEAD8F4258E}" type="parTrans" cxnId="{AB0E3309-9416-4CB3-840A-797A52DB3B00}">
      <dgm:prSet/>
      <dgm:spPr/>
      <dgm:t>
        <a:bodyPr/>
        <a:lstStyle/>
        <a:p>
          <a:endParaRPr lang="en-US"/>
        </a:p>
      </dgm:t>
    </dgm:pt>
    <dgm:pt modelId="{436B7EFA-5702-45DC-BFF5-DE256EB2A5FE}" type="sibTrans" cxnId="{AB0E3309-9416-4CB3-840A-797A52DB3B00}">
      <dgm:prSet/>
      <dgm:spPr/>
      <dgm:t>
        <a:bodyPr/>
        <a:lstStyle/>
        <a:p>
          <a:endParaRPr lang="en-US"/>
        </a:p>
      </dgm:t>
    </dgm:pt>
    <dgm:pt modelId="{CD69C159-1128-40C8-8913-2065215D9B1D}" type="pres">
      <dgm:prSet presAssocID="{F2E9F152-D47B-483B-89C4-38738F862B81}" presName="Name0" presStyleCnt="0">
        <dgm:presLayoutVars>
          <dgm:dir/>
          <dgm:resizeHandles val="exact"/>
        </dgm:presLayoutVars>
      </dgm:prSet>
      <dgm:spPr/>
    </dgm:pt>
    <dgm:pt modelId="{BB351425-BCCB-4CB1-9C69-1222E747FC60}" type="pres">
      <dgm:prSet presAssocID="{8CDAFC70-D38C-4A38-B294-1B306957756A}" presName="node" presStyleLbl="node1" presStyleIdx="0" presStyleCnt="7">
        <dgm:presLayoutVars>
          <dgm:bulletEnabled val="1"/>
        </dgm:presLayoutVars>
      </dgm:prSet>
      <dgm:spPr/>
    </dgm:pt>
    <dgm:pt modelId="{9BF847D4-95DE-48E3-BA59-F93ED62150A9}" type="pres">
      <dgm:prSet presAssocID="{436B7EFA-5702-45DC-BFF5-DE256EB2A5FE}" presName="sibTrans" presStyleCnt="0"/>
      <dgm:spPr/>
    </dgm:pt>
    <dgm:pt modelId="{3BAD8C60-7A77-4E2F-863C-6BC74064505D}" type="pres">
      <dgm:prSet presAssocID="{1C0A4D18-E8B7-431A-B149-3322E3C1EC1F}" presName="node" presStyleLbl="node1" presStyleIdx="1" presStyleCnt="7">
        <dgm:presLayoutVars>
          <dgm:bulletEnabled val="1"/>
        </dgm:presLayoutVars>
      </dgm:prSet>
      <dgm:spPr/>
    </dgm:pt>
    <dgm:pt modelId="{B3186D62-BD01-4E9D-A404-2298067E5543}" type="pres">
      <dgm:prSet presAssocID="{473B9549-256D-4B85-859F-AD194DC46BB0}" presName="sibTrans" presStyleCnt="0"/>
      <dgm:spPr/>
    </dgm:pt>
    <dgm:pt modelId="{FCBC6954-D740-4911-8FB1-50E79429C17C}" type="pres">
      <dgm:prSet presAssocID="{9E29A580-D94D-416C-AFC8-680FF134FEFB}" presName="node" presStyleLbl="node1" presStyleIdx="2" presStyleCnt="7">
        <dgm:presLayoutVars>
          <dgm:bulletEnabled val="1"/>
        </dgm:presLayoutVars>
      </dgm:prSet>
      <dgm:spPr/>
    </dgm:pt>
    <dgm:pt modelId="{3D56589C-0840-47D4-9690-E5E225537682}" type="pres">
      <dgm:prSet presAssocID="{00AFFD47-DBEE-48D2-8326-BBA97379537D}" presName="sibTrans" presStyleCnt="0"/>
      <dgm:spPr/>
    </dgm:pt>
    <dgm:pt modelId="{DF739F9F-66B3-4EEE-9871-B34309805EAD}" type="pres">
      <dgm:prSet presAssocID="{8467FA6E-8BDA-41AC-B332-5B4C6ED22C39}" presName="node" presStyleLbl="node1" presStyleIdx="3" presStyleCnt="7">
        <dgm:presLayoutVars>
          <dgm:bulletEnabled val="1"/>
        </dgm:presLayoutVars>
      </dgm:prSet>
      <dgm:spPr/>
    </dgm:pt>
    <dgm:pt modelId="{1ECEC5C7-94C0-437D-9B40-AD98C0897429}" type="pres">
      <dgm:prSet presAssocID="{BC1E1148-2F15-4D3E-8F91-13A4BF31D3BA}" presName="sibTrans" presStyleCnt="0"/>
      <dgm:spPr/>
    </dgm:pt>
    <dgm:pt modelId="{5E0E817C-1D41-4D17-837F-7DD42DFE7AE4}" type="pres">
      <dgm:prSet presAssocID="{E3D25382-6CB0-498E-8DEF-F2C80D50CC69}" presName="node" presStyleLbl="node1" presStyleIdx="4" presStyleCnt="7">
        <dgm:presLayoutVars>
          <dgm:bulletEnabled val="1"/>
        </dgm:presLayoutVars>
      </dgm:prSet>
      <dgm:spPr/>
    </dgm:pt>
    <dgm:pt modelId="{121CD39B-0867-44E6-976B-6F040043DB9A}" type="pres">
      <dgm:prSet presAssocID="{095F228D-F35C-4F5A-8A00-C775D86528C9}" presName="sibTrans" presStyleCnt="0"/>
      <dgm:spPr/>
    </dgm:pt>
    <dgm:pt modelId="{8BCBBDB5-A889-4095-8BCD-5C03EA6F0D6D}" type="pres">
      <dgm:prSet presAssocID="{421923FD-71AE-460D-A7F1-AC2BD5A4F1B2}" presName="node" presStyleLbl="node1" presStyleIdx="5" presStyleCnt="7">
        <dgm:presLayoutVars>
          <dgm:bulletEnabled val="1"/>
        </dgm:presLayoutVars>
      </dgm:prSet>
      <dgm:spPr/>
    </dgm:pt>
    <dgm:pt modelId="{89BB5D0A-341E-4109-A38E-6599301DFA23}" type="pres">
      <dgm:prSet presAssocID="{C149F49A-FA6C-4DB8-9994-71EB30E4AC34}" presName="sibTrans" presStyleCnt="0"/>
      <dgm:spPr/>
    </dgm:pt>
    <dgm:pt modelId="{823FEBEE-6E4D-447A-B32F-52187475525F}" type="pres">
      <dgm:prSet presAssocID="{AA75467C-2C15-4A96-8869-8932D6E9C676}" presName="node" presStyleLbl="node1" presStyleIdx="6" presStyleCnt="7">
        <dgm:presLayoutVars>
          <dgm:bulletEnabled val="1"/>
        </dgm:presLayoutVars>
      </dgm:prSet>
      <dgm:spPr/>
    </dgm:pt>
  </dgm:ptLst>
  <dgm:cxnLst>
    <dgm:cxn modelId="{162F9E08-DA94-4BEE-BA0A-F496B989991A}" type="presOf" srcId="{AA75467C-2C15-4A96-8869-8932D6E9C676}" destId="{823FEBEE-6E4D-447A-B32F-52187475525F}" srcOrd="0" destOrd="0" presId="urn:microsoft.com/office/officeart/2005/8/layout/hList6"/>
    <dgm:cxn modelId="{AB0E3309-9416-4CB3-840A-797A52DB3B00}" srcId="{F2E9F152-D47B-483B-89C4-38738F862B81}" destId="{8CDAFC70-D38C-4A38-B294-1B306957756A}" srcOrd="0" destOrd="0" parTransId="{7B3013DC-E217-4501-8DA5-EFEAD8F4258E}" sibTransId="{436B7EFA-5702-45DC-BFF5-DE256EB2A5FE}"/>
    <dgm:cxn modelId="{B5ACF812-D97A-43E9-A7CC-D1D90CCB83F1}" type="presOf" srcId="{421923FD-71AE-460D-A7F1-AC2BD5A4F1B2}" destId="{8BCBBDB5-A889-4095-8BCD-5C03EA6F0D6D}" srcOrd="0" destOrd="0" presId="urn:microsoft.com/office/officeart/2005/8/layout/hList6"/>
    <dgm:cxn modelId="{657DA313-A5B4-44A1-8EF3-7D6EEF3DE929}" type="presOf" srcId="{1C0A4D18-E8B7-431A-B149-3322E3C1EC1F}" destId="{3BAD8C60-7A77-4E2F-863C-6BC74064505D}" srcOrd="0" destOrd="0" presId="urn:microsoft.com/office/officeart/2005/8/layout/hList6"/>
    <dgm:cxn modelId="{14424022-64B9-4077-9E3E-0359F4D9D1F8}" type="presOf" srcId="{E3D25382-6CB0-498E-8DEF-F2C80D50CC69}" destId="{5E0E817C-1D41-4D17-837F-7DD42DFE7AE4}" srcOrd="0" destOrd="0" presId="urn:microsoft.com/office/officeart/2005/8/layout/hList6"/>
    <dgm:cxn modelId="{ACE97926-0C9A-4529-92F2-1293D018788A}" type="presOf" srcId="{9E29A580-D94D-416C-AFC8-680FF134FEFB}" destId="{FCBC6954-D740-4911-8FB1-50E79429C17C}" srcOrd="0" destOrd="0" presId="urn:microsoft.com/office/officeart/2005/8/layout/hList6"/>
    <dgm:cxn modelId="{E5267D2E-0FDD-40B6-909A-AD31F3E90ACB}" type="presOf" srcId="{8CDAFC70-D38C-4A38-B294-1B306957756A}" destId="{BB351425-BCCB-4CB1-9C69-1222E747FC60}" srcOrd="0" destOrd="0" presId="urn:microsoft.com/office/officeart/2005/8/layout/hList6"/>
    <dgm:cxn modelId="{18BC0145-635C-4C54-B83F-054E4E355D85}" type="presOf" srcId="{F2E9F152-D47B-483B-89C4-38738F862B81}" destId="{CD69C159-1128-40C8-8913-2065215D9B1D}" srcOrd="0" destOrd="0" presId="urn:microsoft.com/office/officeart/2005/8/layout/hList6"/>
    <dgm:cxn modelId="{A4A08575-AE21-40C5-8995-4CDE11AFEEF3}" srcId="{F2E9F152-D47B-483B-89C4-38738F862B81}" destId="{AA75467C-2C15-4A96-8869-8932D6E9C676}" srcOrd="6" destOrd="0" parTransId="{A19A0D47-574D-4874-A18A-81085F05809F}" sibTransId="{7FC4B5E9-EAB7-48B0-9ACA-D59C9CE51230}"/>
    <dgm:cxn modelId="{28AFAE55-B686-4528-98C8-BF00F85C129D}" srcId="{F2E9F152-D47B-483B-89C4-38738F862B81}" destId="{9E29A580-D94D-416C-AFC8-680FF134FEFB}" srcOrd="2" destOrd="0" parTransId="{7DE250AF-1471-4068-A42D-B4EDFB2B7D31}" sibTransId="{00AFFD47-DBEE-48D2-8326-BBA97379537D}"/>
    <dgm:cxn modelId="{DA56859C-9CCF-4280-AD73-2C44D8B05391}" srcId="{F2E9F152-D47B-483B-89C4-38738F862B81}" destId="{1C0A4D18-E8B7-431A-B149-3322E3C1EC1F}" srcOrd="1" destOrd="0" parTransId="{95DF3E8F-ECE5-42D5-93AC-530907F3E05A}" sibTransId="{473B9549-256D-4B85-859F-AD194DC46BB0}"/>
    <dgm:cxn modelId="{A33D04B1-362B-4EBA-95E9-B0D0E8953DD7}" srcId="{F2E9F152-D47B-483B-89C4-38738F862B81}" destId="{8467FA6E-8BDA-41AC-B332-5B4C6ED22C39}" srcOrd="3" destOrd="0" parTransId="{9EC6BCB6-445B-47FB-87FD-A18A8E090FE0}" sibTransId="{BC1E1148-2F15-4D3E-8F91-13A4BF31D3BA}"/>
    <dgm:cxn modelId="{2A9D2BBC-F5EE-48A4-A399-8F0BDBF603BD}" srcId="{F2E9F152-D47B-483B-89C4-38738F862B81}" destId="{E3D25382-6CB0-498E-8DEF-F2C80D50CC69}" srcOrd="4" destOrd="0" parTransId="{32891CB9-DDB3-4B3E-8C1F-E21D3F29A441}" sibTransId="{095F228D-F35C-4F5A-8A00-C775D86528C9}"/>
    <dgm:cxn modelId="{CD1ABBCA-34D7-4968-A157-0A2693A9ACDD}" type="presOf" srcId="{8467FA6E-8BDA-41AC-B332-5B4C6ED22C39}" destId="{DF739F9F-66B3-4EEE-9871-B34309805EAD}" srcOrd="0" destOrd="0" presId="urn:microsoft.com/office/officeart/2005/8/layout/hList6"/>
    <dgm:cxn modelId="{B774F0D2-4F3D-4955-B1AC-AAA76210CFEB}" srcId="{F2E9F152-D47B-483B-89C4-38738F862B81}" destId="{421923FD-71AE-460D-A7F1-AC2BD5A4F1B2}" srcOrd="5" destOrd="0" parTransId="{A70E0282-4C0D-4726-9FE8-5215876ACB3F}" sibTransId="{C149F49A-FA6C-4DB8-9994-71EB30E4AC34}"/>
    <dgm:cxn modelId="{796A9D56-1408-4271-B839-C8846B8BF09C}" type="presParOf" srcId="{CD69C159-1128-40C8-8913-2065215D9B1D}" destId="{BB351425-BCCB-4CB1-9C69-1222E747FC60}" srcOrd="0" destOrd="0" presId="urn:microsoft.com/office/officeart/2005/8/layout/hList6"/>
    <dgm:cxn modelId="{AB3F437C-4CF0-4F38-94C2-4C4FF81D99FA}" type="presParOf" srcId="{CD69C159-1128-40C8-8913-2065215D9B1D}" destId="{9BF847D4-95DE-48E3-BA59-F93ED62150A9}" srcOrd="1" destOrd="0" presId="urn:microsoft.com/office/officeart/2005/8/layout/hList6"/>
    <dgm:cxn modelId="{F028D320-3E70-454B-BB7D-6E149E271158}" type="presParOf" srcId="{CD69C159-1128-40C8-8913-2065215D9B1D}" destId="{3BAD8C60-7A77-4E2F-863C-6BC74064505D}" srcOrd="2" destOrd="0" presId="urn:microsoft.com/office/officeart/2005/8/layout/hList6"/>
    <dgm:cxn modelId="{D302C675-02D3-49EE-987C-554DE297B06A}" type="presParOf" srcId="{CD69C159-1128-40C8-8913-2065215D9B1D}" destId="{B3186D62-BD01-4E9D-A404-2298067E5543}" srcOrd="3" destOrd="0" presId="urn:microsoft.com/office/officeart/2005/8/layout/hList6"/>
    <dgm:cxn modelId="{2A6F59EF-EDC1-42D7-BEE3-FC0820841216}" type="presParOf" srcId="{CD69C159-1128-40C8-8913-2065215D9B1D}" destId="{FCBC6954-D740-4911-8FB1-50E79429C17C}" srcOrd="4" destOrd="0" presId="urn:microsoft.com/office/officeart/2005/8/layout/hList6"/>
    <dgm:cxn modelId="{1C9FB115-FA18-42C7-B0D1-E791ED265F8B}" type="presParOf" srcId="{CD69C159-1128-40C8-8913-2065215D9B1D}" destId="{3D56589C-0840-47D4-9690-E5E225537682}" srcOrd="5" destOrd="0" presId="urn:microsoft.com/office/officeart/2005/8/layout/hList6"/>
    <dgm:cxn modelId="{E7920E51-1008-4D0E-88AA-8689A185EA08}" type="presParOf" srcId="{CD69C159-1128-40C8-8913-2065215D9B1D}" destId="{DF739F9F-66B3-4EEE-9871-B34309805EAD}" srcOrd="6" destOrd="0" presId="urn:microsoft.com/office/officeart/2005/8/layout/hList6"/>
    <dgm:cxn modelId="{1177A818-FC73-4519-A5F5-20B748AA62D9}" type="presParOf" srcId="{CD69C159-1128-40C8-8913-2065215D9B1D}" destId="{1ECEC5C7-94C0-437D-9B40-AD98C0897429}" srcOrd="7" destOrd="0" presId="urn:microsoft.com/office/officeart/2005/8/layout/hList6"/>
    <dgm:cxn modelId="{69F5639A-70B3-4968-BAC1-75E59BEFC254}" type="presParOf" srcId="{CD69C159-1128-40C8-8913-2065215D9B1D}" destId="{5E0E817C-1D41-4D17-837F-7DD42DFE7AE4}" srcOrd="8" destOrd="0" presId="urn:microsoft.com/office/officeart/2005/8/layout/hList6"/>
    <dgm:cxn modelId="{92166CB3-BCCF-45D4-97D2-C40000456D85}" type="presParOf" srcId="{CD69C159-1128-40C8-8913-2065215D9B1D}" destId="{121CD39B-0867-44E6-976B-6F040043DB9A}" srcOrd="9" destOrd="0" presId="urn:microsoft.com/office/officeart/2005/8/layout/hList6"/>
    <dgm:cxn modelId="{2B43DB97-9540-4CDF-8DCE-C20B3B8E6E94}" type="presParOf" srcId="{CD69C159-1128-40C8-8913-2065215D9B1D}" destId="{8BCBBDB5-A889-4095-8BCD-5C03EA6F0D6D}" srcOrd="10" destOrd="0" presId="urn:microsoft.com/office/officeart/2005/8/layout/hList6"/>
    <dgm:cxn modelId="{B9927BB5-8C79-4817-BAFB-28A8580F4FF7}" type="presParOf" srcId="{CD69C159-1128-40C8-8913-2065215D9B1D}" destId="{89BB5D0A-341E-4109-A38E-6599301DFA23}" srcOrd="11" destOrd="0" presId="urn:microsoft.com/office/officeart/2005/8/layout/hList6"/>
    <dgm:cxn modelId="{CFFEF77E-F293-4460-B676-95E23208DC1A}" type="presParOf" srcId="{CD69C159-1128-40C8-8913-2065215D9B1D}" destId="{823FEBEE-6E4D-447A-B32F-52187475525F}"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0BE53-7411-416A-B810-E26D6DE0C011}">
      <dsp:nvSpPr>
        <dsp:cNvPr id="0" name=""/>
        <dsp:cNvSpPr/>
      </dsp:nvSpPr>
      <dsp:spPr>
        <a:xfrm>
          <a:off x="2228130" y="-3968"/>
          <a:ext cx="2310586" cy="2310553"/>
        </a:xfrm>
        <a:prstGeom prst="ellipse">
          <a:avLst/>
        </a:prstGeom>
        <a:solidFill>
          <a:srgbClr val="6FC1B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accent6"/>
              </a:solidFill>
            </a:rPr>
            <a:t>Recovery depends on the notion that the person wants to get better</a:t>
          </a:r>
        </a:p>
        <a:p>
          <a:pPr marL="0" lvl="0" indent="0" algn="ctr" defTabSz="711200">
            <a:lnSpc>
              <a:spcPct val="90000"/>
            </a:lnSpc>
            <a:spcBef>
              <a:spcPct val="0"/>
            </a:spcBef>
            <a:spcAft>
              <a:spcPct val="35000"/>
            </a:spcAft>
            <a:buNone/>
          </a:pPr>
          <a:endParaRPr lang="en-US" sz="1600" kern="1200"/>
        </a:p>
      </dsp:txBody>
      <dsp:txXfrm>
        <a:off x="2566507" y="334405"/>
        <a:ext cx="1633832" cy="1633807"/>
      </dsp:txXfrm>
    </dsp:sp>
    <dsp:sp modelId="{335F220A-9804-409B-A528-B2147D0469BC}">
      <dsp:nvSpPr>
        <dsp:cNvPr id="0" name=""/>
        <dsp:cNvSpPr/>
      </dsp:nvSpPr>
      <dsp:spPr>
        <a:xfrm>
          <a:off x="3417409" y="1529105"/>
          <a:ext cx="2310586" cy="2326426"/>
        </a:xfrm>
        <a:prstGeom prst="ellipse">
          <a:avLst/>
        </a:prstGeom>
        <a:solidFill>
          <a:srgbClr val="D13F44">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accent6"/>
              </a:solidFill>
            </a:rPr>
            <a:t>Hope underpins the recovery process</a:t>
          </a:r>
        </a:p>
      </dsp:txBody>
      <dsp:txXfrm>
        <a:off x="3755786" y="1869802"/>
        <a:ext cx="1633832" cy="1645032"/>
      </dsp:txXfrm>
    </dsp:sp>
    <dsp:sp modelId="{DF77300E-349F-409E-8CA7-531FB868C0B2}">
      <dsp:nvSpPr>
        <dsp:cNvPr id="0" name=""/>
        <dsp:cNvSpPr/>
      </dsp:nvSpPr>
      <dsp:spPr>
        <a:xfrm>
          <a:off x="4605282" y="-3968"/>
          <a:ext cx="2310586" cy="2310553"/>
        </a:xfrm>
        <a:prstGeom prst="ellipse">
          <a:avLst/>
        </a:prstGeom>
        <a:solidFill>
          <a:srgbClr val="8061B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accent6"/>
              </a:solidFill>
            </a:rPr>
            <a:t>Hope is the  intervention to address personal loss and internalized stigma</a:t>
          </a:r>
        </a:p>
      </dsp:txBody>
      <dsp:txXfrm>
        <a:off x="4943659" y="334405"/>
        <a:ext cx="1633832" cy="1633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CD14B-C946-4F20-B461-FACC8FE0EED2}">
      <dsp:nvSpPr>
        <dsp:cNvPr id="0" name=""/>
        <dsp:cNvSpPr/>
      </dsp:nvSpPr>
      <dsp:spPr>
        <a:xfrm>
          <a:off x="0" y="458741"/>
          <a:ext cx="91440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02BCF-866A-4F43-877D-169D714344A1}">
      <dsp:nvSpPr>
        <dsp:cNvPr id="0" name=""/>
        <dsp:cNvSpPr/>
      </dsp:nvSpPr>
      <dsp:spPr>
        <a:xfrm>
          <a:off x="457200" y="45461"/>
          <a:ext cx="6400800" cy="82656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6"/>
              </a:solidFill>
            </a:rPr>
            <a:t>Promotion of hope facilitated by self-disclosure — peers use self-disclosure in a positive way that demonstrates recovery is possible, which can engender hope in the recipient</a:t>
          </a:r>
          <a:r>
            <a:rPr lang="en-US" sz="1400" kern="1200" baseline="30000">
              <a:solidFill>
                <a:schemeClr val="accent6"/>
              </a:solidFill>
            </a:rPr>
            <a:t>1,2</a:t>
          </a:r>
          <a:endParaRPr lang="en-US" sz="1400" kern="1200">
            <a:solidFill>
              <a:schemeClr val="accent6"/>
            </a:solidFill>
          </a:endParaRPr>
        </a:p>
      </dsp:txBody>
      <dsp:txXfrm>
        <a:off x="497549" y="85810"/>
        <a:ext cx="6320102" cy="745862"/>
      </dsp:txXfrm>
    </dsp:sp>
    <dsp:sp modelId="{5F539B56-C772-401F-BD38-A7910F12AAE1}">
      <dsp:nvSpPr>
        <dsp:cNvPr id="0" name=""/>
        <dsp:cNvSpPr/>
      </dsp:nvSpPr>
      <dsp:spPr>
        <a:xfrm>
          <a:off x="0" y="1728821"/>
          <a:ext cx="91440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41DF2-8FB0-424E-8275-B6D415D9B370}">
      <dsp:nvSpPr>
        <dsp:cNvPr id="0" name=""/>
        <dsp:cNvSpPr/>
      </dsp:nvSpPr>
      <dsp:spPr>
        <a:xfrm>
          <a:off x="457200" y="1315541"/>
          <a:ext cx="6400800" cy="82656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Clr>
              <a:schemeClr val="accent1"/>
            </a:buClr>
            <a:buFont typeface="+mj-lt"/>
            <a:buNone/>
          </a:pPr>
          <a:r>
            <a:rPr lang="en-US" sz="1400" kern="1200">
              <a:solidFill>
                <a:schemeClr val="accent6"/>
              </a:solidFill>
            </a:rPr>
            <a:t>Role modeling conditions self-management skills and management of day-to-day life issues (such as lack of income, unstable housing, coping with stigma/discrimination and navigation of the mental health and social services systems)</a:t>
          </a:r>
          <a:r>
            <a:rPr lang="en-US" sz="1400" kern="1200" baseline="30000">
              <a:solidFill>
                <a:schemeClr val="accent6"/>
              </a:solidFill>
            </a:rPr>
            <a:t>1,3,4,5</a:t>
          </a:r>
          <a:endParaRPr lang="en-US" sz="1400" kern="1200">
            <a:solidFill>
              <a:schemeClr val="accent6"/>
            </a:solidFill>
          </a:endParaRPr>
        </a:p>
      </dsp:txBody>
      <dsp:txXfrm>
        <a:off x="497549" y="1355890"/>
        <a:ext cx="6320102" cy="745862"/>
      </dsp:txXfrm>
    </dsp:sp>
    <dsp:sp modelId="{5BACB33A-CF89-42CE-A248-070D18E57D08}">
      <dsp:nvSpPr>
        <dsp:cNvPr id="0" name=""/>
        <dsp:cNvSpPr/>
      </dsp:nvSpPr>
      <dsp:spPr>
        <a:xfrm>
          <a:off x="0" y="2998901"/>
          <a:ext cx="91440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B1488-FC36-4AFB-B93E-905EF24BC9FD}">
      <dsp:nvSpPr>
        <dsp:cNvPr id="0" name=""/>
        <dsp:cNvSpPr/>
      </dsp:nvSpPr>
      <dsp:spPr>
        <a:xfrm>
          <a:off x="457200" y="2585621"/>
          <a:ext cx="6400800" cy="82656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6"/>
              </a:solidFill>
            </a:rPr>
            <a:t>The relationship characterized by unconditional regard. Peers tend to place higher demands on the individual than non-peers, coupled with acknowledgement of difficulty </a:t>
          </a:r>
          <a:r>
            <a:rPr lang="en-US" sz="1400" kern="1200" baseline="30000">
              <a:solidFill>
                <a:schemeClr val="accent6"/>
              </a:solidFill>
            </a:rPr>
            <a:t>5,6</a:t>
          </a:r>
          <a:endParaRPr lang="en-US" sz="1400" kern="1200">
            <a:solidFill>
              <a:schemeClr val="accent6"/>
            </a:solidFill>
          </a:endParaRPr>
        </a:p>
      </dsp:txBody>
      <dsp:txXfrm>
        <a:off x="497549" y="2625970"/>
        <a:ext cx="6320102"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51425-BCCB-4CB1-9C69-1222E747FC60}">
      <dsp:nvSpPr>
        <dsp:cNvPr id="0" name=""/>
        <dsp:cNvSpPr/>
      </dsp:nvSpPr>
      <dsp:spPr>
        <a:xfrm rot="16200000">
          <a:off x="-576012"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Providing a safe/stable environment and relationship that allows individuals to engage with others with similar experiences</a:t>
          </a:r>
        </a:p>
      </dsp:txBody>
      <dsp:txXfrm rot="5400000">
        <a:off x="7823" y="522244"/>
        <a:ext cx="1443554" cy="1566734"/>
      </dsp:txXfrm>
    </dsp:sp>
    <dsp:sp modelId="{3BAD8C60-7A77-4E2F-863C-6BC74064505D}">
      <dsp:nvSpPr>
        <dsp:cNvPr id="0" name=""/>
        <dsp:cNvSpPr/>
      </dsp:nvSpPr>
      <dsp:spPr>
        <a:xfrm rot="16200000">
          <a:off x="975808"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Navigating </a:t>
          </a:r>
          <a:br>
            <a:rPr lang="en-US" sz="1200" kern="1200">
              <a:solidFill>
                <a:srgbClr val="422C88"/>
              </a:solidFill>
            </a:rPr>
          </a:br>
          <a:r>
            <a:rPr lang="en-US" sz="1200" kern="1200">
              <a:solidFill>
                <a:srgbClr val="422C88"/>
              </a:solidFill>
            </a:rPr>
            <a:t>the healthcare system</a:t>
          </a:r>
        </a:p>
      </dsp:txBody>
      <dsp:txXfrm rot="5400000">
        <a:off x="1559643" y="522244"/>
        <a:ext cx="1443554" cy="1566734"/>
      </dsp:txXfrm>
    </dsp:sp>
    <dsp:sp modelId="{FCBC6954-D740-4911-8FB1-50E79429C17C}">
      <dsp:nvSpPr>
        <dsp:cNvPr id="0" name=""/>
        <dsp:cNvSpPr/>
      </dsp:nvSpPr>
      <dsp:spPr>
        <a:xfrm rot="16200000">
          <a:off x="2527629"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Assistance with accessing clinical and community support services</a:t>
          </a:r>
        </a:p>
      </dsp:txBody>
      <dsp:txXfrm rot="5400000">
        <a:off x="3111464" y="522244"/>
        <a:ext cx="1443554" cy="1566734"/>
      </dsp:txXfrm>
    </dsp:sp>
    <dsp:sp modelId="{DF739F9F-66B3-4EEE-9871-B34309805EAD}">
      <dsp:nvSpPr>
        <dsp:cNvPr id="0" name=""/>
        <dsp:cNvSpPr/>
      </dsp:nvSpPr>
      <dsp:spPr>
        <a:xfrm rot="16200000">
          <a:off x="4079450"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Help with developing a </a:t>
          </a:r>
          <a:br>
            <a:rPr lang="en-US" sz="1200" kern="1200">
              <a:solidFill>
                <a:srgbClr val="422C88"/>
              </a:solidFill>
            </a:rPr>
          </a:br>
          <a:r>
            <a:rPr lang="en-US" sz="1200" kern="1200">
              <a:solidFill>
                <a:srgbClr val="422C88"/>
              </a:solidFill>
            </a:rPr>
            <a:t>plan for </a:t>
          </a:r>
          <a:br>
            <a:rPr lang="en-US" sz="1200" kern="1200">
              <a:solidFill>
                <a:srgbClr val="422C88"/>
              </a:solidFill>
            </a:rPr>
          </a:br>
          <a:r>
            <a:rPr lang="en-US" sz="1200" kern="1200">
              <a:solidFill>
                <a:srgbClr val="422C88"/>
              </a:solidFill>
            </a:rPr>
            <a:t>managing relapse </a:t>
          </a:r>
          <a:br>
            <a:rPr lang="en-US" sz="1200" kern="1200"/>
          </a:br>
          <a:endParaRPr lang="en-US" sz="1200" kern="1200"/>
        </a:p>
      </dsp:txBody>
      <dsp:txXfrm rot="5400000">
        <a:off x="4663285" y="522244"/>
        <a:ext cx="1443554" cy="1566734"/>
      </dsp:txXfrm>
    </dsp:sp>
    <dsp:sp modelId="{5E0E817C-1D41-4D17-837F-7DD42DFE7AE4}">
      <dsp:nvSpPr>
        <dsp:cNvPr id="0" name=""/>
        <dsp:cNvSpPr/>
      </dsp:nvSpPr>
      <dsp:spPr>
        <a:xfrm rot="16200000">
          <a:off x="5631270"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Activating members in their own self-care through teaching and encouraging the use of tools, resources and support services</a:t>
          </a:r>
        </a:p>
      </dsp:txBody>
      <dsp:txXfrm rot="5400000">
        <a:off x="6215105" y="522244"/>
        <a:ext cx="1443554" cy="1566734"/>
      </dsp:txXfrm>
    </dsp:sp>
    <dsp:sp modelId="{8BCBBDB5-A889-4095-8BCD-5C03EA6F0D6D}">
      <dsp:nvSpPr>
        <dsp:cNvPr id="0" name=""/>
        <dsp:cNvSpPr/>
      </dsp:nvSpPr>
      <dsp:spPr>
        <a:xfrm rot="16200000">
          <a:off x="7183091"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Engaging family members and caregivers</a:t>
          </a:r>
        </a:p>
      </dsp:txBody>
      <dsp:txXfrm rot="5400000">
        <a:off x="7766926" y="522244"/>
        <a:ext cx="1443554" cy="1566734"/>
      </dsp:txXfrm>
    </dsp:sp>
    <dsp:sp modelId="{823FEBEE-6E4D-447A-B32F-52187475525F}">
      <dsp:nvSpPr>
        <dsp:cNvPr id="0" name=""/>
        <dsp:cNvSpPr/>
      </dsp:nvSpPr>
      <dsp:spPr>
        <a:xfrm rot="16200000">
          <a:off x="8734912" y="583834"/>
          <a:ext cx="2611224" cy="1443554"/>
        </a:xfrm>
        <a:prstGeom prst="flowChartManualOperati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22C88"/>
              </a:solidFill>
            </a:rPr>
            <a:t>Helping the member build recovery capital and recovery goals</a:t>
          </a:r>
        </a:p>
      </dsp:txBody>
      <dsp:txXfrm rot="5400000">
        <a:off x="9318747" y="522244"/>
        <a:ext cx="1443554" cy="156673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1"/>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970938" y="1"/>
            <a:ext cx="3037840" cy="466434"/>
          </a:xfrm>
          <a:prstGeom prst="rect">
            <a:avLst/>
          </a:prstGeom>
        </p:spPr>
        <p:txBody>
          <a:bodyPr vert="horz" lIns="93174" tIns="46586" rIns="93174" bIns="46586" rtlCol="0"/>
          <a:lstStyle>
            <a:lvl1pPr algn="r">
              <a:defRPr sz="1200"/>
            </a:lvl1pPr>
          </a:lstStyle>
          <a:p>
            <a:fld id="{3A25276F-4347-4A77-8779-25794A5FA3F1}" type="datetimeFigureOut">
              <a:rPr lang="en-US" smtClean="0"/>
              <a:t>10/19/2022</a:t>
            </a:fld>
            <a:endParaRPr lang="en-US"/>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A67FF870-1514-40BF-9921-34C59D16DE59}" type="slidenum">
              <a:rPr lang="en-US" smtClean="0"/>
              <a:t>‹#›</a:t>
            </a:fld>
            <a:endParaRPr lang="en-US"/>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4" tIns="46586" rIns="93174" bIns="46586" rtlCol="0"/>
          <a:lstStyle>
            <a:lvl1pPr algn="r">
              <a:defRPr sz="1200"/>
            </a:lvl1pPr>
          </a:lstStyle>
          <a:p>
            <a:fld id="{7E32CE62-7DAD-4D46-9C44-FB8B2B29EAD6}" type="datetimeFigureOut">
              <a:rPr lang="en-US" smtClean="0"/>
              <a:t>10/19/2022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6350" cap="rnd">
            <a:solidFill>
              <a:schemeClr val="accent1"/>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2D5E816B-EE8A-4A59-BF27-832760D86835}" type="slidenum">
              <a:rPr lang="en-US" smtClean="0"/>
              <a:t>‹#›</a:t>
            </a:fld>
            <a:endParaRPr lang="en-US"/>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pportiv.com/wp-content/uploads/2020/08/PeerSupportWhitepaper_August202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1</a:t>
            </a:fld>
            <a:endParaRPr lang="en-US"/>
          </a:p>
        </p:txBody>
      </p:sp>
    </p:spTree>
    <p:extLst>
      <p:ext uri="{BB962C8B-B14F-4D97-AF65-F5344CB8AC3E}">
        <p14:creationId xmlns:p14="http://schemas.microsoft.com/office/powerpoint/2010/main" val="56291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	Showing the roles associated with these two services illustrates 	how they are different.</a:t>
            </a:r>
          </a:p>
          <a:p>
            <a:endParaRPr lang="en-US"/>
          </a:p>
          <a:p>
            <a:endParaRPr lang="en-US"/>
          </a:p>
          <a:p>
            <a:r>
              <a:rPr lang="en-US"/>
              <a:t>	Showing how Case Management and Peer Support Differ:</a:t>
            </a:r>
          </a:p>
        </p:txBody>
      </p:sp>
      <p:sp>
        <p:nvSpPr>
          <p:cNvPr id="4" name="Slide Number Placeholder 3"/>
          <p:cNvSpPr>
            <a:spLocks noGrp="1"/>
          </p:cNvSpPr>
          <p:nvPr>
            <p:ph type="sldNum" sz="quarter" idx="5"/>
          </p:nvPr>
        </p:nvSpPr>
        <p:spPr/>
        <p:txBody>
          <a:bodyPr/>
          <a:lstStyle/>
          <a:p>
            <a:fld id="{2D5E816B-EE8A-4A59-BF27-832760D86835}" type="slidenum">
              <a:rPr lang="en-US" smtClean="0"/>
              <a:t>10</a:t>
            </a:fld>
            <a:endParaRPr lang="en-US"/>
          </a:p>
        </p:txBody>
      </p:sp>
    </p:spTree>
    <p:extLst>
      <p:ext uri="{BB962C8B-B14F-4D97-AF65-F5344CB8AC3E}">
        <p14:creationId xmlns:p14="http://schemas.microsoft.com/office/powerpoint/2010/main" val="85134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C00000"/>
              </a:solidFill>
            </a:endParaRPr>
          </a:p>
          <a:p>
            <a:pPr marL="226040" indent="-226040">
              <a:buAutoNum type="arabicPeriod"/>
            </a:pPr>
            <a:r>
              <a:rPr lang="en-US" b="0" i="0">
                <a:solidFill>
                  <a:srgbClr val="013044"/>
                </a:solidFill>
                <a:effectLst/>
                <a:latin typeface="Roboto" panose="02000000000000000000" pitchFamily="2" charset="0"/>
              </a:rPr>
              <a:t>People with lived experience model </a:t>
            </a:r>
            <a:r>
              <a:rPr lang="en-US" sz="1400" b="1">
                <a:solidFill>
                  <a:srgbClr val="013044"/>
                </a:solidFill>
                <a:latin typeface="Roboto" panose="02000000000000000000" pitchFamily="2" charset="0"/>
              </a:rPr>
              <a:t>hope</a:t>
            </a:r>
            <a:r>
              <a:rPr lang="en-US" b="0" i="0">
                <a:solidFill>
                  <a:srgbClr val="013044"/>
                </a:solidFill>
                <a:effectLst/>
                <a:latin typeface="Roboto" panose="02000000000000000000" pitchFamily="2" charset="0"/>
              </a:rPr>
              <a:t> for others.</a:t>
            </a:r>
          </a:p>
          <a:p>
            <a:pPr marL="226040" indent="-226040">
              <a:buAutoNum type="arabicPeriod"/>
            </a:pPr>
            <a:r>
              <a:rPr lang="en-US">
                <a:solidFill>
                  <a:srgbClr val="013044"/>
                </a:solidFill>
                <a:latin typeface="Roboto" panose="02000000000000000000" pitchFamily="2" charset="0"/>
              </a:rPr>
              <a:t>The insights of people with lived experience can be extremely valuable in prevention planning, treatment, education, and improving supports</a:t>
            </a:r>
          </a:p>
          <a:p>
            <a:pPr marL="226040" indent="-226040">
              <a:buAutoNum type="arabicPeriod"/>
            </a:pPr>
            <a:r>
              <a:rPr lang="en-US" b="0" i="0">
                <a:solidFill>
                  <a:srgbClr val="013044"/>
                </a:solidFill>
                <a:effectLst/>
                <a:latin typeface="Roboto" panose="02000000000000000000" pitchFamily="2" charset="0"/>
              </a:rPr>
              <a:t>Involving people with lived experience can help tailor approaches and meet needs</a:t>
            </a:r>
          </a:p>
        </p:txBody>
      </p:sp>
      <p:sp>
        <p:nvSpPr>
          <p:cNvPr id="4" name="Slide Number Placeholder 3"/>
          <p:cNvSpPr>
            <a:spLocks noGrp="1"/>
          </p:cNvSpPr>
          <p:nvPr>
            <p:ph type="sldNum" sz="quarter" idx="5"/>
          </p:nvPr>
        </p:nvSpPr>
        <p:spPr/>
        <p:txBody>
          <a:bodyPr/>
          <a:lstStyle/>
          <a:p>
            <a:fld id="{2D5E816B-EE8A-4A59-BF27-832760D86835}" type="slidenum">
              <a:rPr lang="en-US" smtClean="0"/>
              <a:t>11</a:t>
            </a:fld>
            <a:endParaRPr lang="en-US"/>
          </a:p>
        </p:txBody>
      </p:sp>
    </p:spTree>
    <p:extLst>
      <p:ext uri="{BB962C8B-B14F-4D97-AF65-F5344CB8AC3E}">
        <p14:creationId xmlns:p14="http://schemas.microsoft.com/office/powerpoint/2010/main" val="220478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060506"/>
          </a:xfrm>
        </p:spPr>
        <p:txBody>
          <a:bodyPr/>
          <a:lstStyle/>
          <a:p>
            <a:pPr marL="226040" indent="-226040">
              <a:buAutoNum type="arabicPeriod"/>
            </a:pPr>
            <a:r>
              <a:rPr lang="en-US"/>
              <a:t>Let’s use mutual support groups (peer support groups) to illustrate how the theory works: </a:t>
            </a:r>
          </a:p>
          <a:p>
            <a:pPr marL="226040" indent="-226040">
              <a:buAutoNum type="arabicPeriod"/>
            </a:pPr>
            <a:r>
              <a:rPr lang="en-US"/>
              <a:t>Those that participate in these groups usually share a common goal</a:t>
            </a:r>
          </a:p>
          <a:p>
            <a:pPr marL="678119" lvl="1" indent="-226040">
              <a:buAutoNum type="arabicPeriod"/>
            </a:pPr>
            <a:r>
              <a:rPr lang="en-US"/>
              <a:t>All group members consider themselves equal and equally contribute to the welfare of the groups</a:t>
            </a:r>
          </a:p>
          <a:p>
            <a:pPr marL="678119" lvl="1" indent="-226040">
              <a:buAutoNum type="arabicPeriod"/>
            </a:pPr>
            <a:r>
              <a:rPr lang="en-US"/>
              <a:t>There is a facilitator (a peer support specialist ) and these are some of the ways they benefit from their role</a:t>
            </a:r>
          </a:p>
          <a:p>
            <a:pPr marL="1130198" lvl="2" indent="-226040">
              <a:buAutoNum type="arabicPeriod"/>
            </a:pPr>
            <a:r>
              <a:rPr lang="en-US"/>
              <a:t>Through exercising self-awareness they gain improved self image</a:t>
            </a:r>
          </a:p>
          <a:p>
            <a:pPr lvl="2"/>
            <a:r>
              <a:rPr lang="en-US"/>
              <a:t> </a:t>
            </a:r>
          </a:p>
          <a:p>
            <a:pPr marL="1130198" lvl="2" indent="-226040">
              <a:buAutoNum type="arabicPeriod"/>
            </a:pPr>
            <a:r>
              <a:rPr lang="en-US"/>
              <a:t> They experience meaningful development of abilities, i.e., learning through teaching, mentoring, coaching other, etc.  (advocacy)</a:t>
            </a:r>
          </a:p>
          <a:p>
            <a:pPr marL="1130198" lvl="2" indent="-226040">
              <a:buAutoNum type="arabicPeriod"/>
            </a:pPr>
            <a:r>
              <a:rPr lang="en-US"/>
              <a:t>Gaining access to a socially-valued role. For me this helped with the internal stigmatization I had done.</a:t>
            </a:r>
          </a:p>
          <a:p>
            <a:pPr marL="1130198" lvl="2" indent="-226040">
              <a:buAutoNum type="arabicPeriod"/>
            </a:pPr>
            <a:r>
              <a:rPr lang="en-US"/>
              <a:t>They enjoy opportunities to affirm one’s own wellness ( and role model what that looks like.  It increase confidence and all forms of discrimination and stigma</a:t>
            </a:r>
          </a:p>
          <a:p>
            <a:pPr marL="1130198" lvl="2" indent="-226040">
              <a:buAutoNum type="arabicPeriod"/>
            </a:pPr>
            <a:r>
              <a:rPr lang="en-US"/>
              <a:t>Shifting focus from self-concerns and problems to assisting others reveals solutions and builds confidence.</a:t>
            </a:r>
          </a:p>
        </p:txBody>
      </p:sp>
      <p:sp>
        <p:nvSpPr>
          <p:cNvPr id="4" name="Slide Number Placeholder 3"/>
          <p:cNvSpPr>
            <a:spLocks noGrp="1"/>
          </p:cNvSpPr>
          <p:nvPr>
            <p:ph type="sldNum" sz="quarter" idx="5"/>
          </p:nvPr>
        </p:nvSpPr>
        <p:spPr/>
        <p:txBody>
          <a:bodyPr/>
          <a:lstStyle/>
          <a:p>
            <a:fld id="{2D5E816B-EE8A-4A59-BF27-832760D86835}" type="slidenum">
              <a:rPr lang="en-US" smtClean="0"/>
              <a:t>12</a:t>
            </a:fld>
            <a:endParaRPr lang="en-US"/>
          </a:p>
        </p:txBody>
      </p:sp>
    </p:spTree>
    <p:extLst>
      <p:ext uri="{BB962C8B-B14F-4D97-AF65-F5344CB8AC3E}">
        <p14:creationId xmlns:p14="http://schemas.microsoft.com/office/powerpoint/2010/main" val="203506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	1.  Essentially peer support services are offering in 4 different 		settings…</a:t>
            </a:r>
          </a:p>
          <a:p>
            <a:endParaRPr lang="en-US"/>
          </a:p>
          <a:p>
            <a:r>
              <a:rPr lang="en-US"/>
              <a:t>	</a:t>
            </a:r>
            <a:r>
              <a:rPr lang="en-US" b="1"/>
              <a:t>Mutual support groups</a:t>
            </a:r>
          </a:p>
          <a:p>
            <a:endParaRPr lang="en-US"/>
          </a:p>
          <a:p>
            <a:r>
              <a:rPr lang="en-US"/>
              <a:t>	</a:t>
            </a:r>
            <a:r>
              <a:rPr lang="en-US" b="1"/>
              <a:t>Peer based education programs</a:t>
            </a:r>
            <a:r>
              <a:rPr lang="en-US"/>
              <a:t>, typically these have a set 	curriculum that is followed, i.e., NAMI, MHA and DBSA all have 	different educational programs that are peer delivered</a:t>
            </a:r>
          </a:p>
          <a:p>
            <a:endParaRPr lang="en-US"/>
          </a:p>
          <a:p>
            <a:r>
              <a:rPr lang="en-US"/>
              <a:t>	</a:t>
            </a:r>
            <a:r>
              <a:rPr lang="en-US" b="1"/>
              <a:t>One on one peer support </a:t>
            </a:r>
            <a:r>
              <a:rPr lang="en-US"/>
              <a:t>that is delivered across our network of 	providers, within recovery community organizations, etc.</a:t>
            </a:r>
          </a:p>
          <a:p>
            <a:endParaRPr lang="en-US"/>
          </a:p>
          <a:p>
            <a:r>
              <a:rPr lang="en-US"/>
              <a:t>	</a:t>
            </a:r>
            <a:r>
              <a:rPr lang="en-US" b="1"/>
              <a:t>Crisis diversion programs</a:t>
            </a:r>
            <a:r>
              <a:rPr lang="en-US"/>
              <a:t>, i.e., crisis centers, mobile crisis 	outreach teams, warm lines, crisis lines </a:t>
            </a:r>
          </a:p>
          <a:p>
            <a:endParaRPr lang="en-US"/>
          </a:p>
          <a:p>
            <a:r>
              <a:rPr lang="en-US"/>
              <a:t>	</a:t>
            </a:r>
          </a:p>
        </p:txBody>
      </p:sp>
      <p:sp>
        <p:nvSpPr>
          <p:cNvPr id="4" name="Slide Number Placeholder 3"/>
          <p:cNvSpPr>
            <a:spLocks noGrp="1"/>
          </p:cNvSpPr>
          <p:nvPr>
            <p:ph type="sldNum" sz="quarter" idx="5"/>
          </p:nvPr>
        </p:nvSpPr>
        <p:spPr/>
        <p:txBody>
          <a:bodyPr/>
          <a:lstStyle/>
          <a:p>
            <a:fld id="{2D5E816B-EE8A-4A59-BF27-832760D86835}" type="slidenum">
              <a:rPr lang="en-US" smtClean="0"/>
              <a:t>13</a:t>
            </a:fld>
            <a:endParaRPr lang="en-US"/>
          </a:p>
        </p:txBody>
      </p:sp>
    </p:spTree>
    <p:extLst>
      <p:ext uri="{BB962C8B-B14F-4D97-AF65-F5344CB8AC3E}">
        <p14:creationId xmlns:p14="http://schemas.microsoft.com/office/powerpoint/2010/main" val="275321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900">
                <a:hlinkClick r:id="rId3"/>
              </a:rPr>
              <a:t>PeerSupportWhitepaper_August2020.pdf (supportiv.com)</a:t>
            </a:r>
            <a:endParaRPr lang="en-US" sz="900"/>
          </a:p>
          <a:p>
            <a:endParaRPr lang="en-US" sz="900"/>
          </a:p>
          <a:p>
            <a:endParaRPr lang="en-US" sz="1000"/>
          </a:p>
          <a:p>
            <a:r>
              <a:rPr lang="en-US" sz="1000"/>
              <a:t>1.	</a:t>
            </a:r>
            <a:r>
              <a:rPr lang="en-US" sz="1000" b="1"/>
              <a:t>Patient activation </a:t>
            </a:r>
            <a:r>
              <a:rPr lang="en-US" sz="1000"/>
              <a:t>is a measure of ability to self-manage illnesses and healthcare visits and is associated with improved lifestyle behaviors, medication adherence, and lower risk of hospitalization and emergency room utilization in those with chronic conditions.</a:t>
            </a:r>
          </a:p>
          <a:p>
            <a:endParaRPr lang="en-US" sz="1000"/>
          </a:p>
          <a:p>
            <a:pPr marL="226040" indent="-226040">
              <a:buAutoNum type="arabicPeriod" startAt="2"/>
            </a:pPr>
            <a:r>
              <a:rPr lang="en-US" sz="1000"/>
              <a:t>A person that is “activated” is participating and eventually the “driver of their care,” with vary degrees of support.  They are active in the “communities” of their choice.  </a:t>
            </a:r>
          </a:p>
          <a:p>
            <a:pPr marL="226040" indent="-226040">
              <a:buAutoNum type="arabicPeriod" startAt="2"/>
            </a:pPr>
            <a:endParaRPr lang="en-US" sz="1000"/>
          </a:p>
          <a:p>
            <a:pPr marL="226040" indent="-226040">
              <a:buAutoNum type="arabicPeriod" startAt="2"/>
            </a:pPr>
            <a:r>
              <a:rPr lang="en-US" sz="1000" b="1"/>
              <a:t>Activation address social isolation</a:t>
            </a:r>
            <a:r>
              <a:rPr lang="en-US" sz="1000"/>
              <a:t>, which is a major public health concern with significant economic consequences.  Social isolation is often a driver of excess healthcare utilization… sometimes seeking out care satisfies a person’s need for social connection.</a:t>
            </a:r>
          </a:p>
          <a:p>
            <a:pPr marL="226040" indent="-226040">
              <a:buAutoNum type="arabicPeriod" startAt="2"/>
            </a:pPr>
            <a:endParaRPr lang="en-US" sz="1000"/>
          </a:p>
          <a:p>
            <a:pPr marL="226040" indent="-226040">
              <a:buAutoNum type="arabicPeriod" startAt="2"/>
            </a:pPr>
            <a:r>
              <a:rPr lang="en-US" sz="1000" b="1">
                <a:solidFill>
                  <a:schemeClr val="tx2"/>
                </a:solidFill>
              </a:rPr>
              <a:t>A pillar of activation is increasing social connectivity, addressing isolation and building a recovery community </a:t>
            </a:r>
          </a:p>
          <a:p>
            <a:endParaRPr lang="en-US" sz="1000" b="1">
              <a:solidFill>
                <a:schemeClr val="tx2"/>
              </a:solidFill>
            </a:endParaRPr>
          </a:p>
          <a:p>
            <a:pPr marL="226040" indent="-226040">
              <a:buAutoNum type="arabicPeriod" startAt="2"/>
            </a:pPr>
            <a:r>
              <a:rPr lang="en-US" sz="1000"/>
              <a:t>Optum’s peer support services have demonstrated a 32% reduction in hospitalizations over five years and a 32% reduction in 30-day admissions.  We have used peer support to help with transitions from hospital discharge back to the community and subsequently observed over 60% reduction in inpatient days.  </a:t>
            </a:r>
          </a:p>
          <a:p>
            <a:pPr algn="l"/>
            <a:r>
              <a:rPr lang="en-US" sz="800">
                <a:solidFill>
                  <a:srgbClr val="404040"/>
                </a:solidFill>
              </a:rPr>
              <a:t>	</a:t>
            </a:r>
            <a:endParaRPr lang="en-US" sz="800"/>
          </a:p>
        </p:txBody>
      </p:sp>
      <p:sp>
        <p:nvSpPr>
          <p:cNvPr id="4" name="Slide Number Placeholder 3"/>
          <p:cNvSpPr>
            <a:spLocks noGrp="1"/>
          </p:cNvSpPr>
          <p:nvPr>
            <p:ph type="sldNum" sz="quarter" idx="5"/>
          </p:nvPr>
        </p:nvSpPr>
        <p:spPr/>
        <p:txBody>
          <a:bodyPr/>
          <a:lstStyle/>
          <a:p>
            <a:fld id="{2D5E816B-EE8A-4A59-BF27-832760D86835}" type="slidenum">
              <a:rPr lang="en-US" smtClean="0"/>
              <a:t>14</a:t>
            </a:fld>
            <a:endParaRPr lang="en-US"/>
          </a:p>
        </p:txBody>
      </p:sp>
    </p:spTree>
    <p:extLst>
      <p:ext uri="{BB962C8B-B14F-4D97-AF65-F5344CB8AC3E}">
        <p14:creationId xmlns:p14="http://schemas.microsoft.com/office/powerpoint/2010/main" val="44563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first steps to embracing the principles of recovery and resiliency involved implementation and sustainability of the peer support worker role, i.e., </a:t>
            </a:r>
          </a:p>
          <a:p>
            <a:endParaRPr lang="en-US"/>
          </a:p>
          <a:p>
            <a:r>
              <a:rPr lang="en-US"/>
              <a:t>	1.  a supportive organizational culture from the top down</a:t>
            </a:r>
          </a:p>
          <a:p>
            <a:endParaRPr lang="en-US"/>
          </a:p>
          <a:p>
            <a:r>
              <a:rPr lang="en-US"/>
              <a:t>	2.  leadership commitment at all levels of the organization that 	signals the importance of “lived experience” and recovery in mental 	health services and support the implementation of the peer support 	worker role,</a:t>
            </a:r>
          </a:p>
          <a:p>
            <a:endParaRPr lang="en-US"/>
          </a:p>
          <a:p>
            <a:r>
              <a:rPr lang="en-US"/>
              <a:t>	3.  adoption of change management and workplace strategies, and</a:t>
            </a:r>
          </a:p>
          <a:p>
            <a:endParaRPr lang="en-US"/>
          </a:p>
          <a:p>
            <a:r>
              <a:rPr lang="en-US"/>
              <a:t>	4.  enacting comprehensive human resources polices that address 	barriers; an example would be adopting a waiver to address 	background checks</a:t>
            </a:r>
          </a:p>
        </p:txBody>
      </p:sp>
      <p:sp>
        <p:nvSpPr>
          <p:cNvPr id="4" name="Slide Number Placeholder 3"/>
          <p:cNvSpPr>
            <a:spLocks noGrp="1"/>
          </p:cNvSpPr>
          <p:nvPr>
            <p:ph type="sldNum" sz="quarter" idx="5"/>
          </p:nvPr>
        </p:nvSpPr>
        <p:spPr/>
        <p:txBody>
          <a:bodyPr/>
          <a:lstStyle/>
          <a:p>
            <a:fld id="{2D5E816B-EE8A-4A59-BF27-832760D86835}" type="slidenum">
              <a:rPr lang="en-US" smtClean="0"/>
              <a:t>15</a:t>
            </a:fld>
            <a:endParaRPr lang="en-US"/>
          </a:p>
        </p:txBody>
      </p:sp>
    </p:spTree>
    <p:extLst>
      <p:ext uri="{BB962C8B-B14F-4D97-AF65-F5344CB8AC3E}">
        <p14:creationId xmlns:p14="http://schemas.microsoft.com/office/powerpoint/2010/main" val="286995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	In the Optum Peer Navigator/Bridger programs </a:t>
            </a:r>
          </a:p>
          <a:p>
            <a:endParaRPr lang="en-US"/>
          </a:p>
          <a:p>
            <a:pPr marL="226040" indent="-226040">
              <a:buFont typeface="+mj-lt"/>
              <a:buAutoNum type="arabicPeriod"/>
            </a:pPr>
            <a:r>
              <a:rPr lang="en-US"/>
              <a:t>	Engagement is about establishing a “bond” and relationship of trust 	that links a person’s whole to the system of care.</a:t>
            </a:r>
          </a:p>
          <a:p>
            <a:pPr marL="226040" indent="-226040">
              <a:buFont typeface="+mj-lt"/>
              <a:buAutoNum type="arabicPeriod"/>
            </a:pPr>
            <a:endParaRPr lang="en-US"/>
          </a:p>
          <a:p>
            <a:pPr marL="226040" indent="-226040">
              <a:buFont typeface="+mj-lt"/>
              <a:buAutoNum type="arabicPeriod"/>
            </a:pPr>
            <a:r>
              <a:rPr lang="en-US"/>
              <a:t>	There is an understanding of the importance of integration of 	behavioral and physical health across a member’s lifespan.  </a:t>
            </a:r>
          </a:p>
          <a:p>
            <a:pPr marL="226040" indent="-226040">
              <a:buFont typeface="+mj-lt"/>
              <a:buAutoNum type="arabicPeriod"/>
            </a:pPr>
            <a:endParaRPr lang="en-US"/>
          </a:p>
          <a:p>
            <a:pPr marL="226040" indent="-226040">
              <a:buFont typeface="+mj-lt"/>
              <a:buAutoNum type="arabicPeriod"/>
            </a:pPr>
            <a:r>
              <a:rPr lang="en-US"/>
              <a:t>	A individual be engaged in services but not activated.  Peer support 	specialist are effective in the activation process</a:t>
            </a:r>
          </a:p>
          <a:p>
            <a:pPr marL="226040" indent="-226040">
              <a:buFont typeface="+mj-lt"/>
              <a:buAutoNum type="arabicPeriod"/>
            </a:pPr>
            <a:endParaRPr lang="en-US"/>
          </a:p>
          <a:p>
            <a:pPr lvl="2"/>
            <a:r>
              <a:rPr lang="en-US"/>
              <a:t>Transition to Tyson….</a:t>
            </a:r>
          </a:p>
        </p:txBody>
      </p:sp>
      <p:sp>
        <p:nvSpPr>
          <p:cNvPr id="4" name="Slide Number Placeholder 3"/>
          <p:cNvSpPr>
            <a:spLocks noGrp="1"/>
          </p:cNvSpPr>
          <p:nvPr>
            <p:ph type="sldNum" sz="quarter" idx="5"/>
          </p:nvPr>
        </p:nvSpPr>
        <p:spPr/>
        <p:txBody>
          <a:bodyPr/>
          <a:lstStyle/>
          <a:p>
            <a:fld id="{2D5E816B-EE8A-4A59-BF27-832760D86835}" type="slidenum">
              <a:rPr lang="en-US" smtClean="0"/>
              <a:t>16</a:t>
            </a:fld>
            <a:endParaRPr lang="en-US"/>
          </a:p>
        </p:txBody>
      </p:sp>
    </p:spTree>
    <p:extLst>
      <p:ext uri="{BB962C8B-B14F-4D97-AF65-F5344CB8AC3E}">
        <p14:creationId xmlns:p14="http://schemas.microsoft.com/office/powerpoint/2010/main" val="118483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***Intro Tyson***</a:t>
            </a:r>
          </a:p>
          <a:p>
            <a:endParaRPr lang="en-US">
              <a:cs typeface="Arial"/>
            </a:endParaRPr>
          </a:p>
          <a:p>
            <a:r>
              <a:rPr lang="en-US">
                <a:cs typeface="Arial"/>
              </a:rPr>
              <a:t>Read/present straight from slide</a:t>
            </a:r>
          </a:p>
        </p:txBody>
      </p:sp>
      <p:sp>
        <p:nvSpPr>
          <p:cNvPr id="4" name="Slide Number Placeholder 3"/>
          <p:cNvSpPr>
            <a:spLocks noGrp="1"/>
          </p:cNvSpPr>
          <p:nvPr>
            <p:ph type="sldNum" sz="quarter" idx="5"/>
          </p:nvPr>
        </p:nvSpPr>
        <p:spPr/>
        <p:txBody>
          <a:bodyPr/>
          <a:lstStyle/>
          <a:p>
            <a:fld id="{2D5E816B-EE8A-4A59-BF27-832760D86835}" type="slidenum">
              <a:rPr lang="en-US" smtClean="0"/>
              <a:t>17</a:t>
            </a:fld>
            <a:endParaRPr lang="en-US"/>
          </a:p>
        </p:txBody>
      </p:sp>
    </p:spTree>
    <p:extLst>
      <p:ext uri="{BB962C8B-B14F-4D97-AF65-F5344CB8AC3E}">
        <p14:creationId xmlns:p14="http://schemas.microsoft.com/office/powerpoint/2010/main" val="12837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with personal experience with Veteran’s Court: compelled legally to engage, activation evolved from there</a:t>
            </a:r>
          </a:p>
          <a:p>
            <a:r>
              <a:rPr lang="en-US"/>
              <a:t>1. Symptom Self-Management- Has taken ownership of symptom management. Recognition and awareness of symptoms, triggers, having tools ready to deploy</a:t>
            </a:r>
            <a:endParaRPr lang="en-US">
              <a:cs typeface="Arial"/>
            </a:endParaRPr>
          </a:p>
          <a:p>
            <a:r>
              <a:rPr lang="en-US"/>
              <a:t>2. Engagement in actions- doing things that support wellness like meditation, exercise, 12-step meetings</a:t>
            </a:r>
            <a:endParaRPr lang="en-US">
              <a:cs typeface="Arial"/>
            </a:endParaRPr>
          </a:p>
          <a:p>
            <a:r>
              <a:rPr lang="en-US"/>
              <a:t>3. Involvement in treatment- self-advocacy, finding a voice with providers</a:t>
            </a:r>
            <a:endParaRPr lang="en-US">
              <a:cs typeface="Arial"/>
            </a:endParaRPr>
          </a:p>
          <a:p>
            <a:r>
              <a:rPr lang="en-US"/>
              <a:t>4. Collaboration- active participation in treatment and planning, selection of services</a:t>
            </a:r>
            <a:endParaRPr lang="en-US">
              <a:cs typeface="Arial"/>
            </a:endParaRPr>
          </a:p>
          <a:p>
            <a:r>
              <a:rPr lang="en-US"/>
              <a:t>5. Provider selection- Evaluation of agency and providers. Is this agency/provider meeting my needs? Are they allowing me to participate in my own treatment planning? Am I being heard? Is this relationship working for me?</a:t>
            </a:r>
            <a:endParaRPr lang="en-US">
              <a:cs typeface="Arial"/>
            </a:endParaRPr>
          </a:p>
          <a:p>
            <a:r>
              <a:rPr lang="en-US"/>
              <a:t>6. Navigation of system- Finally, taking all this experience and learning and applying it to a consistent and ongoing approach to the provider system.  </a:t>
            </a:r>
            <a:endParaRPr lang="en-US">
              <a:cs typeface="Arial"/>
            </a:endParaRPr>
          </a:p>
          <a:p>
            <a:r>
              <a:rPr lang="en-US"/>
              <a:t>--Address “essentials”, all can be provided by a peer</a:t>
            </a:r>
            <a:endParaRPr lang="en-US">
              <a:cs typeface="Arial"/>
            </a:endParaRPr>
          </a:p>
          <a:p>
            <a:r>
              <a:rPr lang="en-US"/>
              <a:t>--Requires sustained higher-level of effort and attention. Requires consistency and commitment. Resilience, perseverance, and patience (fueled by hope) will all be necessary as the individual waits for the positive results or outcomes that will provide the evidence of value in new approach to treatment and recovery. </a:t>
            </a: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18</a:t>
            </a:fld>
            <a:endParaRPr lang="en-US"/>
          </a:p>
        </p:txBody>
      </p:sp>
    </p:spTree>
    <p:extLst>
      <p:ext uri="{BB962C8B-B14F-4D97-AF65-F5344CB8AC3E}">
        <p14:creationId xmlns:p14="http://schemas.microsoft.com/office/powerpoint/2010/main" val="87926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to feel more hopeful” </a:t>
            </a:r>
          </a:p>
          <a:p>
            <a:r>
              <a:rPr lang="en-US"/>
              <a:t>  --Jesus feel good about himself the more involved in his own care he becomes. He feels SUPPORTED and not RELIANT. Self-worth and self-esteem are growing as a result of his activation in his treatment. He is beginning to recognize himself as more than his diagnosis.</a:t>
            </a:r>
            <a:endParaRPr lang="en-US">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19</a:t>
            </a:fld>
            <a:endParaRPr lang="en-US"/>
          </a:p>
        </p:txBody>
      </p:sp>
    </p:spTree>
    <p:extLst>
      <p:ext uri="{BB962C8B-B14F-4D97-AF65-F5344CB8AC3E}">
        <p14:creationId xmlns:p14="http://schemas.microsoft.com/office/powerpoint/2010/main" val="322997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2</a:t>
            </a:fld>
            <a:endParaRPr lang="en-US"/>
          </a:p>
        </p:txBody>
      </p:sp>
    </p:spTree>
    <p:extLst>
      <p:ext uri="{BB962C8B-B14F-4D97-AF65-F5344CB8AC3E}">
        <p14:creationId xmlns:p14="http://schemas.microsoft.com/office/powerpoint/2010/main" val="1955953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peers contribute to an individual’s move from engagement to activation?</a:t>
            </a:r>
          </a:p>
          <a:p>
            <a:r>
              <a:rPr lang="en-US"/>
              <a:t>  -Role modeling</a:t>
            </a:r>
            <a:endParaRPr lang="en-US">
              <a:cs typeface="Arial"/>
            </a:endParaRPr>
          </a:p>
          <a:p>
            <a:r>
              <a:rPr lang="en-US"/>
              <a:t>  -Planning/preparation</a:t>
            </a:r>
            <a:endParaRPr lang="en-US">
              <a:cs typeface="Arial"/>
            </a:endParaRPr>
          </a:p>
          <a:p>
            <a:r>
              <a:rPr lang="en-US"/>
              <a:t>  -Coordination</a:t>
            </a:r>
            <a:endParaRPr lang="en-US">
              <a:cs typeface="Arial"/>
            </a:endParaRPr>
          </a:p>
          <a:p>
            <a:r>
              <a:rPr lang="en-US"/>
              <a:t>  -Coaching</a:t>
            </a:r>
            <a:endParaRPr lang="en-US">
              <a:cs typeface="Arial"/>
            </a:endParaRPr>
          </a:p>
          <a:p>
            <a:r>
              <a:rPr lang="en-US"/>
              <a:t>  -Clarification</a:t>
            </a:r>
            <a:endParaRPr lang="en-US">
              <a:cs typeface="Arial"/>
            </a:endParaRPr>
          </a:p>
          <a:p>
            <a:r>
              <a:rPr lang="en-US"/>
              <a:t>  -Follow-up processing of events/experiences</a:t>
            </a:r>
            <a:endParaRPr lang="en-US">
              <a:cs typeface="Arial"/>
            </a:endParaRPr>
          </a:p>
          <a:p>
            <a:r>
              <a:rPr lang="en-US"/>
              <a:t>  -Support/encouragement/enthusiasm</a:t>
            </a:r>
            <a:endParaRPr lang="en-US">
              <a:cs typeface="Arial"/>
            </a:endParaRPr>
          </a:p>
          <a:p>
            <a:r>
              <a:rPr lang="en-US"/>
              <a:t>--Note the slide moves from individual recovery to the recovery community. It’s a two-way street of hope between the two. They need each other.</a:t>
            </a:r>
            <a:endParaRPr lang="en-US">
              <a:cs typeface="Arial"/>
            </a:endParaRPr>
          </a:p>
          <a:p>
            <a:r>
              <a:rPr lang="en-US"/>
              <a:t>--Useless to useful  </a:t>
            </a: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20</a:t>
            </a:fld>
            <a:endParaRPr lang="en-US"/>
          </a:p>
        </p:txBody>
      </p:sp>
    </p:spTree>
    <p:extLst>
      <p:ext uri="{BB962C8B-B14F-4D97-AF65-F5344CB8AC3E}">
        <p14:creationId xmlns:p14="http://schemas.microsoft.com/office/powerpoint/2010/main" val="357459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21</a:t>
            </a:fld>
            <a:endParaRPr lang="en-US"/>
          </a:p>
        </p:txBody>
      </p:sp>
    </p:spTree>
    <p:extLst>
      <p:ext uri="{BB962C8B-B14F-4D97-AF65-F5344CB8AC3E}">
        <p14:creationId xmlns:p14="http://schemas.microsoft.com/office/powerpoint/2010/main" val="1567620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 through slides with brief elaboration on each</a:t>
            </a:r>
          </a:p>
          <a:p>
            <a:r>
              <a:rPr lang="en-US"/>
              <a:t>--Many of these improved outcome metrics demonstrate a strong correlation to the connection and support a peer provides, and the hope they can inspire</a:t>
            </a:r>
            <a:endParaRPr lang="en-US">
              <a:cs typeface="Arial"/>
            </a:endParaRPr>
          </a:p>
          <a:p>
            <a:r>
              <a:rPr lang="en-US"/>
              <a:t>--Sometimes these improvements begin out of desire to please, satisfy, or impress the peer. *personal experience story* This is natural and normal, as long as we avoid projection and can work towards steering someone towards working their recovery for their own personal satisfaction.</a:t>
            </a:r>
            <a:endParaRPr lang="en-US">
              <a:cs typeface="Arial"/>
            </a:endParaRPr>
          </a:p>
          <a:p>
            <a:r>
              <a:rPr lang="en-US"/>
              <a:t>--Peers can elevate the floor, raise the bottom for a lot of people in these systems of care, and then capitalize/leverage that momentum into continuing motivation…the upward spiral.  </a:t>
            </a: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22</a:t>
            </a:fld>
            <a:endParaRPr lang="en-US"/>
          </a:p>
        </p:txBody>
      </p:sp>
    </p:spTree>
    <p:extLst>
      <p:ext uri="{BB962C8B-B14F-4D97-AF65-F5344CB8AC3E}">
        <p14:creationId xmlns:p14="http://schemas.microsoft.com/office/powerpoint/2010/main" val="1546938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three unique factors of peer support is a big part of what defines what our biggest strengths as providers are</a:t>
            </a:r>
          </a:p>
          <a:p>
            <a:r>
              <a:rPr lang="en-US"/>
              <a:t>   -Self-disclosure provides us with an opportunity to develop a sense of mutuality and connectedness that would be inappropriate for clinicians. It reduces power-differentials and can demonstrate the possibility of recovery, in a tangible and intimate way.</a:t>
            </a:r>
            <a:endParaRPr lang="en-US">
              <a:cs typeface="Arial"/>
            </a:endParaRPr>
          </a:p>
          <a:p>
            <a:r>
              <a:rPr lang="en-US"/>
              <a:t>  -Role modeling can demonstrate value of improved approaches to living while teaching the individual various skills that can be observed, learned, and implemented in their own efforts.</a:t>
            </a:r>
            <a:endParaRPr lang="en-US">
              <a:cs typeface="Arial"/>
            </a:endParaRPr>
          </a:p>
          <a:p>
            <a:r>
              <a:rPr lang="en-US"/>
              <a:t>  -Unconditional regard is not an exclusive characteristic of peer support, but often exists in in a deeper, more personal and intimate way between a peer and an individual        *personal experience, relapse and afraid to admit* </a:t>
            </a: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23</a:t>
            </a:fld>
            <a:endParaRPr lang="en-US"/>
          </a:p>
        </p:txBody>
      </p:sp>
    </p:spTree>
    <p:extLst>
      <p:ext uri="{BB962C8B-B14F-4D97-AF65-F5344CB8AC3E}">
        <p14:creationId xmlns:p14="http://schemas.microsoft.com/office/powerpoint/2010/main" val="1051451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data and statistics on the impact and effectiveness of peer support, just run through slide information</a:t>
            </a:r>
          </a:p>
          <a:p>
            <a:endParaRPr lang="en-US">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24</a:t>
            </a:fld>
            <a:endParaRPr lang="en-US"/>
          </a:p>
        </p:txBody>
      </p:sp>
    </p:spTree>
    <p:extLst>
      <p:ext uri="{BB962C8B-B14F-4D97-AF65-F5344CB8AC3E}">
        <p14:creationId xmlns:p14="http://schemas.microsoft.com/office/powerpoint/2010/main" val="380898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25</a:t>
            </a:fld>
            <a:endParaRPr lang="en-US"/>
          </a:p>
        </p:txBody>
      </p:sp>
    </p:spTree>
    <p:extLst>
      <p:ext uri="{BB962C8B-B14F-4D97-AF65-F5344CB8AC3E}">
        <p14:creationId xmlns:p14="http://schemas.microsoft.com/office/powerpoint/2010/main" val="1321055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Steps of Peer Support Implementation for Optum Peer Navigation</a:t>
            </a:r>
          </a:p>
          <a:p>
            <a:endParaRPr lang="en-US">
              <a:solidFill>
                <a:srgbClr val="C00000"/>
              </a:solidFill>
              <a:cs typeface="Arial"/>
            </a:endParaRPr>
          </a:p>
        </p:txBody>
      </p:sp>
      <p:sp>
        <p:nvSpPr>
          <p:cNvPr id="4" name="Slide Number Placeholder 3"/>
          <p:cNvSpPr>
            <a:spLocks noGrp="1"/>
          </p:cNvSpPr>
          <p:nvPr>
            <p:ph type="sldNum" sz="quarter" idx="5"/>
          </p:nvPr>
        </p:nvSpPr>
        <p:spPr/>
        <p:txBody>
          <a:bodyPr/>
          <a:lstStyle/>
          <a:p>
            <a:fld id="{2D5E816B-EE8A-4A59-BF27-832760D86835}" type="slidenum">
              <a:rPr lang="en-US" smtClean="0"/>
              <a:t>26</a:t>
            </a:fld>
            <a:endParaRPr lang="en-US"/>
          </a:p>
        </p:txBody>
      </p:sp>
    </p:spTree>
    <p:extLst>
      <p:ext uri="{BB962C8B-B14F-4D97-AF65-F5344CB8AC3E}">
        <p14:creationId xmlns:p14="http://schemas.microsoft.com/office/powerpoint/2010/main" val="165073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Opportunities for supportive assistance from a peer providing services</a:t>
            </a:r>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27</a:t>
            </a:fld>
            <a:endParaRPr lang="en-US"/>
          </a:p>
        </p:txBody>
      </p:sp>
    </p:spTree>
    <p:extLst>
      <p:ext uri="{BB962C8B-B14F-4D97-AF65-F5344CB8AC3E}">
        <p14:creationId xmlns:p14="http://schemas.microsoft.com/office/powerpoint/2010/main" val="339718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28</a:t>
            </a:fld>
            <a:endParaRPr lang="en-US"/>
          </a:p>
        </p:txBody>
      </p:sp>
    </p:spTree>
    <p:extLst>
      <p:ext uri="{BB962C8B-B14F-4D97-AF65-F5344CB8AC3E}">
        <p14:creationId xmlns:p14="http://schemas.microsoft.com/office/powerpoint/2010/main" val="2920079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29</a:t>
            </a:fld>
            <a:endParaRPr lang="en-US"/>
          </a:p>
        </p:txBody>
      </p:sp>
    </p:spTree>
    <p:extLst>
      <p:ext uri="{BB962C8B-B14F-4D97-AF65-F5344CB8AC3E}">
        <p14:creationId xmlns:p14="http://schemas.microsoft.com/office/powerpoint/2010/main" val="253157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short version of recovery story</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3</a:t>
            </a:fld>
            <a:endParaRPr lang="en-US"/>
          </a:p>
        </p:txBody>
      </p:sp>
    </p:spTree>
    <p:extLst>
      <p:ext uri="{BB962C8B-B14F-4D97-AF65-F5344CB8AC3E}">
        <p14:creationId xmlns:p14="http://schemas.microsoft.com/office/powerpoint/2010/main" val="367442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30</a:t>
            </a:fld>
            <a:endParaRPr lang="en-US"/>
          </a:p>
        </p:txBody>
      </p:sp>
    </p:spTree>
    <p:extLst>
      <p:ext uri="{BB962C8B-B14F-4D97-AF65-F5344CB8AC3E}">
        <p14:creationId xmlns:p14="http://schemas.microsoft.com/office/powerpoint/2010/main" val="97655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31</a:t>
            </a:fld>
            <a:endParaRPr lang="en-US"/>
          </a:p>
        </p:txBody>
      </p:sp>
    </p:spTree>
    <p:extLst>
      <p:ext uri="{BB962C8B-B14F-4D97-AF65-F5344CB8AC3E}">
        <p14:creationId xmlns:p14="http://schemas.microsoft.com/office/powerpoint/2010/main" val="270047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t>4</a:t>
            </a:fld>
            <a:endParaRPr lang="en-US"/>
          </a:p>
        </p:txBody>
      </p:sp>
    </p:spTree>
    <p:extLst>
      <p:ext uri="{BB962C8B-B14F-4D97-AF65-F5344CB8AC3E}">
        <p14:creationId xmlns:p14="http://schemas.microsoft.com/office/powerpoint/2010/main" val="41827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a:solidFill>
                  <a:schemeClr val="accent1"/>
                </a:solidFill>
                <a:latin typeface="Calibri" pitchFamily="34" charset="0"/>
                <a:cs typeface="Calibri" pitchFamily="34" charset="0"/>
              </a:rPr>
              <a:t>Hope is:</a:t>
            </a:r>
          </a:p>
          <a:p>
            <a:pPr>
              <a:defRPr/>
            </a:pPr>
            <a:r>
              <a:rPr lang="en-US">
                <a:latin typeface="Calibri" pitchFamily="34" charset="0"/>
                <a:cs typeface="Calibri" pitchFamily="34" charset="0"/>
              </a:rPr>
              <a:t>A thought process made up of a trilogy of </a:t>
            </a:r>
            <a:r>
              <a:rPr lang="en-US">
                <a:highlight>
                  <a:srgbClr val="FFFF00"/>
                </a:highlight>
                <a:latin typeface="Calibri" pitchFamily="34" charset="0"/>
                <a:cs typeface="Calibri" pitchFamily="34" charset="0"/>
              </a:rPr>
              <a:t>goals, pathways, and agency.</a:t>
            </a:r>
          </a:p>
          <a:p>
            <a:pPr>
              <a:defRPr/>
            </a:pPr>
            <a:r>
              <a:rPr lang="en-US" sz="1600">
                <a:solidFill>
                  <a:schemeClr val="accent1"/>
                </a:solidFill>
                <a:latin typeface="Calibri" pitchFamily="34" charset="0"/>
                <a:cs typeface="Calibri" pitchFamily="34" charset="0"/>
              </a:rPr>
              <a:t>Hope happens when:</a:t>
            </a:r>
          </a:p>
          <a:p>
            <a:pPr>
              <a:defRPr/>
            </a:pPr>
            <a:r>
              <a:rPr lang="en-US">
                <a:latin typeface="Calibri" pitchFamily="34" charset="0"/>
                <a:cs typeface="Calibri" pitchFamily="34" charset="0"/>
              </a:rPr>
              <a:t> Have the ability to </a:t>
            </a:r>
            <a:r>
              <a:rPr lang="en-US">
                <a:highlight>
                  <a:srgbClr val="FFFF00"/>
                </a:highlight>
                <a:latin typeface="Calibri" pitchFamily="34" charset="0"/>
                <a:cs typeface="Calibri" pitchFamily="34" charset="0"/>
              </a:rPr>
              <a:t>set realistic goals </a:t>
            </a:r>
            <a:endParaRPr lang="en-US" i="1">
              <a:highlight>
                <a:srgbClr val="FFFF00"/>
              </a:highlight>
              <a:latin typeface="Calibri" pitchFamily="34" charset="0"/>
              <a:cs typeface="Calibri" pitchFamily="34" charset="0"/>
            </a:endParaRPr>
          </a:p>
          <a:p>
            <a:pPr>
              <a:defRPr/>
            </a:pPr>
            <a:r>
              <a:rPr lang="en-US">
                <a:latin typeface="Calibri" pitchFamily="34" charset="0"/>
                <a:cs typeface="Calibri" pitchFamily="34" charset="0"/>
              </a:rPr>
              <a:t> Are able to figure out how to </a:t>
            </a:r>
            <a:r>
              <a:rPr lang="en-US">
                <a:highlight>
                  <a:srgbClr val="FFFF00"/>
                </a:highlight>
                <a:latin typeface="Calibri" pitchFamily="34" charset="0"/>
                <a:cs typeface="Calibri" pitchFamily="34" charset="0"/>
              </a:rPr>
              <a:t>achieve those goals </a:t>
            </a:r>
            <a:endParaRPr lang="en-US" i="1">
              <a:highlight>
                <a:srgbClr val="FFFF00"/>
              </a:highlight>
              <a:latin typeface="Calibri" pitchFamily="34" charset="0"/>
              <a:cs typeface="Calibri" pitchFamily="34" charset="0"/>
            </a:endParaRPr>
          </a:p>
          <a:p>
            <a:pPr>
              <a:defRPr/>
            </a:pPr>
            <a:r>
              <a:rPr lang="en-US">
                <a:latin typeface="Calibri" pitchFamily="34" charset="0"/>
                <a:cs typeface="Calibri" pitchFamily="34" charset="0"/>
              </a:rPr>
              <a:t> </a:t>
            </a:r>
            <a:r>
              <a:rPr lang="en-US">
                <a:highlight>
                  <a:srgbClr val="FFFF00"/>
                </a:highlight>
                <a:latin typeface="Calibri" pitchFamily="34" charset="0"/>
                <a:cs typeface="Calibri" pitchFamily="34" charset="0"/>
              </a:rPr>
              <a:t>Believe in ones-self </a:t>
            </a:r>
            <a:endParaRPr lang="en-US" i="1">
              <a:highlight>
                <a:srgbClr val="FFFF00"/>
              </a:highlight>
              <a:latin typeface="Calibri" pitchFamily="34" charset="0"/>
              <a:cs typeface="Calibri" pitchFamily="34" charset="0"/>
            </a:endParaRPr>
          </a:p>
          <a:p>
            <a:pPr>
              <a:defRPr/>
            </a:pPr>
            <a:endParaRPr lang="en-US" i="1">
              <a:latin typeface="Calibri" pitchFamily="34" charset="0"/>
              <a:cs typeface="Calibri" pitchFamily="34" charset="0"/>
            </a:endParaRPr>
          </a:p>
          <a:p>
            <a:pPr>
              <a:buClr>
                <a:srgbClr val="31B6FD"/>
              </a:buClr>
              <a:defRPr/>
            </a:pPr>
            <a:r>
              <a:rPr lang="en-US">
                <a:solidFill>
                  <a:schemeClr val="accent1"/>
                </a:solidFill>
              </a:rPr>
              <a:t>Hope is a combination of setting goals, having the tenacity and</a:t>
            </a:r>
          </a:p>
          <a:p>
            <a:pPr>
              <a:buClr>
                <a:srgbClr val="31B6FD"/>
              </a:buClr>
              <a:defRPr/>
            </a:pPr>
            <a:r>
              <a:rPr lang="en-US">
                <a:solidFill>
                  <a:schemeClr val="accent1"/>
                </a:solidFill>
              </a:rPr>
              <a:t>perseverance to pursue them and believing in our own abilities.</a:t>
            </a:r>
            <a:endParaRPr lang="en-US"/>
          </a:p>
          <a:p>
            <a:endParaRPr lang="en-US"/>
          </a:p>
          <a:p>
            <a:endParaRPr lang="en-US"/>
          </a:p>
          <a:p>
            <a:r>
              <a:rPr lang="en-US"/>
              <a:t>Setting an achieving goals (one step at a time)</a:t>
            </a:r>
          </a:p>
          <a:p>
            <a:r>
              <a:rPr lang="en-US"/>
              <a:t>Tenacity and perseverance to pursue</a:t>
            </a:r>
          </a:p>
          <a:p>
            <a:r>
              <a:rPr lang="en-US"/>
              <a:t>Believing in our own abilities </a:t>
            </a:r>
          </a:p>
          <a:p>
            <a:endParaRPr lang="en-US"/>
          </a:p>
          <a:p>
            <a:r>
              <a:rPr lang="en-US"/>
              <a:t>All equals HOPE and is greatly accelerated with SUPPORT,  especially support of those working on recovery!</a:t>
            </a:r>
          </a:p>
        </p:txBody>
      </p:sp>
      <p:sp>
        <p:nvSpPr>
          <p:cNvPr id="4" name="Slide Number Placeholder 3"/>
          <p:cNvSpPr>
            <a:spLocks noGrp="1"/>
          </p:cNvSpPr>
          <p:nvPr>
            <p:ph type="sldNum" sz="quarter" idx="5"/>
          </p:nvPr>
        </p:nvSpPr>
        <p:spPr/>
        <p:txBody>
          <a:bodyPr/>
          <a:lstStyle/>
          <a:p>
            <a:fld id="{2D5E816B-EE8A-4A59-BF27-832760D86835}" type="slidenum">
              <a:rPr lang="en-US" smtClean="0"/>
              <a:t>5</a:t>
            </a:fld>
            <a:endParaRPr lang="en-US"/>
          </a:p>
        </p:txBody>
      </p:sp>
    </p:spTree>
    <p:extLst>
      <p:ext uri="{BB962C8B-B14F-4D97-AF65-F5344CB8AC3E}">
        <p14:creationId xmlns:p14="http://schemas.microsoft.com/office/powerpoint/2010/main" val="24262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226040" indent="-226040">
              <a:buAutoNum type="arabicPeriod"/>
            </a:pPr>
            <a:r>
              <a:rPr lang="en-US"/>
              <a:t>Hope offers the means by which a better future can be perceived and achieved.</a:t>
            </a:r>
          </a:p>
          <a:p>
            <a:pPr marL="226040" indent="-226040">
              <a:buAutoNum type="arabicPeriod"/>
            </a:pPr>
            <a:r>
              <a:rPr lang="en-US"/>
              <a:t>While several factors are important to a person’s recovery journey; i.e., </a:t>
            </a:r>
          </a:p>
          <a:p>
            <a:pPr marL="678119" lvl="1" indent="-226040">
              <a:buAutoNum type="arabicPeriod"/>
            </a:pPr>
            <a:r>
              <a:rPr lang="en-US"/>
              <a:t>Learning how to manage one’s condition</a:t>
            </a:r>
          </a:p>
          <a:p>
            <a:pPr marL="678119" lvl="1" indent="-226040">
              <a:buAutoNum type="arabicPeriod"/>
            </a:pPr>
            <a:r>
              <a:rPr lang="en-US"/>
              <a:t>Minimizing self-stigma,</a:t>
            </a:r>
          </a:p>
          <a:p>
            <a:pPr marL="678119" lvl="1" indent="-226040">
              <a:buAutoNum type="arabicPeriod"/>
            </a:pPr>
            <a:r>
              <a:rPr lang="en-US"/>
              <a:t>Improving self-esteem, etc. but;</a:t>
            </a:r>
          </a:p>
          <a:p>
            <a:pPr marL="678119" lvl="1" indent="-226040">
              <a:buAutoNum type="arabicPeriod"/>
            </a:pPr>
            <a:r>
              <a:rPr lang="en-US"/>
              <a:t>HOPE is the central tenet in Recovery</a:t>
            </a:r>
          </a:p>
          <a:p>
            <a:pPr marL="1130198" lvl="2" indent="-226040">
              <a:buAutoNum type="arabicPeriod"/>
            </a:pPr>
            <a:r>
              <a:rPr lang="en-US"/>
              <a:t>It’s the catalyst for change</a:t>
            </a:r>
          </a:p>
          <a:p>
            <a:pPr marL="1130198" lvl="2" indent="-226040">
              <a:buAutoNum type="arabicPeriod"/>
            </a:pPr>
            <a:r>
              <a:rPr lang="en-US"/>
              <a:t>It’s the enabler of the other factors for recovery to take root.</a:t>
            </a:r>
          </a:p>
          <a:p>
            <a:pPr lvl="2"/>
            <a:r>
              <a:rPr lang="en-US">
                <a:highlight>
                  <a:srgbClr val="FFFF00"/>
                </a:highlight>
              </a:rPr>
              <a:t>There is always the potential for recovery as long as a person has HOPE</a:t>
            </a:r>
          </a:p>
        </p:txBody>
      </p:sp>
      <p:sp>
        <p:nvSpPr>
          <p:cNvPr id="4" name="Slide Number Placeholder 3"/>
          <p:cNvSpPr>
            <a:spLocks noGrp="1"/>
          </p:cNvSpPr>
          <p:nvPr>
            <p:ph type="sldNum" sz="quarter" idx="5"/>
          </p:nvPr>
        </p:nvSpPr>
        <p:spPr/>
        <p:txBody>
          <a:bodyPr/>
          <a:lstStyle/>
          <a:p>
            <a:fld id="{2D5E816B-EE8A-4A59-BF27-832760D86835}" type="slidenum">
              <a:rPr lang="en-US" smtClean="0"/>
              <a:t>6</a:t>
            </a:fld>
            <a:endParaRPr lang="en-US"/>
          </a:p>
        </p:txBody>
      </p:sp>
    </p:spTree>
    <p:extLst>
      <p:ext uri="{BB962C8B-B14F-4D97-AF65-F5344CB8AC3E}">
        <p14:creationId xmlns:p14="http://schemas.microsoft.com/office/powerpoint/2010/main" val="31417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831907"/>
          </a:xfrm>
        </p:spPr>
        <p:txBody>
          <a:bodyPr/>
          <a:lstStyle/>
          <a:p>
            <a:pPr marL="226040" indent="-226040">
              <a:buAutoNum type="arabicPeriod"/>
            </a:pPr>
            <a:r>
              <a:rPr lang="en-US" sz="1100"/>
              <a:t>Peer support specialist are living a life of recovery</a:t>
            </a:r>
          </a:p>
          <a:p>
            <a:pPr marL="226040" indent="-226040">
              <a:buAutoNum type="arabicPeriod"/>
            </a:pPr>
            <a:r>
              <a:rPr lang="en-US" sz="1100"/>
              <a:t>This means that they have shared similar experiences to those they are working with</a:t>
            </a:r>
          </a:p>
          <a:p>
            <a:pPr marL="678119" lvl="1" indent="-226040">
              <a:buAutoNum type="arabicPeriod"/>
            </a:pPr>
            <a:r>
              <a:rPr lang="en-US" sz="1100"/>
              <a:t>This is referred to “</a:t>
            </a:r>
            <a:r>
              <a:rPr lang="en-US" sz="1100" err="1"/>
              <a:t>peerness</a:t>
            </a:r>
            <a:r>
              <a:rPr lang="en-US" sz="1100"/>
              <a:t>”  </a:t>
            </a:r>
          </a:p>
          <a:p>
            <a:pPr marL="678119" lvl="1" indent="-226040">
              <a:buAutoNum type="arabicPeriod"/>
            </a:pPr>
            <a:r>
              <a:rPr lang="en-US" sz="1100"/>
              <a:t>They engage from a place of mutuality (both parties will learn and grow from the relationship) Having similar experiences typically accelerates building a relationship of trust and inspires HOPE</a:t>
            </a:r>
          </a:p>
          <a:p>
            <a:pPr marL="678119" lvl="1" indent="-226040">
              <a:buAutoNum type="arabicPeriod"/>
            </a:pPr>
            <a:r>
              <a:rPr lang="en-US" sz="1100"/>
              <a:t>PSS can offer a level of acceptance, understanding, and validation not found in many other professional relationships b/c of the shared experience.</a:t>
            </a:r>
          </a:p>
          <a:p>
            <a:pPr marL="678119" lvl="1" indent="-226040">
              <a:buAutoNum type="arabicPeriod"/>
            </a:pPr>
            <a:r>
              <a:rPr lang="en-US" sz="1100"/>
              <a:t>Peer worker are supportive as opposed to directive</a:t>
            </a:r>
          </a:p>
          <a:p>
            <a:pPr lvl="1"/>
            <a:endParaRPr lang="en-US" sz="1100"/>
          </a:p>
          <a:p>
            <a:pPr lvl="1"/>
            <a:r>
              <a:rPr lang="en-US" sz="1100">
                <a:highlight>
                  <a:srgbClr val="FFFF00"/>
                </a:highlight>
              </a:rPr>
              <a:t>	</a:t>
            </a:r>
            <a:r>
              <a:rPr lang="en-US" sz="1100" b="1">
                <a:solidFill>
                  <a:schemeClr val="tx2"/>
                </a:solidFill>
                <a:highlight>
                  <a:srgbClr val="FFFF00"/>
                </a:highlight>
              </a:rPr>
              <a:t>Supportive relationship </a:t>
            </a:r>
          </a:p>
          <a:p>
            <a:pPr lvl="1"/>
            <a:r>
              <a:rPr lang="en-US" sz="1100"/>
              <a:t>	1.  Commit to supporting (the other person)</a:t>
            </a:r>
          </a:p>
          <a:p>
            <a:pPr lvl="1"/>
            <a:r>
              <a:rPr lang="en-US" sz="1100"/>
              <a:t>	2.  Relationship is built on honesty, openness and trust</a:t>
            </a:r>
          </a:p>
          <a:p>
            <a:pPr lvl="1"/>
            <a:r>
              <a:rPr lang="en-US" sz="1100"/>
              <a:t>	3.  Allow, empower, and encourage self responsibility</a:t>
            </a:r>
          </a:p>
          <a:p>
            <a:pPr lvl="1"/>
            <a:r>
              <a:rPr lang="en-US" sz="1100"/>
              <a:t>	4.  Believe in and ENCOURAGE</a:t>
            </a:r>
          </a:p>
          <a:p>
            <a:pPr lvl="1"/>
            <a:r>
              <a:rPr lang="en-US" sz="1100"/>
              <a:t>	5.  Relationship built on equality and mutuality</a:t>
            </a:r>
          </a:p>
          <a:p>
            <a:pPr lvl="1"/>
            <a:endParaRPr lang="en-US" sz="1100"/>
          </a:p>
          <a:p>
            <a:pPr lvl="1"/>
            <a:r>
              <a:rPr lang="en-US" sz="1100"/>
              <a:t>          </a:t>
            </a:r>
            <a:r>
              <a:rPr lang="en-US" sz="1100" b="1">
                <a:solidFill>
                  <a:schemeClr val="tx2"/>
                </a:solidFill>
              </a:rPr>
              <a:t>Directive relationship </a:t>
            </a:r>
          </a:p>
          <a:p>
            <a:pPr lvl="1"/>
            <a:r>
              <a:rPr lang="en-US" sz="1100"/>
              <a:t>	1.  Take charge</a:t>
            </a:r>
          </a:p>
          <a:p>
            <a:pPr lvl="1"/>
            <a:r>
              <a:rPr lang="en-US" sz="1100"/>
              <a:t>	2.  Assert your authority (whether verbally or non-verbally)</a:t>
            </a:r>
          </a:p>
          <a:p>
            <a:pPr lvl="1"/>
            <a:r>
              <a:rPr lang="en-US" sz="1100"/>
              <a:t>            3.  Follow protocols</a:t>
            </a:r>
          </a:p>
          <a:p>
            <a:pPr lvl="1"/>
            <a:endParaRPr lang="en-US" sz="1100"/>
          </a:p>
        </p:txBody>
      </p:sp>
      <p:sp>
        <p:nvSpPr>
          <p:cNvPr id="4" name="Slide Number Placeholder 3"/>
          <p:cNvSpPr>
            <a:spLocks noGrp="1"/>
          </p:cNvSpPr>
          <p:nvPr>
            <p:ph type="sldNum" sz="quarter" idx="5"/>
          </p:nvPr>
        </p:nvSpPr>
        <p:spPr/>
        <p:txBody>
          <a:bodyPr/>
          <a:lstStyle/>
          <a:p>
            <a:fld id="{2D5E816B-EE8A-4A59-BF27-832760D86835}" type="slidenum">
              <a:rPr lang="en-US" smtClean="0"/>
              <a:t>7</a:t>
            </a:fld>
            <a:endParaRPr lang="en-US"/>
          </a:p>
        </p:txBody>
      </p:sp>
    </p:spTree>
    <p:extLst>
      <p:ext uri="{BB962C8B-B14F-4D97-AF65-F5344CB8AC3E}">
        <p14:creationId xmlns:p14="http://schemas.microsoft.com/office/powerpoint/2010/main" val="184966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C00000"/>
              </a:solidFill>
            </a:endParaRPr>
          </a:p>
          <a:p>
            <a:pPr marL="226040" indent="-226040">
              <a:buAutoNum type="arabicPeriod"/>
            </a:pPr>
            <a:r>
              <a:rPr lang="en-US"/>
              <a:t>Peers perform as well as others and offering peer support with “traditional” services achieves improved outcomes.</a:t>
            </a:r>
          </a:p>
          <a:p>
            <a:pPr marL="226040" indent="-226040">
              <a:buAutoNum type="arabicPeriod"/>
            </a:pPr>
            <a:endParaRPr lang="en-US"/>
          </a:p>
          <a:p>
            <a:pPr marL="226040" indent="-226040">
              <a:buAutoNum type="arabicPeriod"/>
            </a:pPr>
            <a:r>
              <a:rPr lang="en-US"/>
              <a:t>As a reminder:</a:t>
            </a:r>
          </a:p>
          <a:p>
            <a:endParaRPr lang="en-US"/>
          </a:p>
          <a:p>
            <a:r>
              <a:rPr lang="en-US"/>
              <a:t>Peer support services are considered “evidenced-based by the Center for Medicare and Medicaid Services and a “critical pathway” of increasing client involvement in behavioral healthcare</a:t>
            </a:r>
            <a:r>
              <a:rPr lang="en-US">
                <a:highlight>
                  <a:srgbClr val="FFFF00"/>
                </a:highlight>
              </a:rPr>
              <a:t>…. New Freedom Commission on Mental Health.  </a:t>
            </a:r>
          </a:p>
          <a:p>
            <a:endParaRPr lang="en-US">
              <a:solidFill>
                <a:srgbClr val="C00000"/>
              </a:solidFill>
            </a:endParaRPr>
          </a:p>
          <a:p>
            <a:r>
              <a:rPr lang="en-US">
                <a:solidFill>
                  <a:srgbClr val="C00000"/>
                </a:solidFill>
              </a:rPr>
              <a:t>	</a:t>
            </a:r>
          </a:p>
        </p:txBody>
      </p:sp>
      <p:sp>
        <p:nvSpPr>
          <p:cNvPr id="4" name="Slide Number Placeholder 3"/>
          <p:cNvSpPr>
            <a:spLocks noGrp="1"/>
          </p:cNvSpPr>
          <p:nvPr>
            <p:ph type="sldNum" sz="quarter" idx="5"/>
          </p:nvPr>
        </p:nvSpPr>
        <p:spPr/>
        <p:txBody>
          <a:bodyPr/>
          <a:lstStyle/>
          <a:p>
            <a:fld id="{2D5E816B-EE8A-4A59-BF27-832760D86835}" type="slidenum">
              <a:rPr lang="en-US" smtClean="0"/>
              <a:t>8</a:t>
            </a:fld>
            <a:endParaRPr lang="en-US"/>
          </a:p>
        </p:txBody>
      </p:sp>
    </p:spTree>
    <p:extLst>
      <p:ext uri="{BB962C8B-B14F-4D97-AF65-F5344CB8AC3E}">
        <p14:creationId xmlns:p14="http://schemas.microsoft.com/office/powerpoint/2010/main" val="115716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pPr marL="226040" indent="-226040">
              <a:buAutoNum type="arabicPeriod"/>
            </a:pPr>
            <a:r>
              <a:rPr lang="en-US"/>
              <a:t>When peer support is offered in accordance with defined roles and 2019  practice guidelines it is not a duplication of services and compliments other services being offered.</a:t>
            </a:r>
          </a:p>
          <a:p>
            <a:r>
              <a:rPr lang="en-US"/>
              <a:t>  </a:t>
            </a:r>
          </a:p>
          <a:p>
            <a:pPr marL="226040" indent="-226040">
              <a:buAutoNum type="arabicPeriod"/>
            </a:pPr>
            <a:r>
              <a:rPr lang="en-US"/>
              <a:t>If peer support services seem to be a duplication of others services check for peer  “drift”</a:t>
            </a:r>
          </a:p>
          <a:p>
            <a:pPr marL="226040" indent="-226040">
              <a:buAutoNum type="arabicPeriod"/>
            </a:pPr>
            <a:endParaRPr lang="en-US"/>
          </a:p>
          <a:p>
            <a:pPr marL="226040" indent="-226040">
              <a:buAutoNum type="arabicPeriod"/>
            </a:pPr>
            <a:endParaRPr lang="en-US"/>
          </a:p>
          <a:p>
            <a:pPr marL="226040" indent="-226040">
              <a:buAutoNum type="arabicPeriod"/>
            </a:pPr>
            <a:r>
              <a:rPr lang="en-US"/>
              <a:t>2019  Practice Guidelines for reminder and clarification  </a:t>
            </a:r>
          </a:p>
        </p:txBody>
      </p:sp>
      <p:sp>
        <p:nvSpPr>
          <p:cNvPr id="4" name="Slide Number Placeholder 3"/>
          <p:cNvSpPr>
            <a:spLocks noGrp="1"/>
          </p:cNvSpPr>
          <p:nvPr>
            <p:ph type="sldNum" sz="quarter" idx="5"/>
          </p:nvPr>
        </p:nvSpPr>
        <p:spPr/>
        <p:txBody>
          <a:bodyPr/>
          <a:lstStyle/>
          <a:p>
            <a:fld id="{2D5E816B-EE8A-4A59-BF27-832760D86835}" type="slidenum">
              <a:rPr lang="en-US" smtClean="0"/>
              <a:t>9</a:t>
            </a:fld>
            <a:endParaRPr lang="en-US"/>
          </a:p>
        </p:txBody>
      </p:sp>
    </p:spTree>
    <p:extLst>
      <p:ext uri="{BB962C8B-B14F-4D97-AF65-F5344CB8AC3E}">
        <p14:creationId xmlns:p14="http://schemas.microsoft.com/office/powerpoint/2010/main" val="2601734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18572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10/19/2022</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10/19/2022</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10/19/2022</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10/19/2022</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10/19/2022</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10/19/2022</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10/19/2022</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379671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10/19/2022</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10/19/2022</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10/19/2022</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10/19/2022</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191430146"/>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465427059"/>
      </p:ext>
    </p:extLst>
  </p:cSld>
  <p:clrMapOvr>
    <a:masterClrMapping/>
  </p:clrMapOvr>
  <p:extLst>
    <p:ext uri="{DCECCB84-F9BA-43D5-87BE-67443E8EF086}">
      <p15:sldGuideLst xmlns:p15="http://schemas.microsoft.com/office/powerpoint/2012/main">
        <p15:guide id="2" pos="3259" userDrawn="1">
          <p15:clr>
            <a:srgbClr val="FBAE40"/>
          </p15:clr>
        </p15:guide>
        <p15:guide id="3" orient="horz" pos="2722" userDrawn="1">
          <p15:clr>
            <a:srgbClr val="FBAE40"/>
          </p15:clr>
        </p15:guide>
        <p15:guide id="4" orient="horz" pos="29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10/19/2022</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711221741"/>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10/19/2022</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488667748"/>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10/19/2022</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11920760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10/19/2022</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03367083"/>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10/19/2022</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500397949"/>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10/19/2022</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334358615"/>
      </p:ext>
    </p:extLst>
  </p:cSld>
  <p:clrMapOvr>
    <a:masterClrMapping/>
  </p:clrMapOvr>
  <p:extLst>
    <p:ext uri="{DCECCB84-F9BA-43D5-87BE-67443E8EF086}">
      <p15:sldGuideLst xmlns:p15="http://schemas.microsoft.com/office/powerpoint/2012/main">
        <p15:guide id="1" orient="horz" pos="3776" userDrawn="1">
          <p15:clr>
            <a:srgbClr val="F26B43"/>
          </p15:clr>
        </p15:guide>
        <p15:guide id="2" orient="horz" pos="344"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1416113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4815809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13251844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255400050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10/19/2022</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782659486"/>
      </p:ext>
    </p:extLst>
  </p:cSld>
  <p:clrMapOvr>
    <a:masterClrMapping/>
  </p:clrMapOvr>
  <p:extLst>
    <p:ext uri="{DCECCB84-F9BA-43D5-87BE-67443E8EF086}">
      <p15:sldGuideLst xmlns:p15="http://schemas.microsoft.com/office/powerpoint/2012/main">
        <p15:guide id="2" pos="3259">
          <p15:clr>
            <a:srgbClr val="FBAE40"/>
          </p15:clr>
        </p15:guide>
        <p15:guide id="4" orient="horz" pos="28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10/19/2022</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67" r:id="rId3"/>
    <p:sldLayoutId id="2147483694" r:id="rId4"/>
    <p:sldLayoutId id="2147483699" r:id="rId5"/>
    <p:sldLayoutId id="2147483700" r:id="rId6"/>
    <p:sldLayoutId id="2147483701" r:id="rId7"/>
    <p:sldLayoutId id="2147483688" r:id="rId8"/>
    <p:sldLayoutId id="2147483703" r:id="rId9"/>
    <p:sldLayoutId id="2147483676" r:id="rId10"/>
    <p:sldLayoutId id="2147483685" r:id="rId11"/>
    <p:sldLayoutId id="2147483684" r:id="rId12"/>
    <p:sldLayoutId id="2147483677" r:id="rId13"/>
    <p:sldLayoutId id="2147483654" r:id="rId14"/>
    <p:sldLayoutId id="2147483662" r:id="rId15"/>
    <p:sldLayoutId id="2147483683" r:id="rId16"/>
    <p:sldLayoutId id="2147483650" r:id="rId17"/>
    <p:sldLayoutId id="2147483655" r:id="rId18"/>
    <p:sldLayoutId id="2147483678" r:id="rId19"/>
    <p:sldLayoutId id="2147483664" r:id="rId20"/>
    <p:sldLayoutId id="2147483696" r:id="rId21"/>
    <p:sldLayoutId id="2147483695" r:id="rId22"/>
    <p:sldLayoutId id="2147483697" r:id="rId23"/>
    <p:sldLayoutId id="2147483692" r:id="rId24"/>
    <p:sldLayoutId id="2147483698" r:id="rId25"/>
    <p:sldLayoutId id="2147483680" r:id="rId26"/>
    <p:sldLayoutId id="2147483663" r:id="rId27"/>
    <p:sldLayoutId id="2147483660" r:id="rId28"/>
    <p:sldLayoutId id="2147483649" r:id="rId29"/>
    <p:sldLayoutId id="2147483652" r:id="rId30"/>
    <p:sldLayoutId id="2147483653" r:id="rId31"/>
    <p:sldLayoutId id="2147483656" r:id="rId32"/>
    <p:sldLayoutId id="2147483657" r:id="rId33"/>
    <p:sldLayoutId id="2147483658" r:id="rId34"/>
    <p:sldLayoutId id="2147483659" r:id="rId3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2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ptum.com/content/dam/optum3/optum/en/resources/white-papers/PeersImproveOutcomes.pdf"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3.xml"/><Relationship Id="rId11" Type="http://schemas.openxmlformats.org/officeDocument/2006/relationships/image" Target="../media/image33.png"/><Relationship Id="rId5" Type="http://schemas.openxmlformats.org/officeDocument/2006/relationships/diagramQuickStyle" Target="../diagrams/quickStyle3.xml"/><Relationship Id="rId10" Type="http://schemas.openxmlformats.org/officeDocument/2006/relationships/image" Target="../media/image36.png"/><Relationship Id="rId4" Type="http://schemas.openxmlformats.org/officeDocument/2006/relationships/diagramLayout" Target="../diagrams/layout3.xml"/><Relationship Id="rId9" Type="http://schemas.openxmlformats.org/officeDocument/2006/relationships/image" Target="../media/image40.png"/><Relationship Id="rId1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www.unitedhealthgroup.com/newsroom/posts/2021/2021-09-10-supporting-mental-health.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hyperlink" Target="https://www.idahopeersupport.com/" TargetMode="External"/><Relationship Id="rId3" Type="http://schemas.openxmlformats.org/officeDocument/2006/relationships/hyperlink" Target="https://dbhids.org/wp-content/uploads/1970/01/PCCI_Peer-Support-Toolkit.pdf" TargetMode="External"/><Relationship Id="rId7" Type="http://schemas.openxmlformats.org/officeDocument/2006/relationships/hyperlink" Target="https://optumidaho.training.reliaslearning.com/"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s://www.peersupportworks.org/resources/" TargetMode="External"/><Relationship Id="rId11" Type="http://schemas.openxmlformats.org/officeDocument/2006/relationships/image" Target="../media/image13.svg"/><Relationship Id="rId5" Type="http://schemas.openxmlformats.org/officeDocument/2006/relationships/hyperlink" Target="https://mhanational.org/center-peer-support" TargetMode="External"/><Relationship Id="rId10" Type="http://schemas.openxmlformats.org/officeDocument/2006/relationships/image" Target="../media/image12.png"/><Relationship Id="rId4" Type="http://schemas.openxmlformats.org/officeDocument/2006/relationships/hyperlink" Target="https://www.bhwellness.org/resources/toolkits/Peer-Support-Program-Toolkit-web.pdf" TargetMode="External"/><Relationship Id="rId9" Type="http://schemas.openxmlformats.org/officeDocument/2006/relationships/hyperlink" Target="mailto:jess@idahopeersuppor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18009B-D986-4E97-86F1-81239794CB5E}"/>
              </a:ext>
            </a:extLst>
          </p:cNvPr>
          <p:cNvSpPr>
            <a:spLocks noGrp="1"/>
          </p:cNvSpPr>
          <p:nvPr>
            <p:ph type="body" sz="quarter" idx="11"/>
          </p:nvPr>
        </p:nvSpPr>
        <p:spPr>
          <a:xfrm>
            <a:off x="463462" y="6135798"/>
            <a:ext cx="4709160" cy="276999"/>
          </a:xfrm>
        </p:spPr>
        <p:txBody>
          <a:bodyPr/>
          <a:lstStyle/>
          <a:p>
            <a:r>
              <a:rPr lang="en-US" sz="1800"/>
              <a:t>Oct. 18, 2022</a:t>
            </a:r>
          </a:p>
        </p:txBody>
      </p:sp>
      <p:sp>
        <p:nvSpPr>
          <p:cNvPr id="3" name="Text Placeholder 2">
            <a:extLst>
              <a:ext uri="{FF2B5EF4-FFF2-40B4-BE49-F238E27FC236}">
                <a16:creationId xmlns:a16="http://schemas.microsoft.com/office/drawing/2014/main" id="{52D67387-8670-41E6-BDC2-20A191B1F743}"/>
              </a:ext>
            </a:extLst>
          </p:cNvPr>
          <p:cNvSpPr>
            <a:spLocks noGrp="1"/>
          </p:cNvSpPr>
          <p:nvPr>
            <p:ph type="body" sz="quarter" idx="10"/>
          </p:nvPr>
        </p:nvSpPr>
        <p:spPr>
          <a:xfrm>
            <a:off x="463462" y="4666278"/>
            <a:ext cx="4709160" cy="276999"/>
          </a:xfrm>
        </p:spPr>
        <p:txBody>
          <a:bodyPr vert="horz" lIns="0" tIns="0" rIns="0" bIns="0" rtlCol="0" anchor="t">
            <a:spAutoFit/>
          </a:bodyPr>
          <a:lstStyle/>
          <a:p>
            <a:r>
              <a:rPr lang="en-US" b="1">
                <a:cs typeface="Arial"/>
              </a:rPr>
              <a:t>Engagement to Activation</a:t>
            </a:r>
          </a:p>
        </p:txBody>
      </p:sp>
      <p:sp>
        <p:nvSpPr>
          <p:cNvPr id="4" name="Title 3">
            <a:extLst>
              <a:ext uri="{FF2B5EF4-FFF2-40B4-BE49-F238E27FC236}">
                <a16:creationId xmlns:a16="http://schemas.microsoft.com/office/drawing/2014/main" id="{22B7A77D-1E60-4BE5-8B2B-61F885120116}"/>
              </a:ext>
            </a:extLst>
          </p:cNvPr>
          <p:cNvSpPr>
            <a:spLocks noGrp="1"/>
          </p:cNvSpPr>
          <p:nvPr>
            <p:ph type="title"/>
          </p:nvPr>
        </p:nvSpPr>
        <p:spPr>
          <a:xfrm>
            <a:off x="463462" y="1827040"/>
            <a:ext cx="4709160" cy="2492990"/>
          </a:xfrm>
        </p:spPr>
        <p:txBody>
          <a:bodyPr/>
          <a:lstStyle/>
          <a:p>
            <a:r>
              <a:rPr lang="en-US"/>
              <a:t>Peer Support Improves Clinical Outcomes</a:t>
            </a:r>
          </a:p>
        </p:txBody>
      </p:sp>
      <p:sp>
        <p:nvSpPr>
          <p:cNvPr id="8" name="TextBox 7">
            <a:extLst>
              <a:ext uri="{FF2B5EF4-FFF2-40B4-BE49-F238E27FC236}">
                <a16:creationId xmlns:a16="http://schemas.microsoft.com/office/drawing/2014/main" id="{501A42CA-6EEE-429E-A725-AD4D026909A7}"/>
              </a:ext>
            </a:extLst>
          </p:cNvPr>
          <p:cNvSpPr txBox="1"/>
          <p:nvPr/>
        </p:nvSpPr>
        <p:spPr bwMode="gray">
          <a:xfrm>
            <a:off x="10690167" y="6412797"/>
            <a:ext cx="1754659" cy="215444"/>
          </a:xfrm>
          <a:prstGeom prst="rect">
            <a:avLst/>
          </a:prstGeom>
          <a:noFill/>
        </p:spPr>
        <p:txBody>
          <a:bodyPr vert="horz" wrap="square" lIns="0" tIns="0" rIns="0" bIns="0" rtlCol="0">
            <a:spAutoFit/>
          </a:bodyPr>
          <a:lstStyle/>
          <a:p>
            <a:pPr algn="l">
              <a:spcBef>
                <a:spcPts val="600"/>
              </a:spcBef>
            </a:pPr>
            <a:r>
              <a:rPr lang="en-US" sz="1400">
                <a:solidFill>
                  <a:schemeClr val="bg1"/>
                </a:solidFill>
              </a:rPr>
              <a:t>The Boise River</a:t>
            </a:r>
          </a:p>
        </p:txBody>
      </p:sp>
      <p:pic>
        <p:nvPicPr>
          <p:cNvPr id="10" name="Picture Placeholder 15">
            <a:extLst>
              <a:ext uri="{FF2B5EF4-FFF2-40B4-BE49-F238E27FC236}">
                <a16:creationId xmlns:a16="http://schemas.microsoft.com/office/drawing/2014/main" id="{8B296211-FF6F-4682-89C8-D089A55D33AE}"/>
              </a:ext>
            </a:extLst>
          </p:cNvPr>
          <p:cNvPicPr>
            <a:picLocks noGrp="1" noChangeAspect="1"/>
          </p:cNvPicPr>
          <p:nvPr>
            <p:ph type="pic" sz="quarter" idx="15"/>
          </p:nvPr>
        </p:nvPicPr>
        <p:blipFill>
          <a:blip r:embed="rId3"/>
          <a:srcRect l="19977" r="19977"/>
          <a:stretch>
            <a:fillRect/>
          </a:stretch>
        </p:blipFill>
        <p:spPr bwMode="gray">
          <a:xfrm>
            <a:off x="6019800" y="0"/>
            <a:ext cx="6172200" cy="6858000"/>
          </a:xfrm>
          <a:prstGeom prst="rect">
            <a:avLst/>
          </a:prstGeom>
          <a:solidFill>
            <a:schemeClr val="bg1">
              <a:lumMod val="95000"/>
            </a:schemeClr>
          </a:solidFill>
        </p:spPr>
      </p:pic>
      <p:sp>
        <p:nvSpPr>
          <p:cNvPr id="5" name="TextBox 4">
            <a:extLst>
              <a:ext uri="{FF2B5EF4-FFF2-40B4-BE49-F238E27FC236}">
                <a16:creationId xmlns:a16="http://schemas.microsoft.com/office/drawing/2014/main" id="{EEEE1C26-23EB-49F7-B0D4-6319CC87F1D0}"/>
              </a:ext>
            </a:extLst>
          </p:cNvPr>
          <p:cNvSpPr txBox="1"/>
          <p:nvPr/>
        </p:nvSpPr>
        <p:spPr bwMode="gray">
          <a:xfrm>
            <a:off x="6115792" y="6602681"/>
            <a:ext cx="2945081" cy="138499"/>
          </a:xfrm>
          <a:prstGeom prst="rect">
            <a:avLst/>
          </a:prstGeom>
          <a:noFill/>
        </p:spPr>
        <p:txBody>
          <a:bodyPr vert="horz" wrap="square" lIns="0" tIns="0" rIns="0" bIns="0" rtlCol="0">
            <a:spAutoFit/>
          </a:bodyPr>
          <a:lstStyle/>
          <a:p>
            <a:pPr algn="l">
              <a:spcBef>
                <a:spcPts val="600"/>
              </a:spcBef>
            </a:pPr>
            <a:r>
              <a:rPr lang="en-US" sz="900">
                <a:solidFill>
                  <a:schemeClr val="accent6"/>
                </a:solidFill>
              </a:rPr>
              <a:t>* Stock photo</a:t>
            </a:r>
          </a:p>
        </p:txBody>
      </p:sp>
      <p:sp>
        <p:nvSpPr>
          <p:cNvPr id="6" name="TextBox 5">
            <a:extLst>
              <a:ext uri="{FF2B5EF4-FFF2-40B4-BE49-F238E27FC236}">
                <a16:creationId xmlns:a16="http://schemas.microsoft.com/office/drawing/2014/main" id="{FB72C85C-BD32-4A58-87BB-D3AD47B6E02A}"/>
              </a:ext>
            </a:extLst>
          </p:cNvPr>
          <p:cNvSpPr txBox="1"/>
          <p:nvPr/>
        </p:nvSpPr>
        <p:spPr bwMode="gray">
          <a:xfrm>
            <a:off x="495300" y="5143500"/>
            <a:ext cx="3479800" cy="800219"/>
          </a:xfrm>
          <a:prstGeom prst="rect">
            <a:avLst/>
          </a:prstGeom>
          <a:noFill/>
        </p:spPr>
        <p:txBody>
          <a:bodyPr vert="horz" wrap="square" lIns="0" tIns="0" rIns="0" bIns="0" rtlCol="0">
            <a:spAutoFit/>
          </a:bodyPr>
          <a:lstStyle/>
          <a:p>
            <a:pPr algn="l">
              <a:spcBef>
                <a:spcPts val="600"/>
              </a:spcBef>
            </a:pPr>
            <a:r>
              <a:rPr lang="en-US" sz="1400">
                <a:solidFill>
                  <a:srgbClr val="422C88"/>
                </a:solidFill>
              </a:rPr>
              <a:t>Julie Hardle, CPSS, CPRC</a:t>
            </a:r>
          </a:p>
          <a:p>
            <a:pPr algn="l">
              <a:spcBef>
                <a:spcPts val="600"/>
              </a:spcBef>
            </a:pPr>
            <a:r>
              <a:rPr lang="en-US" sz="1400">
                <a:solidFill>
                  <a:srgbClr val="422C88"/>
                </a:solidFill>
              </a:rPr>
              <a:t>Tyson Hawkins, CPSS, CPRC, YSP</a:t>
            </a:r>
          </a:p>
          <a:p>
            <a:pPr algn="l">
              <a:spcBef>
                <a:spcPts val="600"/>
              </a:spcBef>
            </a:pPr>
            <a:r>
              <a:rPr lang="en-US" sz="1400">
                <a:solidFill>
                  <a:srgbClr val="422C88"/>
                </a:solidFill>
              </a:rPr>
              <a:t>Optum Idaho Recovery/Resiliency Team</a:t>
            </a:r>
          </a:p>
        </p:txBody>
      </p:sp>
    </p:spTree>
    <p:extLst>
      <p:ext uri="{BB962C8B-B14F-4D97-AF65-F5344CB8AC3E}">
        <p14:creationId xmlns:p14="http://schemas.microsoft.com/office/powerpoint/2010/main" val="37706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bwMode="gray"/>
        <p:txBody>
          <a:bodyPr/>
          <a:lstStyle/>
          <a:p>
            <a:r>
              <a:rPr lang="en-US"/>
              <a:t>Two similar but distinct services striving for the same goal </a:t>
            </a:r>
          </a:p>
        </p:txBody>
      </p:sp>
      <p:sp>
        <p:nvSpPr>
          <p:cNvPr id="13" name="TextBox 12">
            <a:extLst>
              <a:ext uri="{FF2B5EF4-FFF2-40B4-BE49-F238E27FC236}">
                <a16:creationId xmlns:a16="http://schemas.microsoft.com/office/drawing/2014/main" id="{8BC6A2F5-9D4B-455E-ABFD-CD664610CB9F}"/>
              </a:ext>
            </a:extLst>
          </p:cNvPr>
          <p:cNvSpPr txBox="1"/>
          <p:nvPr/>
        </p:nvSpPr>
        <p:spPr bwMode="gray">
          <a:xfrm>
            <a:off x="666207" y="1345474"/>
            <a:ext cx="5943600"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Case Management</a:t>
            </a:r>
          </a:p>
        </p:txBody>
      </p:sp>
      <p:sp>
        <p:nvSpPr>
          <p:cNvPr id="14" name="TextBox 13">
            <a:extLst>
              <a:ext uri="{FF2B5EF4-FFF2-40B4-BE49-F238E27FC236}">
                <a16:creationId xmlns:a16="http://schemas.microsoft.com/office/drawing/2014/main" id="{551FBBF0-826F-469D-94C9-798EEA4859E9}"/>
              </a:ext>
            </a:extLst>
          </p:cNvPr>
          <p:cNvSpPr txBox="1"/>
          <p:nvPr/>
        </p:nvSpPr>
        <p:spPr bwMode="gray">
          <a:xfrm>
            <a:off x="5590903" y="1345475"/>
            <a:ext cx="4898571"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Peer Support</a:t>
            </a:r>
          </a:p>
        </p:txBody>
      </p:sp>
      <p:sp>
        <p:nvSpPr>
          <p:cNvPr id="15" name="TextBox 14">
            <a:extLst>
              <a:ext uri="{FF2B5EF4-FFF2-40B4-BE49-F238E27FC236}">
                <a16:creationId xmlns:a16="http://schemas.microsoft.com/office/drawing/2014/main" id="{F6C25EA1-E7FA-4A9F-AB06-19DDEF81C366}"/>
              </a:ext>
            </a:extLst>
          </p:cNvPr>
          <p:cNvSpPr txBox="1"/>
          <p:nvPr/>
        </p:nvSpPr>
        <p:spPr bwMode="gray">
          <a:xfrm>
            <a:off x="4577003" y="2684680"/>
            <a:ext cx="2578827" cy="215444"/>
          </a:xfrm>
          <a:prstGeom prst="rect">
            <a:avLst/>
          </a:prstGeom>
          <a:noFill/>
        </p:spPr>
        <p:txBody>
          <a:bodyPr vert="horz" wrap="square" lIns="0" tIns="0" rIns="0" bIns="0" rtlCol="0">
            <a:spAutoFit/>
          </a:bodyPr>
          <a:lstStyle/>
          <a:p>
            <a:pPr>
              <a:spcBef>
                <a:spcPts val="600"/>
              </a:spcBef>
            </a:pPr>
            <a:endParaRPr lang="en-US" sz="1400"/>
          </a:p>
        </p:txBody>
      </p:sp>
      <p:sp>
        <p:nvSpPr>
          <p:cNvPr id="17" name="TextBox 16">
            <a:extLst>
              <a:ext uri="{FF2B5EF4-FFF2-40B4-BE49-F238E27FC236}">
                <a16:creationId xmlns:a16="http://schemas.microsoft.com/office/drawing/2014/main" id="{F3EC8CA1-111B-491B-96DD-E122AB0AA912}"/>
              </a:ext>
            </a:extLst>
          </p:cNvPr>
          <p:cNvSpPr txBox="1"/>
          <p:nvPr/>
        </p:nvSpPr>
        <p:spPr bwMode="gray">
          <a:xfrm>
            <a:off x="5564777" y="1907178"/>
            <a:ext cx="5395582" cy="4235070"/>
          </a:xfrm>
          <a:prstGeom prst="rect">
            <a:avLst/>
          </a:prstGeom>
          <a:noFill/>
        </p:spPr>
        <p:txBody>
          <a:bodyPr vert="horz" wrap="square" lIns="0" tIns="0" rIns="0" bIns="0" rtlCol="0">
            <a:spAutoFit/>
          </a:bodyPr>
          <a:lstStyle/>
          <a:p>
            <a:pPr marL="342900" indent="-342900">
              <a:lnSpc>
                <a:spcPct val="107000"/>
              </a:lnSpc>
              <a:buFont typeface="Arial" panose="020B0604020202020204" pitchFamily="34" charset="0"/>
              <a:buChar char="•"/>
            </a:pPr>
            <a:endPar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Inspires HOPE and supports and celebrates member progress</a:t>
            </a:r>
          </a:p>
          <a:p>
            <a:pPr>
              <a:lnSpc>
                <a:spcPct val="107000"/>
              </a:lnSpc>
            </a:pPr>
            <a:endPar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Mentor, </a:t>
            </a:r>
            <a:r>
              <a:rPr lang="en-US" sz="1400">
                <a:solidFill>
                  <a:schemeClr val="accent6"/>
                </a:solidFill>
                <a:latin typeface="Arial" panose="020B0604020202020204" pitchFamily="34" charset="0"/>
                <a:ea typeface="Calibri" panose="020F0502020204030204" pitchFamily="34" charset="0"/>
                <a:cs typeface="Arial" panose="020B0604020202020204" pitchFamily="34" charset="0"/>
              </a:rPr>
              <a:t>advocate, connect, bridge, </a:t>
            </a: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guide, coach, teach, support</a:t>
            </a:r>
          </a:p>
          <a:p>
            <a:pPr marL="228600" marR="0">
              <a:lnSpc>
                <a:spcPct val="107000"/>
              </a:lnSpc>
              <a:spcBef>
                <a:spcPts val="0"/>
              </a:spcBef>
              <a:spcAft>
                <a:spcPts val="0"/>
              </a:spcAft>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Assist in identification of strengths and purpose (Peer Services Needs Assessment Inventory)</a:t>
            </a:r>
          </a:p>
          <a:p>
            <a:pPr marL="342900" marR="0" lvl="0" indent="-342900">
              <a:lnSpc>
                <a:spcPct val="107000"/>
              </a:lnSpc>
              <a:spcBef>
                <a:spcPts val="0"/>
              </a:spcBef>
              <a:spcAft>
                <a:spcPts val="0"/>
              </a:spcAft>
              <a:buFont typeface="Arial" panose="020B0604020202020204" pitchFamily="34" charset="0"/>
              <a:buChar char="•"/>
            </a:pPr>
            <a:endPar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Promotes empowerment and fosters self-determination and choice</a:t>
            </a:r>
          </a:p>
          <a:p>
            <a:pPr marL="171450" marR="0" indent="-171450">
              <a:lnSpc>
                <a:spcPct val="107000"/>
              </a:lnSpc>
              <a:spcBef>
                <a:spcPts val="0"/>
              </a:spcBef>
              <a:spcAft>
                <a:spcPts val="800"/>
              </a:spcAft>
              <a:buFont typeface="Arial" panose="020B0604020202020204" pitchFamily="34" charset="0"/>
              <a:buChar char="•"/>
            </a:pPr>
            <a:endPar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Provides advocacy and teaches how to self-advocate</a:t>
            </a:r>
          </a:p>
          <a:p>
            <a:pPr marL="228600" marR="0">
              <a:lnSpc>
                <a:spcPct val="107000"/>
              </a:lnSpc>
              <a:spcBef>
                <a:spcPts val="0"/>
              </a:spcBef>
              <a:spcAft>
                <a:spcPts val="0"/>
              </a:spcAft>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Assists with recovery to include development of skills for a proactive role in their recovery (Activation)</a:t>
            </a:r>
          </a:p>
          <a:p>
            <a:pPr marL="342900" marR="0" lvl="0" indent="-342900">
              <a:lnSpc>
                <a:spcPct val="107000"/>
              </a:lnSpc>
              <a:spcBef>
                <a:spcPts val="0"/>
              </a:spcBef>
              <a:spcAft>
                <a:spcPts val="0"/>
              </a:spcAft>
              <a:buFont typeface="Arial" panose="020B0604020202020204" pitchFamily="34" charset="0"/>
              <a:buChar char="•"/>
            </a:pPr>
            <a:endParaRPr lang="en-US" sz="140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400">
                <a:solidFill>
                  <a:schemeClr val="accent6"/>
                </a:solidFill>
                <a:effectLst/>
                <a:latin typeface="Arial" panose="020B0604020202020204" pitchFamily="34" charset="0"/>
                <a:ea typeface="Calibri" panose="020F0502020204030204" pitchFamily="34" charset="0"/>
                <a:cs typeface="Arial" panose="020B0604020202020204" pitchFamily="34" charset="0"/>
              </a:rPr>
              <a:t>Connects to community (recovery supports) to address isolation, build connection and build community (safety net)</a:t>
            </a:r>
          </a:p>
        </p:txBody>
      </p:sp>
      <p:cxnSp>
        <p:nvCxnSpPr>
          <p:cNvPr id="21" name="Straight Connector 20">
            <a:extLst>
              <a:ext uri="{FF2B5EF4-FFF2-40B4-BE49-F238E27FC236}">
                <a16:creationId xmlns:a16="http://schemas.microsoft.com/office/drawing/2014/main" id="{F6FF3890-0011-43AF-9EDA-7DAEEDEFA643}"/>
              </a:ext>
            </a:extLst>
          </p:cNvPr>
          <p:cNvCxnSpPr>
            <a:cxnSpLocks/>
          </p:cNvCxnSpPr>
          <p:nvPr/>
        </p:nvCxnSpPr>
        <p:spPr bwMode="gray">
          <a:xfrm>
            <a:off x="574766" y="1724297"/>
            <a:ext cx="3644537"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1EA879D-E200-428E-AC8C-9CBBE6D3D17C}"/>
              </a:ext>
            </a:extLst>
          </p:cNvPr>
          <p:cNvCxnSpPr>
            <a:cxnSpLocks/>
          </p:cNvCxnSpPr>
          <p:nvPr/>
        </p:nvCxnSpPr>
        <p:spPr bwMode="gray">
          <a:xfrm>
            <a:off x="5460274" y="1776549"/>
            <a:ext cx="5277395"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33F627-054E-4738-ABD3-BC8D21B0FC02}"/>
              </a:ext>
            </a:extLst>
          </p:cNvPr>
          <p:cNvSpPr txBox="1"/>
          <p:nvPr/>
        </p:nvSpPr>
        <p:spPr bwMode="gray">
          <a:xfrm>
            <a:off x="613955" y="1867990"/>
            <a:ext cx="3566160" cy="4099584"/>
          </a:xfrm>
          <a:prstGeom prst="rect">
            <a:avLst/>
          </a:prstGeom>
          <a:noFill/>
        </p:spPr>
        <p:txBody>
          <a:bodyPr vert="horz" wrap="square" lIns="0" tIns="0" rIns="0" bIns="0" rtlCol="0">
            <a:spAutoFit/>
          </a:bodyPr>
          <a:lstStyle/>
          <a:p>
            <a:pPr marL="171450" marR="0" lvl="0" indent="-171450">
              <a:lnSpc>
                <a:spcPct val="107000"/>
              </a:lnSpc>
              <a:spcBef>
                <a:spcPts val="0"/>
              </a:spcBef>
              <a:spcAft>
                <a:spcPts val="0"/>
              </a:spcAft>
              <a:buFont typeface="Arial" panose="020B0604020202020204" pitchFamily="34" charset="0"/>
              <a:buChar char="•"/>
            </a:pPr>
            <a:endParaRPr lang="en-US" sz="1200" b="0">
              <a:solidFill>
                <a:schemeClr val="accent6"/>
              </a:solidFill>
              <a:effectLst/>
              <a:latin typeface="+mn-lt"/>
            </a:endParaRPr>
          </a:p>
          <a:p>
            <a:pPr marL="171450" marR="0" lvl="0" indent="-171450">
              <a:lnSpc>
                <a:spcPct val="107000"/>
              </a:lnSpc>
              <a:spcBef>
                <a:spcPts val="0"/>
              </a:spcBef>
              <a:spcAft>
                <a:spcPts val="0"/>
              </a:spcAft>
              <a:buFont typeface="Arial" panose="020B0604020202020204" pitchFamily="34" charset="0"/>
              <a:buChar char="•"/>
            </a:pPr>
            <a:r>
              <a:rPr lang="en-US" sz="1400" b="0">
                <a:solidFill>
                  <a:schemeClr val="accent6"/>
                </a:solidFill>
                <a:effectLst/>
                <a:latin typeface="+mn-lt"/>
              </a:rPr>
              <a:t>Assess </a:t>
            </a:r>
          </a:p>
          <a:p>
            <a:pPr marL="0" marR="0" indent="0">
              <a:lnSpc>
                <a:spcPct val="107000"/>
              </a:lnSpc>
              <a:spcBef>
                <a:spcPts val="0"/>
              </a:spcBef>
              <a:spcAft>
                <a:spcPts val="0"/>
              </a:spcAft>
              <a:buFont typeface="Arial" panose="020B0604020202020204" pitchFamily="34" charset="0"/>
              <a:buNone/>
            </a:pPr>
            <a:r>
              <a:rPr lang="en-US" sz="1400" b="0">
                <a:solidFill>
                  <a:schemeClr val="accent6"/>
                </a:solidFill>
                <a:effectLst/>
                <a:latin typeface="+mn-lt"/>
              </a:rPr>
              <a:t> </a:t>
            </a:r>
          </a:p>
          <a:p>
            <a:pPr marL="171450" marR="0" lvl="0" indent="-171450">
              <a:lnSpc>
                <a:spcPct val="107000"/>
              </a:lnSpc>
              <a:spcBef>
                <a:spcPts val="0"/>
              </a:spcBef>
              <a:spcAft>
                <a:spcPts val="0"/>
              </a:spcAft>
              <a:buFont typeface="Arial" panose="020B0604020202020204" pitchFamily="34" charset="0"/>
              <a:buChar char="•"/>
            </a:pPr>
            <a:r>
              <a:rPr lang="en-US" sz="1400" b="0">
                <a:solidFill>
                  <a:schemeClr val="accent6"/>
                </a:solidFill>
                <a:effectLst/>
                <a:latin typeface="+mn-lt"/>
              </a:rPr>
              <a:t>Provide assistance with access to needed services and providers</a:t>
            </a:r>
          </a:p>
          <a:p>
            <a:pPr marL="171450" marR="0" indent="-171450">
              <a:lnSpc>
                <a:spcPct val="107000"/>
              </a:lnSpc>
              <a:spcBef>
                <a:spcPts val="0"/>
              </a:spcBef>
              <a:spcAft>
                <a:spcPts val="0"/>
              </a:spcAft>
              <a:buFont typeface="Arial" panose="020B0604020202020204" pitchFamily="34" charset="0"/>
              <a:buChar char="•"/>
            </a:pPr>
            <a:endParaRPr lang="en-US" sz="1400" b="0">
              <a:solidFill>
                <a:schemeClr val="accent6"/>
              </a:solidFill>
              <a:effectLst/>
              <a:latin typeface="+mn-lt"/>
            </a:endParaRPr>
          </a:p>
          <a:p>
            <a:pPr marL="171450" marR="0" lvl="0" indent="-171450">
              <a:lnSpc>
                <a:spcPct val="107000"/>
              </a:lnSpc>
              <a:spcBef>
                <a:spcPts val="0"/>
              </a:spcBef>
              <a:spcAft>
                <a:spcPts val="0"/>
              </a:spcAft>
              <a:buFont typeface="Arial" panose="020B0604020202020204" pitchFamily="34" charset="0"/>
              <a:buChar char="•"/>
            </a:pPr>
            <a:r>
              <a:rPr lang="en-US" sz="1400" b="0">
                <a:solidFill>
                  <a:schemeClr val="accent6"/>
                </a:solidFill>
                <a:effectLst/>
                <a:latin typeface="+mn-lt"/>
              </a:rPr>
              <a:t>Develops a Case Management Services Plan</a:t>
            </a:r>
          </a:p>
          <a:p>
            <a:pPr marL="171450" marR="0" indent="-171450">
              <a:lnSpc>
                <a:spcPct val="107000"/>
              </a:lnSpc>
              <a:spcBef>
                <a:spcPts val="0"/>
              </a:spcBef>
              <a:spcAft>
                <a:spcPts val="0"/>
              </a:spcAft>
              <a:buFont typeface="Arial" panose="020B0604020202020204" pitchFamily="34" charset="0"/>
              <a:buChar char="•"/>
            </a:pPr>
            <a:endParaRPr lang="en-US" sz="1400" b="0">
              <a:solidFill>
                <a:schemeClr val="accent6"/>
              </a:solidFill>
              <a:effectLst/>
              <a:latin typeface="+mn-lt"/>
            </a:endParaRPr>
          </a:p>
          <a:p>
            <a:pPr marL="171450" marR="0" lvl="0" indent="-171450">
              <a:lnSpc>
                <a:spcPct val="107000"/>
              </a:lnSpc>
              <a:spcBef>
                <a:spcPts val="0"/>
              </a:spcBef>
              <a:spcAft>
                <a:spcPts val="0"/>
              </a:spcAft>
              <a:buFont typeface="Arial" panose="020B0604020202020204" pitchFamily="34" charset="0"/>
              <a:buChar char="•"/>
            </a:pPr>
            <a:r>
              <a:rPr lang="en-US" sz="1400" b="0">
                <a:solidFill>
                  <a:schemeClr val="accent6"/>
                </a:solidFill>
                <a:effectLst/>
                <a:latin typeface="+mn-lt"/>
              </a:rPr>
              <a:t>Links to entitlement programs: SSA for SSI or SSDI, housing, voc. rehab., eligibility assessments and reviews</a:t>
            </a:r>
          </a:p>
          <a:p>
            <a:pPr marL="0" marR="0" indent="0">
              <a:lnSpc>
                <a:spcPct val="107000"/>
              </a:lnSpc>
              <a:spcBef>
                <a:spcPts val="0"/>
              </a:spcBef>
              <a:spcAft>
                <a:spcPts val="0"/>
              </a:spcAft>
              <a:buFont typeface="Arial" panose="020B0604020202020204" pitchFamily="34" charset="0"/>
              <a:buNone/>
            </a:pPr>
            <a:r>
              <a:rPr lang="en-US" sz="1400" b="0">
                <a:solidFill>
                  <a:schemeClr val="accent6"/>
                </a:solidFill>
                <a:effectLst/>
                <a:latin typeface="+mn-lt"/>
              </a:rPr>
              <a:t> </a:t>
            </a:r>
          </a:p>
          <a:p>
            <a:pPr marL="171450" marR="0" lvl="0" indent="-171450">
              <a:lnSpc>
                <a:spcPct val="107000"/>
              </a:lnSpc>
              <a:spcBef>
                <a:spcPts val="0"/>
              </a:spcBef>
              <a:spcAft>
                <a:spcPts val="0"/>
              </a:spcAft>
              <a:buFont typeface="Arial" panose="020B0604020202020204" pitchFamily="34" charset="0"/>
              <a:buChar char="•"/>
            </a:pPr>
            <a:r>
              <a:rPr lang="en-US" sz="1400" b="0">
                <a:solidFill>
                  <a:schemeClr val="accent6"/>
                </a:solidFill>
                <a:effectLst/>
                <a:latin typeface="+mn-lt"/>
              </a:rPr>
              <a:t>Coordinates care with all providers</a:t>
            </a:r>
          </a:p>
          <a:p>
            <a:pPr marL="0" marR="0" indent="0">
              <a:lnSpc>
                <a:spcPct val="107000"/>
              </a:lnSpc>
              <a:spcBef>
                <a:spcPts val="0"/>
              </a:spcBef>
              <a:spcAft>
                <a:spcPts val="0"/>
              </a:spcAft>
              <a:buFont typeface="Arial" panose="020B0604020202020204" pitchFamily="34" charset="0"/>
              <a:buNone/>
            </a:pPr>
            <a:r>
              <a:rPr lang="en-US" sz="1400" b="0">
                <a:solidFill>
                  <a:schemeClr val="accent6"/>
                </a:solidFill>
                <a:effectLst/>
                <a:latin typeface="+mn-lt"/>
              </a:rPr>
              <a:t> </a:t>
            </a:r>
          </a:p>
          <a:p>
            <a:pPr marL="171450" marR="0" lvl="0" indent="-171450">
              <a:lnSpc>
                <a:spcPct val="107000"/>
              </a:lnSpc>
              <a:spcBef>
                <a:spcPts val="0"/>
              </a:spcBef>
              <a:spcAft>
                <a:spcPts val="0"/>
              </a:spcAft>
              <a:buFont typeface="Arial" panose="020B0604020202020204" pitchFamily="34" charset="0"/>
              <a:buChar char="•"/>
            </a:pPr>
            <a:r>
              <a:rPr lang="en-US" sz="1400" b="0">
                <a:solidFill>
                  <a:schemeClr val="accent6"/>
                </a:solidFill>
                <a:effectLst/>
                <a:latin typeface="+mn-lt"/>
              </a:rPr>
              <a:t>Monitors adherence to TX plan, informs and collaborates with all members of the treatment team</a:t>
            </a:r>
          </a:p>
        </p:txBody>
      </p:sp>
      <p:pic>
        <p:nvPicPr>
          <p:cNvPr id="10" name="Picture 9">
            <a:extLst>
              <a:ext uri="{FF2B5EF4-FFF2-40B4-BE49-F238E27FC236}">
                <a16:creationId xmlns:a16="http://schemas.microsoft.com/office/drawing/2014/main" id="{CBA37934-EF60-44ED-A665-A179EF730A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550019" y="1077823"/>
            <a:ext cx="609601" cy="609601"/>
          </a:xfrm>
          <a:prstGeom prst="rect">
            <a:avLst/>
          </a:prstGeom>
        </p:spPr>
      </p:pic>
      <p:pic>
        <p:nvPicPr>
          <p:cNvPr id="11" name="Picture 10">
            <a:extLst>
              <a:ext uri="{FF2B5EF4-FFF2-40B4-BE49-F238E27FC236}">
                <a16:creationId xmlns:a16="http://schemas.microsoft.com/office/drawing/2014/main" id="{BC2A5BB9-0468-41A7-BE7F-2600067083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019167" y="1108546"/>
            <a:ext cx="609601" cy="609601"/>
          </a:xfrm>
          <a:prstGeom prst="rect">
            <a:avLst/>
          </a:prstGeom>
        </p:spPr>
      </p:pic>
    </p:spTree>
    <p:extLst>
      <p:ext uri="{BB962C8B-B14F-4D97-AF65-F5344CB8AC3E}">
        <p14:creationId xmlns:p14="http://schemas.microsoft.com/office/powerpoint/2010/main" val="2831696169"/>
      </p:ext>
    </p:extLst>
  </p:cSld>
  <p:clrMapOvr>
    <a:masterClrMapping/>
  </p:clrMapOvr>
  <mc:AlternateContent xmlns:mc="http://schemas.openxmlformats.org/markup-compatibility/2006" xmlns:p14="http://schemas.microsoft.com/office/powerpoint/2010/main">
    <mc:Choice Requires="p14">
      <p:transition spd="slow" p14:dur="2000" advTm="216907"/>
    </mc:Choice>
    <mc:Fallback xmlns="">
      <p:transition spd="slow" advTm="21690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7590DC-1971-4939-BA3C-7110FE2EC6AD}"/>
              </a:ext>
            </a:extLst>
          </p:cNvPr>
          <p:cNvSpPr/>
          <p:nvPr/>
        </p:nvSpPr>
        <p:spPr bwMode="gray">
          <a:xfrm>
            <a:off x="0" y="4419831"/>
            <a:ext cx="12192000" cy="108254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46B89B1B-98B5-468B-901B-6321687E7A26}"/>
              </a:ext>
            </a:extLst>
          </p:cNvPr>
          <p:cNvSpPr>
            <a:spLocks noGrp="1"/>
          </p:cNvSpPr>
          <p:nvPr>
            <p:ph type="title"/>
          </p:nvPr>
        </p:nvSpPr>
        <p:spPr bwMode="gray"/>
        <p:txBody>
          <a:bodyPr/>
          <a:lstStyle/>
          <a:p>
            <a:r>
              <a:rPr lang="en-US"/>
              <a:t>Lived expertise or experiential knowledge</a:t>
            </a:r>
          </a:p>
        </p:txBody>
      </p:sp>
      <p:sp>
        <p:nvSpPr>
          <p:cNvPr id="14" name="TextBox 13">
            <a:extLst>
              <a:ext uri="{FF2B5EF4-FFF2-40B4-BE49-F238E27FC236}">
                <a16:creationId xmlns:a16="http://schemas.microsoft.com/office/drawing/2014/main" id="{F44A53B7-24F3-43B4-B3A8-8A8054253C94}"/>
              </a:ext>
            </a:extLst>
          </p:cNvPr>
          <p:cNvSpPr txBox="1"/>
          <p:nvPr/>
        </p:nvSpPr>
        <p:spPr bwMode="gray">
          <a:xfrm>
            <a:off x="3321470" y="4714882"/>
            <a:ext cx="6624963" cy="492443"/>
          </a:xfrm>
          <a:prstGeom prst="rect">
            <a:avLst/>
          </a:prstGeom>
          <a:noFill/>
        </p:spPr>
        <p:txBody>
          <a:bodyPr vert="horz" wrap="square" lIns="0" tIns="0" rIns="0" bIns="0" rtlCol="0">
            <a:spAutoFit/>
          </a:bodyPr>
          <a:lstStyle/>
          <a:p>
            <a:pPr>
              <a:spcBef>
                <a:spcPts val="600"/>
              </a:spcBef>
              <a:buClr>
                <a:schemeClr val="tx1"/>
              </a:buClr>
            </a:pPr>
            <a:r>
              <a:rPr lang="en-US" sz="1600">
                <a:solidFill>
                  <a:schemeClr val="accent6"/>
                </a:solidFill>
              </a:rPr>
              <a:t>Specialized information and perspective that one obtains from living with a mental health or substance use condition</a:t>
            </a:r>
          </a:p>
        </p:txBody>
      </p:sp>
      <p:sp>
        <p:nvSpPr>
          <p:cNvPr id="15" name="TextBox 14">
            <a:extLst>
              <a:ext uri="{FF2B5EF4-FFF2-40B4-BE49-F238E27FC236}">
                <a16:creationId xmlns:a16="http://schemas.microsoft.com/office/drawing/2014/main" id="{F0C880A6-ABF2-4AFA-9482-22212AC63F2D}"/>
              </a:ext>
            </a:extLst>
          </p:cNvPr>
          <p:cNvSpPr txBox="1"/>
          <p:nvPr/>
        </p:nvSpPr>
        <p:spPr bwMode="gray">
          <a:xfrm>
            <a:off x="1154632" y="2588824"/>
            <a:ext cx="2706333" cy="1292662"/>
          </a:xfrm>
          <a:prstGeom prst="rect">
            <a:avLst/>
          </a:prstGeom>
          <a:noFill/>
        </p:spPr>
        <p:txBody>
          <a:bodyPr vert="horz" wrap="square" lIns="0" tIns="0" rIns="0" bIns="0" rtlCol="0">
            <a:spAutoFit/>
          </a:bodyPr>
          <a:lstStyle/>
          <a:p>
            <a:pPr>
              <a:buClr>
                <a:schemeClr val="accent1"/>
              </a:buClr>
            </a:pPr>
            <a:r>
              <a:rPr lang="en-US" sz="1400"/>
              <a:t>While often quite unique to the individual’s circumstances, it is pragmatic in nature, which can serve as a catalyst to the promotion of </a:t>
            </a:r>
            <a:r>
              <a:rPr lang="en-US" sz="1400" b="1"/>
              <a:t>choice</a:t>
            </a:r>
            <a:r>
              <a:rPr lang="en-US" sz="1400"/>
              <a:t> and </a:t>
            </a:r>
            <a:r>
              <a:rPr lang="en-US" sz="1400" b="1"/>
              <a:t>self-determination</a:t>
            </a:r>
          </a:p>
        </p:txBody>
      </p:sp>
      <p:sp>
        <p:nvSpPr>
          <p:cNvPr id="16" name="TextBox 15">
            <a:extLst>
              <a:ext uri="{FF2B5EF4-FFF2-40B4-BE49-F238E27FC236}">
                <a16:creationId xmlns:a16="http://schemas.microsoft.com/office/drawing/2014/main" id="{75ABFF0F-372A-48CB-BB04-3C5D352E3906}"/>
              </a:ext>
            </a:extLst>
          </p:cNvPr>
          <p:cNvSpPr txBox="1"/>
          <p:nvPr/>
        </p:nvSpPr>
        <p:spPr bwMode="gray">
          <a:xfrm>
            <a:off x="4742834" y="2588824"/>
            <a:ext cx="2706333" cy="1292662"/>
          </a:xfrm>
          <a:prstGeom prst="rect">
            <a:avLst/>
          </a:prstGeom>
          <a:noFill/>
        </p:spPr>
        <p:txBody>
          <a:bodyPr vert="horz" wrap="square" lIns="0" tIns="0" rIns="0" bIns="0" rtlCol="0">
            <a:spAutoFit/>
          </a:bodyPr>
          <a:lstStyle/>
          <a:p>
            <a:pPr>
              <a:buClr>
                <a:schemeClr val="accent1"/>
              </a:buClr>
            </a:pPr>
            <a:r>
              <a:rPr lang="en-US" sz="1400"/>
              <a:t>A more active approach to coping with the mental health/substance use condition that can be difficult to achieve in the context of the traditional “doctor-patient” relationship</a:t>
            </a:r>
          </a:p>
        </p:txBody>
      </p:sp>
      <p:sp>
        <p:nvSpPr>
          <p:cNvPr id="17" name="TextBox 16">
            <a:extLst>
              <a:ext uri="{FF2B5EF4-FFF2-40B4-BE49-F238E27FC236}">
                <a16:creationId xmlns:a16="http://schemas.microsoft.com/office/drawing/2014/main" id="{E29D613F-1770-49A5-844D-3CC378A57FA0}"/>
              </a:ext>
            </a:extLst>
          </p:cNvPr>
          <p:cNvSpPr txBox="1"/>
          <p:nvPr/>
        </p:nvSpPr>
        <p:spPr bwMode="gray">
          <a:xfrm>
            <a:off x="8327572" y="2588824"/>
            <a:ext cx="2709798" cy="646331"/>
          </a:xfrm>
          <a:prstGeom prst="rect">
            <a:avLst/>
          </a:prstGeom>
          <a:noFill/>
        </p:spPr>
        <p:txBody>
          <a:bodyPr vert="horz" wrap="square" lIns="0" tIns="0" rIns="0" bIns="0" rtlCol="0">
            <a:spAutoFit/>
          </a:bodyPr>
          <a:lstStyle/>
          <a:p>
            <a:pPr algn="ctr">
              <a:spcBef>
                <a:spcPts val="600"/>
              </a:spcBef>
              <a:buClr>
                <a:schemeClr val="tx1"/>
              </a:buClr>
            </a:pPr>
            <a:r>
              <a:rPr lang="en-US" sz="1400"/>
              <a:t>The sharing of experiential knowledge for instance in a recovery story infuses hope</a:t>
            </a:r>
          </a:p>
        </p:txBody>
      </p:sp>
      <p:pic>
        <p:nvPicPr>
          <p:cNvPr id="12" name="Picture 11">
            <a:extLst>
              <a:ext uri="{FF2B5EF4-FFF2-40B4-BE49-F238E27FC236}">
                <a16:creationId xmlns:a16="http://schemas.microsoft.com/office/drawing/2014/main" id="{8431EDD2-9F0C-45F2-B519-41913A1C7D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322131" y="1757548"/>
            <a:ext cx="705454" cy="661243"/>
          </a:xfrm>
          <a:prstGeom prst="rect">
            <a:avLst/>
          </a:prstGeom>
        </p:spPr>
      </p:pic>
      <p:pic>
        <p:nvPicPr>
          <p:cNvPr id="18" name="Picture 17">
            <a:extLst>
              <a:ext uri="{FF2B5EF4-FFF2-40B4-BE49-F238E27FC236}">
                <a16:creationId xmlns:a16="http://schemas.microsoft.com/office/drawing/2014/main" id="{2CBCE8E5-F383-4447-BA5C-08F3154743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733099" y="1892318"/>
            <a:ext cx="609601" cy="609601"/>
          </a:xfrm>
          <a:prstGeom prst="rect">
            <a:avLst/>
          </a:prstGeom>
        </p:spPr>
      </p:pic>
      <p:pic>
        <p:nvPicPr>
          <p:cNvPr id="23" name="Picture 22">
            <a:extLst>
              <a:ext uri="{FF2B5EF4-FFF2-40B4-BE49-F238E27FC236}">
                <a16:creationId xmlns:a16="http://schemas.microsoft.com/office/drawing/2014/main" id="{B6971FF5-3AD8-425D-969C-3B60EF8730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2098684" y="1810308"/>
            <a:ext cx="609601" cy="609601"/>
          </a:xfrm>
          <a:prstGeom prst="rect">
            <a:avLst/>
          </a:prstGeom>
        </p:spPr>
      </p:pic>
      <p:pic>
        <p:nvPicPr>
          <p:cNvPr id="24" name="Picture 23">
            <a:extLst>
              <a:ext uri="{FF2B5EF4-FFF2-40B4-BE49-F238E27FC236}">
                <a16:creationId xmlns:a16="http://schemas.microsoft.com/office/drawing/2014/main" id="{DE3572C4-E269-402A-BEA0-676CF6560D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2161670" y="4599891"/>
            <a:ext cx="609601" cy="609601"/>
          </a:xfrm>
          <a:prstGeom prst="rect">
            <a:avLst/>
          </a:prstGeom>
        </p:spPr>
      </p:pic>
    </p:spTree>
    <p:extLst>
      <p:ext uri="{BB962C8B-B14F-4D97-AF65-F5344CB8AC3E}">
        <p14:creationId xmlns:p14="http://schemas.microsoft.com/office/powerpoint/2010/main" val="2240731054"/>
      </p:ext>
    </p:extLst>
  </p:cSld>
  <p:clrMapOvr>
    <a:masterClrMapping/>
  </p:clrMapOvr>
  <mc:AlternateContent xmlns:mc="http://schemas.openxmlformats.org/markup-compatibility/2006" xmlns:p14="http://schemas.microsoft.com/office/powerpoint/2010/main">
    <mc:Choice Requires="p14">
      <p:transition spd="slow" p14:dur="2000" advTm="141984"/>
    </mc:Choice>
    <mc:Fallback xmlns="">
      <p:transition spd="slow" advTm="1419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0E0D48-BE8C-45D6-9CA6-A53F59075525}"/>
              </a:ext>
            </a:extLst>
          </p:cNvPr>
          <p:cNvSpPr/>
          <p:nvPr/>
        </p:nvSpPr>
        <p:spPr bwMode="gray">
          <a:xfrm>
            <a:off x="7292340" y="1501484"/>
            <a:ext cx="4439285" cy="4239953"/>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A7DEB311-D221-4916-A540-0CD33231180C}"/>
              </a:ext>
            </a:extLst>
          </p:cNvPr>
          <p:cNvSpPr>
            <a:spLocks noGrp="1"/>
          </p:cNvSpPr>
          <p:nvPr>
            <p:ph type="title"/>
          </p:nvPr>
        </p:nvSpPr>
        <p:spPr bwMode="gray"/>
        <p:txBody>
          <a:bodyPr/>
          <a:lstStyle/>
          <a:p>
            <a:r>
              <a:rPr lang="en-US"/>
              <a:t>Helper theory or therapy principle</a:t>
            </a:r>
          </a:p>
        </p:txBody>
      </p:sp>
      <p:grpSp>
        <p:nvGrpSpPr>
          <p:cNvPr id="15" name="Group 14">
            <a:extLst>
              <a:ext uri="{FF2B5EF4-FFF2-40B4-BE49-F238E27FC236}">
                <a16:creationId xmlns:a16="http://schemas.microsoft.com/office/drawing/2014/main" id="{AFC8A2DC-8F45-42F3-80AC-D348C5DF3F3B}"/>
              </a:ext>
            </a:extLst>
          </p:cNvPr>
          <p:cNvGrpSpPr/>
          <p:nvPr/>
        </p:nvGrpSpPr>
        <p:grpSpPr bwMode="gray">
          <a:xfrm>
            <a:off x="7903794" y="2138906"/>
            <a:ext cx="3216378" cy="0"/>
            <a:chOff x="7781731" y="1761671"/>
            <a:chExt cx="3216378" cy="0"/>
          </a:xfrm>
        </p:grpSpPr>
        <p:cxnSp>
          <p:nvCxnSpPr>
            <p:cNvPr id="11" name="Straight Connector 10">
              <a:extLst>
                <a:ext uri="{FF2B5EF4-FFF2-40B4-BE49-F238E27FC236}">
                  <a16:creationId xmlns:a16="http://schemas.microsoft.com/office/drawing/2014/main" id="{33F1BA32-22D0-4574-B21D-C564AA76768A}"/>
                </a:ext>
              </a:extLst>
            </p:cNvPr>
            <p:cNvCxnSpPr>
              <a:cxnSpLocks/>
            </p:cNvCxnSpPr>
            <p:nvPr/>
          </p:nvCxnSpPr>
          <p:spPr bwMode="gray">
            <a:xfrm>
              <a:off x="7781731" y="1761671"/>
              <a:ext cx="11698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3A8065-18A2-44F5-BBD8-DE4C61FC2974}"/>
                </a:ext>
              </a:extLst>
            </p:cNvPr>
            <p:cNvCxnSpPr>
              <a:cxnSpLocks/>
            </p:cNvCxnSpPr>
            <p:nvPr/>
          </p:nvCxnSpPr>
          <p:spPr bwMode="gray">
            <a:xfrm>
              <a:off x="9828245" y="1761671"/>
              <a:ext cx="1169864"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2C429FA-FDEB-4447-AC9D-21195D43D115}"/>
              </a:ext>
            </a:extLst>
          </p:cNvPr>
          <p:cNvSpPr txBox="1"/>
          <p:nvPr/>
        </p:nvSpPr>
        <p:spPr bwMode="gray">
          <a:xfrm>
            <a:off x="7796736" y="2776328"/>
            <a:ext cx="3511966" cy="2539157"/>
          </a:xfrm>
          <a:prstGeom prst="rect">
            <a:avLst/>
          </a:prstGeom>
          <a:noFill/>
        </p:spPr>
        <p:txBody>
          <a:bodyPr vert="horz" wrap="square" lIns="0" tIns="0" rIns="0" bIns="0" rtlCol="0">
            <a:spAutoFit/>
          </a:bodyPr>
          <a:lstStyle/>
          <a:p>
            <a:pPr>
              <a:spcBef>
                <a:spcPts val="600"/>
              </a:spcBef>
              <a:buClr>
                <a:schemeClr val="tx1"/>
              </a:buClr>
            </a:pPr>
            <a:r>
              <a:rPr lang="en-US" sz="1600" b="1">
                <a:solidFill>
                  <a:schemeClr val="accent6"/>
                </a:solidFill>
              </a:rPr>
              <a:t>Evidence shows that helping others can have a positive effect on your own mental health and well-being.  It feels good, creates belonging and reduces isolation; it helps to keep things in perspective, it raises mood. </a:t>
            </a:r>
            <a:br>
              <a:rPr lang="en-US" sz="1600" b="1">
                <a:solidFill>
                  <a:schemeClr val="accent6"/>
                </a:solidFill>
              </a:rPr>
            </a:br>
            <a:endParaRPr lang="en-US" sz="1600" b="1">
              <a:solidFill>
                <a:schemeClr val="accent6"/>
              </a:solidFill>
            </a:endParaRPr>
          </a:p>
          <a:p>
            <a:pPr>
              <a:spcBef>
                <a:spcPts val="600"/>
              </a:spcBef>
              <a:buClr>
                <a:schemeClr val="tx1"/>
              </a:buClr>
            </a:pPr>
            <a:r>
              <a:rPr lang="en-US" sz="1600" b="1">
                <a:solidFill>
                  <a:schemeClr val="accent6"/>
                </a:solidFill>
              </a:rPr>
              <a:t>The more we do for others, the more we do for ourself.</a:t>
            </a:r>
          </a:p>
        </p:txBody>
      </p:sp>
      <p:sp>
        <p:nvSpPr>
          <p:cNvPr id="19" name="TextBox 18">
            <a:extLst>
              <a:ext uri="{FF2B5EF4-FFF2-40B4-BE49-F238E27FC236}">
                <a16:creationId xmlns:a16="http://schemas.microsoft.com/office/drawing/2014/main" id="{037AD85A-43AB-4463-9EEF-756321EA85F9}"/>
              </a:ext>
            </a:extLst>
          </p:cNvPr>
          <p:cNvSpPr txBox="1"/>
          <p:nvPr/>
        </p:nvSpPr>
        <p:spPr bwMode="gray">
          <a:xfrm>
            <a:off x="1256858" y="1867908"/>
            <a:ext cx="5308343" cy="430887"/>
          </a:xfrm>
          <a:prstGeom prst="rect">
            <a:avLst/>
          </a:prstGeom>
          <a:noFill/>
        </p:spPr>
        <p:txBody>
          <a:bodyPr vert="horz" wrap="square" lIns="0" tIns="0" rIns="0" bIns="0" rtlCol="0">
            <a:spAutoFit/>
          </a:bodyPr>
          <a:lstStyle/>
          <a:p>
            <a:pPr>
              <a:buClr>
                <a:schemeClr val="accent1"/>
              </a:buClr>
            </a:pPr>
            <a:r>
              <a:rPr lang="en-US" sz="1400"/>
              <a:t>The helper can benefit equally or more than the recipient of the help and increase self-efficacy and self-confidence</a:t>
            </a:r>
          </a:p>
        </p:txBody>
      </p:sp>
      <p:sp>
        <p:nvSpPr>
          <p:cNvPr id="20" name="TextBox 19">
            <a:extLst>
              <a:ext uri="{FF2B5EF4-FFF2-40B4-BE49-F238E27FC236}">
                <a16:creationId xmlns:a16="http://schemas.microsoft.com/office/drawing/2014/main" id="{69AE89AE-0925-456E-9B2A-E945FAB61649}"/>
              </a:ext>
            </a:extLst>
          </p:cNvPr>
          <p:cNvSpPr txBox="1"/>
          <p:nvPr/>
        </p:nvSpPr>
        <p:spPr bwMode="gray">
          <a:xfrm>
            <a:off x="1256858" y="1501484"/>
            <a:ext cx="5308343" cy="215444"/>
          </a:xfrm>
          <a:prstGeom prst="rect">
            <a:avLst/>
          </a:prstGeom>
          <a:noFill/>
        </p:spPr>
        <p:txBody>
          <a:bodyPr vert="horz" wrap="square" lIns="0" tIns="0" rIns="0" bIns="0" rtlCol="0">
            <a:spAutoFit/>
          </a:bodyPr>
          <a:lstStyle/>
          <a:p>
            <a:pPr>
              <a:spcBef>
                <a:spcPts val="600"/>
              </a:spcBef>
              <a:buClr>
                <a:schemeClr val="tx1"/>
              </a:buClr>
            </a:pPr>
            <a:r>
              <a:rPr lang="en-US" sz="1400" b="1">
                <a:solidFill>
                  <a:schemeClr val="accent6"/>
                </a:solidFill>
              </a:rPr>
              <a:t>Builds stronger relationships</a:t>
            </a:r>
          </a:p>
        </p:txBody>
      </p:sp>
      <p:pic>
        <p:nvPicPr>
          <p:cNvPr id="28" name="Picture 27">
            <a:extLst>
              <a:ext uri="{FF2B5EF4-FFF2-40B4-BE49-F238E27FC236}">
                <a16:creationId xmlns:a16="http://schemas.microsoft.com/office/drawing/2014/main" id="{A65E71F7-3061-40FF-8881-C97D81E7F2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71713" y="1501484"/>
            <a:ext cx="609601" cy="609601"/>
          </a:xfrm>
          <a:prstGeom prst="rect">
            <a:avLst/>
          </a:prstGeom>
        </p:spPr>
      </p:pic>
      <p:sp>
        <p:nvSpPr>
          <p:cNvPr id="32" name="TextBox 31">
            <a:extLst>
              <a:ext uri="{FF2B5EF4-FFF2-40B4-BE49-F238E27FC236}">
                <a16:creationId xmlns:a16="http://schemas.microsoft.com/office/drawing/2014/main" id="{F432760E-3E06-4072-8BAC-863D930E71B8}"/>
              </a:ext>
            </a:extLst>
          </p:cNvPr>
          <p:cNvSpPr txBox="1"/>
          <p:nvPr/>
        </p:nvSpPr>
        <p:spPr bwMode="gray">
          <a:xfrm>
            <a:off x="1250638" y="3029934"/>
            <a:ext cx="5308343" cy="215444"/>
          </a:xfrm>
          <a:prstGeom prst="rect">
            <a:avLst/>
          </a:prstGeom>
          <a:noFill/>
        </p:spPr>
        <p:txBody>
          <a:bodyPr vert="horz" wrap="square" lIns="0" tIns="0" rIns="0" bIns="0" rtlCol="0">
            <a:spAutoFit/>
          </a:bodyPr>
          <a:lstStyle/>
          <a:p>
            <a:pPr>
              <a:spcBef>
                <a:spcPts val="600"/>
              </a:spcBef>
              <a:buClr>
                <a:schemeClr val="tx1"/>
              </a:buClr>
            </a:pPr>
            <a:r>
              <a:rPr lang="en-US" sz="1400" b="1">
                <a:solidFill>
                  <a:schemeClr val="accent6"/>
                </a:solidFill>
              </a:rPr>
              <a:t>Gives a sense of purpose, meaning and satisfaction</a:t>
            </a:r>
          </a:p>
        </p:txBody>
      </p:sp>
      <p:sp>
        <p:nvSpPr>
          <p:cNvPr id="34" name="TextBox 33">
            <a:extLst>
              <a:ext uri="{FF2B5EF4-FFF2-40B4-BE49-F238E27FC236}">
                <a16:creationId xmlns:a16="http://schemas.microsoft.com/office/drawing/2014/main" id="{1DC4AEE5-4547-403A-BEF4-9240C43CBF05}"/>
              </a:ext>
            </a:extLst>
          </p:cNvPr>
          <p:cNvSpPr txBox="1"/>
          <p:nvPr/>
        </p:nvSpPr>
        <p:spPr bwMode="gray">
          <a:xfrm>
            <a:off x="1256858" y="4558385"/>
            <a:ext cx="5308343" cy="215444"/>
          </a:xfrm>
          <a:prstGeom prst="rect">
            <a:avLst/>
          </a:prstGeom>
          <a:noFill/>
        </p:spPr>
        <p:txBody>
          <a:bodyPr vert="horz" wrap="square" lIns="0" tIns="0" rIns="0" bIns="0" rtlCol="0">
            <a:spAutoFit/>
          </a:bodyPr>
          <a:lstStyle/>
          <a:p>
            <a:pPr>
              <a:spcBef>
                <a:spcPts val="600"/>
              </a:spcBef>
              <a:buClr>
                <a:schemeClr val="tx1"/>
              </a:buClr>
            </a:pPr>
            <a:r>
              <a:rPr lang="en-US" sz="1400" b="1">
                <a:solidFill>
                  <a:schemeClr val="accent6"/>
                </a:solidFill>
              </a:rPr>
              <a:t>Provides a sense of community</a:t>
            </a:r>
          </a:p>
        </p:txBody>
      </p:sp>
      <p:pic>
        <p:nvPicPr>
          <p:cNvPr id="16" name="Picture 15">
            <a:extLst>
              <a:ext uri="{FF2B5EF4-FFF2-40B4-BE49-F238E27FC236}">
                <a16:creationId xmlns:a16="http://schemas.microsoft.com/office/drawing/2014/main" id="{BE593336-7C12-4B25-955A-6A8205D779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247918" y="1794960"/>
            <a:ext cx="609601" cy="609601"/>
          </a:xfrm>
          <a:prstGeom prst="rect">
            <a:avLst/>
          </a:prstGeom>
        </p:spPr>
      </p:pic>
      <p:pic>
        <p:nvPicPr>
          <p:cNvPr id="17" name="Picture 16">
            <a:extLst>
              <a:ext uri="{FF2B5EF4-FFF2-40B4-BE49-F238E27FC236}">
                <a16:creationId xmlns:a16="http://schemas.microsoft.com/office/drawing/2014/main" id="{67DDE75E-F222-4B61-97CE-E92DC814BE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396844" y="2885704"/>
            <a:ext cx="666145" cy="666145"/>
          </a:xfrm>
          <a:prstGeom prst="rect">
            <a:avLst/>
          </a:prstGeom>
        </p:spPr>
      </p:pic>
      <p:pic>
        <p:nvPicPr>
          <p:cNvPr id="21" name="Picture 20">
            <a:extLst>
              <a:ext uri="{FF2B5EF4-FFF2-40B4-BE49-F238E27FC236}">
                <a16:creationId xmlns:a16="http://schemas.microsoft.com/office/drawing/2014/main" id="{B70E12A1-BA00-49B2-8F93-C26A7BB61C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482439" y="4338634"/>
            <a:ext cx="609601" cy="609601"/>
          </a:xfrm>
          <a:prstGeom prst="rect">
            <a:avLst/>
          </a:prstGeom>
        </p:spPr>
      </p:pic>
    </p:spTree>
    <p:extLst>
      <p:ext uri="{BB962C8B-B14F-4D97-AF65-F5344CB8AC3E}">
        <p14:creationId xmlns:p14="http://schemas.microsoft.com/office/powerpoint/2010/main" val="2730312882"/>
      </p:ext>
    </p:extLst>
  </p:cSld>
  <p:clrMapOvr>
    <a:masterClrMapping/>
  </p:clrMapOvr>
  <mc:AlternateContent xmlns:mc="http://schemas.openxmlformats.org/markup-compatibility/2006" xmlns:p14="http://schemas.microsoft.com/office/powerpoint/2010/main">
    <mc:Choice Requires="p14">
      <p:transition spd="slow" p14:dur="2000" advTm="246173"/>
    </mc:Choice>
    <mc:Fallback xmlns="">
      <p:transition spd="slow" advTm="2461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6E69711D-34E1-4BE7-89EF-B7DEBDCD9735}"/>
              </a:ext>
            </a:extLst>
          </p:cNvPr>
          <p:cNvCxnSpPr/>
          <p:nvPr/>
        </p:nvCxnSpPr>
        <p:spPr bwMode="gray">
          <a:xfrm>
            <a:off x="3249897" y="2861388"/>
            <a:ext cx="706283" cy="0"/>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0D4D04-E5FC-4C3F-A126-34A9390FB61C}"/>
              </a:ext>
            </a:extLst>
          </p:cNvPr>
          <p:cNvCxnSpPr/>
          <p:nvPr/>
        </p:nvCxnSpPr>
        <p:spPr bwMode="gray">
          <a:xfrm>
            <a:off x="6518823" y="2077616"/>
            <a:ext cx="706283" cy="0"/>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4D96DC-DFD9-41A8-B199-80592A829BA4}"/>
              </a:ext>
            </a:extLst>
          </p:cNvPr>
          <p:cNvCxnSpPr/>
          <p:nvPr/>
        </p:nvCxnSpPr>
        <p:spPr bwMode="gray">
          <a:xfrm>
            <a:off x="7349085" y="4260978"/>
            <a:ext cx="706283" cy="0"/>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D345C14-10FA-4ADA-8128-81581728F203}"/>
              </a:ext>
            </a:extLst>
          </p:cNvPr>
          <p:cNvCxnSpPr/>
          <p:nvPr/>
        </p:nvCxnSpPr>
        <p:spPr bwMode="gray">
          <a:xfrm>
            <a:off x="4585684" y="5274904"/>
            <a:ext cx="706283" cy="0"/>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93415CD-2564-4D6D-A9F3-0D7379836466}"/>
              </a:ext>
            </a:extLst>
          </p:cNvPr>
          <p:cNvSpPr>
            <a:spLocks noGrp="1"/>
          </p:cNvSpPr>
          <p:nvPr>
            <p:ph type="title"/>
          </p:nvPr>
        </p:nvSpPr>
        <p:spPr bwMode="gray"/>
        <p:txBody>
          <a:bodyPr/>
          <a:lstStyle/>
          <a:p>
            <a:r>
              <a:rPr lang="en-US"/>
              <a:t>Peer support provided by people with “lived experience” and training</a:t>
            </a:r>
          </a:p>
        </p:txBody>
      </p:sp>
      <p:grpSp>
        <p:nvGrpSpPr>
          <p:cNvPr id="74" name="Group 73">
            <a:extLst>
              <a:ext uri="{FF2B5EF4-FFF2-40B4-BE49-F238E27FC236}">
                <a16:creationId xmlns:a16="http://schemas.microsoft.com/office/drawing/2014/main" id="{C0A3188A-16E2-4711-90AF-826281920D5A}"/>
              </a:ext>
            </a:extLst>
          </p:cNvPr>
          <p:cNvGrpSpPr>
            <a:grpSpLocks noChangeAspect="1"/>
          </p:cNvGrpSpPr>
          <p:nvPr/>
        </p:nvGrpSpPr>
        <p:grpSpPr bwMode="gray">
          <a:xfrm>
            <a:off x="3642254" y="1409354"/>
            <a:ext cx="4266832" cy="4274743"/>
            <a:chOff x="3642254" y="1409354"/>
            <a:chExt cx="4266832" cy="4274743"/>
          </a:xfrm>
        </p:grpSpPr>
        <p:sp>
          <p:nvSpPr>
            <p:cNvPr id="37" name="Freeform: Shape 36">
              <a:extLst>
                <a:ext uri="{FF2B5EF4-FFF2-40B4-BE49-F238E27FC236}">
                  <a16:creationId xmlns:a16="http://schemas.microsoft.com/office/drawing/2014/main" id="{99AE6448-33E8-4078-B22C-393BCD522D2E}"/>
                </a:ext>
              </a:extLst>
            </p:cNvPr>
            <p:cNvSpPr/>
            <p:nvPr/>
          </p:nvSpPr>
          <p:spPr bwMode="gray">
            <a:xfrm>
              <a:off x="4739901" y="1409354"/>
              <a:ext cx="2074241" cy="2074050"/>
            </a:xfrm>
            <a:custGeom>
              <a:avLst/>
              <a:gdLst>
                <a:gd name="connsiteX0" fmla="*/ 1035769 w 2074241"/>
                <a:gd name="connsiteY0" fmla="*/ 0 h 2074050"/>
                <a:gd name="connsiteX1" fmla="*/ 2074241 w 2074241"/>
                <a:gd name="connsiteY1" fmla="*/ 1038471 h 2074050"/>
                <a:gd name="connsiteX2" fmla="*/ 1141947 w 2074241"/>
                <a:gd name="connsiteY2" fmla="*/ 2071581 h 2074050"/>
                <a:gd name="connsiteX3" fmla="*/ 1093038 w 2074241"/>
                <a:gd name="connsiteY3" fmla="*/ 2074050 h 2074050"/>
                <a:gd name="connsiteX4" fmla="*/ 1090270 w 2074241"/>
                <a:gd name="connsiteY4" fmla="*/ 2019237 h 2074050"/>
                <a:gd name="connsiteX5" fmla="*/ 58960 w 2074241"/>
                <a:gd name="connsiteY5" fmla="*/ 987927 h 2074050"/>
                <a:gd name="connsiteX6" fmla="*/ 0 w 2074241"/>
                <a:gd name="connsiteY6" fmla="*/ 984950 h 2074050"/>
                <a:gd name="connsiteX7" fmla="*/ 2659 w 2074241"/>
                <a:gd name="connsiteY7" fmla="*/ 932293 h 2074050"/>
                <a:gd name="connsiteX8" fmla="*/ 1035769 w 2074241"/>
                <a:gd name="connsiteY8" fmla="*/ 0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241" h="2074050">
                  <a:moveTo>
                    <a:pt x="1035769" y="0"/>
                  </a:moveTo>
                  <a:cubicBezTo>
                    <a:pt x="1609301" y="0"/>
                    <a:pt x="2074241" y="464939"/>
                    <a:pt x="2074241" y="1038471"/>
                  </a:cubicBezTo>
                  <a:cubicBezTo>
                    <a:pt x="2074241" y="1576157"/>
                    <a:pt x="1665603" y="2018401"/>
                    <a:pt x="1141947" y="2071581"/>
                  </a:cubicBezTo>
                  <a:lnTo>
                    <a:pt x="1093038" y="2074050"/>
                  </a:lnTo>
                  <a:lnTo>
                    <a:pt x="1090270" y="2019237"/>
                  </a:lnTo>
                  <a:cubicBezTo>
                    <a:pt x="1035046" y="1475457"/>
                    <a:pt x="602741" y="1043151"/>
                    <a:pt x="58960" y="987927"/>
                  </a:cubicBezTo>
                  <a:lnTo>
                    <a:pt x="0" y="984950"/>
                  </a:lnTo>
                  <a:lnTo>
                    <a:pt x="2659" y="932293"/>
                  </a:lnTo>
                  <a:cubicBezTo>
                    <a:pt x="55839" y="408638"/>
                    <a:pt x="498083" y="0"/>
                    <a:pt x="1035769" y="0"/>
                  </a:cubicBezTo>
                  <a:close/>
                </a:path>
              </a:pathLst>
            </a:custGeom>
            <a:solidFill>
              <a:schemeClr val="accent6"/>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8" name="Freeform: Shape 37">
              <a:extLst>
                <a:ext uri="{FF2B5EF4-FFF2-40B4-BE49-F238E27FC236}">
                  <a16:creationId xmlns:a16="http://schemas.microsoft.com/office/drawing/2014/main" id="{A0C70464-9556-4B01-91A5-BEAF33A3C1FD}"/>
                </a:ext>
              </a:extLst>
            </p:cNvPr>
            <p:cNvSpPr/>
            <p:nvPr/>
          </p:nvSpPr>
          <p:spPr bwMode="gray">
            <a:xfrm>
              <a:off x="3642254" y="2508254"/>
              <a:ext cx="2074242" cy="2074050"/>
            </a:xfrm>
            <a:custGeom>
              <a:avLst/>
              <a:gdLst>
                <a:gd name="connsiteX0" fmla="*/ 1038472 w 2074242"/>
                <a:gd name="connsiteY0" fmla="*/ 0 h 2074050"/>
                <a:gd name="connsiteX1" fmla="*/ 2071583 w 2074242"/>
                <a:gd name="connsiteY1" fmla="*/ 932294 h 2074050"/>
                <a:gd name="connsiteX2" fmla="*/ 2074242 w 2074242"/>
                <a:gd name="connsiteY2" fmla="*/ 984951 h 2074050"/>
                <a:gd name="connsiteX3" fmla="*/ 2015281 w 2074242"/>
                <a:gd name="connsiteY3" fmla="*/ 987928 h 2074050"/>
                <a:gd name="connsiteX4" fmla="*/ 983972 w 2074242"/>
                <a:gd name="connsiteY4" fmla="*/ 2019238 h 2074050"/>
                <a:gd name="connsiteX5" fmla="*/ 981204 w 2074242"/>
                <a:gd name="connsiteY5" fmla="*/ 2074050 h 2074050"/>
                <a:gd name="connsiteX6" fmla="*/ 932295 w 2074242"/>
                <a:gd name="connsiteY6" fmla="*/ 2071581 h 2074050"/>
                <a:gd name="connsiteX7" fmla="*/ 0 w 2074242"/>
                <a:gd name="connsiteY7" fmla="*/ 1038471 h 2074050"/>
                <a:gd name="connsiteX8" fmla="*/ 1038472 w 2074242"/>
                <a:gd name="connsiteY8" fmla="*/ 0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242" h="2074050">
                  <a:moveTo>
                    <a:pt x="1038472" y="0"/>
                  </a:moveTo>
                  <a:cubicBezTo>
                    <a:pt x="1576159" y="0"/>
                    <a:pt x="2018403" y="408638"/>
                    <a:pt x="2071583" y="932294"/>
                  </a:cubicBezTo>
                  <a:lnTo>
                    <a:pt x="2074242" y="984951"/>
                  </a:lnTo>
                  <a:lnTo>
                    <a:pt x="2015281" y="987928"/>
                  </a:lnTo>
                  <a:cubicBezTo>
                    <a:pt x="1471501" y="1043152"/>
                    <a:pt x="1039195" y="1475458"/>
                    <a:pt x="983972" y="2019238"/>
                  </a:cubicBezTo>
                  <a:lnTo>
                    <a:pt x="981204" y="2074050"/>
                  </a:lnTo>
                  <a:lnTo>
                    <a:pt x="932295" y="2071581"/>
                  </a:lnTo>
                  <a:cubicBezTo>
                    <a:pt x="408639" y="2018401"/>
                    <a:pt x="0" y="1576157"/>
                    <a:pt x="0" y="1038471"/>
                  </a:cubicBezTo>
                  <a:cubicBezTo>
                    <a:pt x="0" y="464939"/>
                    <a:pt x="464940" y="0"/>
                    <a:pt x="1038472" y="0"/>
                  </a:cubicBezTo>
                  <a:close/>
                </a:path>
              </a:pathLst>
            </a:custGeom>
            <a:solidFill>
              <a:schemeClr val="bg2"/>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9" name="Freeform: Shape 38">
              <a:extLst>
                <a:ext uri="{FF2B5EF4-FFF2-40B4-BE49-F238E27FC236}">
                  <a16:creationId xmlns:a16="http://schemas.microsoft.com/office/drawing/2014/main" id="{66D8E0E0-9793-46AE-A4FC-7C0064CE2A80}"/>
                </a:ext>
              </a:extLst>
            </p:cNvPr>
            <p:cNvSpPr/>
            <p:nvPr/>
          </p:nvSpPr>
          <p:spPr bwMode="gray">
            <a:xfrm>
              <a:off x="4737197" y="3610047"/>
              <a:ext cx="2074242" cy="2074050"/>
            </a:xfrm>
            <a:custGeom>
              <a:avLst/>
              <a:gdLst>
                <a:gd name="connsiteX0" fmla="*/ 981205 w 2074242"/>
                <a:gd name="connsiteY0" fmla="*/ 0 h 2074050"/>
                <a:gd name="connsiteX1" fmla="*/ 983973 w 2074242"/>
                <a:gd name="connsiteY1" fmla="*/ 54812 h 2074050"/>
                <a:gd name="connsiteX2" fmla="*/ 2015282 w 2074242"/>
                <a:gd name="connsiteY2" fmla="*/ 1086122 h 2074050"/>
                <a:gd name="connsiteX3" fmla="*/ 2074242 w 2074242"/>
                <a:gd name="connsiteY3" fmla="*/ 1089099 h 2074050"/>
                <a:gd name="connsiteX4" fmla="*/ 2071583 w 2074242"/>
                <a:gd name="connsiteY4" fmla="*/ 1141757 h 2074050"/>
                <a:gd name="connsiteX5" fmla="*/ 1038472 w 2074242"/>
                <a:gd name="connsiteY5" fmla="*/ 2074050 h 2074050"/>
                <a:gd name="connsiteX6" fmla="*/ 0 w 2074242"/>
                <a:gd name="connsiteY6" fmla="*/ 1035579 h 2074050"/>
                <a:gd name="connsiteX7" fmla="*/ 932295 w 2074242"/>
                <a:gd name="connsiteY7" fmla="*/ 2470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242" h="2074050">
                  <a:moveTo>
                    <a:pt x="981205" y="0"/>
                  </a:moveTo>
                  <a:lnTo>
                    <a:pt x="983973" y="54812"/>
                  </a:lnTo>
                  <a:cubicBezTo>
                    <a:pt x="1039196" y="598593"/>
                    <a:pt x="1471502" y="1030898"/>
                    <a:pt x="2015282" y="1086122"/>
                  </a:cubicBezTo>
                  <a:lnTo>
                    <a:pt x="2074242" y="1089099"/>
                  </a:lnTo>
                  <a:lnTo>
                    <a:pt x="2071583" y="1141757"/>
                  </a:lnTo>
                  <a:cubicBezTo>
                    <a:pt x="2018403" y="1665412"/>
                    <a:pt x="1576159" y="2074050"/>
                    <a:pt x="1038472" y="2074050"/>
                  </a:cubicBezTo>
                  <a:cubicBezTo>
                    <a:pt x="464940" y="2074050"/>
                    <a:pt x="0" y="1609111"/>
                    <a:pt x="0" y="1035579"/>
                  </a:cubicBezTo>
                  <a:cubicBezTo>
                    <a:pt x="0" y="497893"/>
                    <a:pt x="408639" y="55650"/>
                    <a:pt x="932295" y="2470"/>
                  </a:cubicBezTo>
                  <a:close/>
                </a:path>
              </a:pathLst>
            </a:custGeom>
            <a:solidFill>
              <a:schemeClr val="accent6"/>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0" name="Freeform: Shape 39">
              <a:extLst>
                <a:ext uri="{FF2B5EF4-FFF2-40B4-BE49-F238E27FC236}">
                  <a16:creationId xmlns:a16="http://schemas.microsoft.com/office/drawing/2014/main" id="{00F03294-BB59-45B6-AD0B-5DDC4EE16ADE}"/>
                </a:ext>
              </a:extLst>
            </p:cNvPr>
            <p:cNvSpPr/>
            <p:nvPr/>
          </p:nvSpPr>
          <p:spPr bwMode="gray">
            <a:xfrm>
              <a:off x="5834845" y="2511146"/>
              <a:ext cx="2074241" cy="2074050"/>
            </a:xfrm>
            <a:custGeom>
              <a:avLst/>
              <a:gdLst>
                <a:gd name="connsiteX0" fmla="*/ 1093037 w 2074241"/>
                <a:gd name="connsiteY0" fmla="*/ 0 h 2074050"/>
                <a:gd name="connsiteX1" fmla="*/ 1141947 w 2074241"/>
                <a:gd name="connsiteY1" fmla="*/ 2470 h 2074050"/>
                <a:gd name="connsiteX2" fmla="*/ 2074241 w 2074241"/>
                <a:gd name="connsiteY2" fmla="*/ 1035579 h 2074050"/>
                <a:gd name="connsiteX3" fmla="*/ 1035769 w 2074241"/>
                <a:gd name="connsiteY3" fmla="*/ 2074050 h 2074050"/>
                <a:gd name="connsiteX4" fmla="*/ 2659 w 2074241"/>
                <a:gd name="connsiteY4" fmla="*/ 1141757 h 2074050"/>
                <a:gd name="connsiteX5" fmla="*/ 0 w 2074241"/>
                <a:gd name="connsiteY5" fmla="*/ 1089100 h 2074050"/>
                <a:gd name="connsiteX6" fmla="*/ 58959 w 2074241"/>
                <a:gd name="connsiteY6" fmla="*/ 1086123 h 2074050"/>
                <a:gd name="connsiteX7" fmla="*/ 1090269 w 2074241"/>
                <a:gd name="connsiteY7" fmla="*/ 54813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241" h="2074050">
                  <a:moveTo>
                    <a:pt x="1093037" y="0"/>
                  </a:moveTo>
                  <a:lnTo>
                    <a:pt x="1141947" y="2470"/>
                  </a:lnTo>
                  <a:cubicBezTo>
                    <a:pt x="1665603" y="55650"/>
                    <a:pt x="2074241" y="497893"/>
                    <a:pt x="2074241" y="1035579"/>
                  </a:cubicBezTo>
                  <a:cubicBezTo>
                    <a:pt x="2074241" y="1609111"/>
                    <a:pt x="1609301" y="2074050"/>
                    <a:pt x="1035769" y="2074050"/>
                  </a:cubicBezTo>
                  <a:cubicBezTo>
                    <a:pt x="498083" y="2074050"/>
                    <a:pt x="55839" y="1665412"/>
                    <a:pt x="2659" y="1141757"/>
                  </a:cubicBezTo>
                  <a:lnTo>
                    <a:pt x="0" y="1089100"/>
                  </a:lnTo>
                  <a:lnTo>
                    <a:pt x="58959" y="1086123"/>
                  </a:lnTo>
                  <a:cubicBezTo>
                    <a:pt x="602740" y="1030899"/>
                    <a:pt x="1035045" y="598594"/>
                    <a:pt x="1090269" y="54813"/>
                  </a:cubicBezTo>
                  <a:close/>
                </a:path>
              </a:pathLst>
            </a:custGeom>
            <a:solidFill>
              <a:schemeClr val="bg2"/>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sp>
        <p:nvSpPr>
          <p:cNvPr id="50" name="TextBox 49">
            <a:extLst>
              <a:ext uri="{FF2B5EF4-FFF2-40B4-BE49-F238E27FC236}">
                <a16:creationId xmlns:a16="http://schemas.microsoft.com/office/drawing/2014/main" id="{321B24FD-724C-4EC1-9D52-2125FDA1963A}"/>
              </a:ext>
            </a:extLst>
          </p:cNvPr>
          <p:cNvSpPr txBox="1"/>
          <p:nvPr/>
        </p:nvSpPr>
        <p:spPr bwMode="gray">
          <a:xfrm>
            <a:off x="1308651" y="2749924"/>
            <a:ext cx="2074241" cy="646331"/>
          </a:xfrm>
          <a:prstGeom prst="rect">
            <a:avLst/>
          </a:prstGeom>
          <a:noFill/>
        </p:spPr>
        <p:txBody>
          <a:bodyPr vert="horz" wrap="square" lIns="0" tIns="0" rIns="0" bIns="0" rtlCol="0">
            <a:spAutoFit/>
          </a:bodyPr>
          <a:lstStyle/>
          <a:p>
            <a:pPr marL="174625" indent="-174625">
              <a:spcBef>
                <a:spcPts val="600"/>
              </a:spcBef>
              <a:buFont typeface="Arial" panose="020B0604020202020204" pitchFamily="34" charset="0"/>
              <a:buChar char="•"/>
            </a:pPr>
            <a:r>
              <a:rPr lang="en-US" sz="1400"/>
              <a:t>Crisis diversion programs that have a strong peer component </a:t>
            </a:r>
          </a:p>
        </p:txBody>
      </p:sp>
      <p:sp>
        <p:nvSpPr>
          <p:cNvPr id="52" name="TextBox 51">
            <a:extLst>
              <a:ext uri="{FF2B5EF4-FFF2-40B4-BE49-F238E27FC236}">
                <a16:creationId xmlns:a16="http://schemas.microsoft.com/office/drawing/2014/main" id="{6B5880A9-DB38-48E9-8A02-E732C7A13BFA}"/>
              </a:ext>
            </a:extLst>
          </p:cNvPr>
          <p:cNvSpPr txBox="1"/>
          <p:nvPr/>
        </p:nvSpPr>
        <p:spPr bwMode="gray">
          <a:xfrm>
            <a:off x="8268114" y="4148910"/>
            <a:ext cx="2074241" cy="430887"/>
          </a:xfrm>
          <a:prstGeom prst="rect">
            <a:avLst/>
          </a:prstGeom>
          <a:noFill/>
        </p:spPr>
        <p:txBody>
          <a:bodyPr vert="horz" wrap="square" lIns="0" tIns="0" rIns="0" bIns="0" rtlCol="0">
            <a:spAutoFit/>
          </a:bodyPr>
          <a:lstStyle/>
          <a:p>
            <a:pPr marL="174625" indent="-174625">
              <a:spcBef>
                <a:spcPts val="600"/>
              </a:spcBef>
              <a:buFont typeface="Arial" panose="020B0604020202020204" pitchFamily="34" charset="0"/>
              <a:buChar char="•"/>
            </a:pPr>
            <a:r>
              <a:rPr lang="en-US" sz="1400"/>
              <a:t>Provided for individual, friends and families</a:t>
            </a:r>
          </a:p>
        </p:txBody>
      </p:sp>
      <p:sp>
        <p:nvSpPr>
          <p:cNvPr id="54" name="TextBox 53">
            <a:extLst>
              <a:ext uri="{FF2B5EF4-FFF2-40B4-BE49-F238E27FC236}">
                <a16:creationId xmlns:a16="http://schemas.microsoft.com/office/drawing/2014/main" id="{00458CEC-DC87-476F-B9AE-25A9E727A0FF}"/>
              </a:ext>
            </a:extLst>
          </p:cNvPr>
          <p:cNvSpPr txBox="1"/>
          <p:nvPr/>
        </p:nvSpPr>
        <p:spPr bwMode="gray">
          <a:xfrm>
            <a:off x="7484343" y="1967457"/>
            <a:ext cx="2326451" cy="430887"/>
          </a:xfrm>
          <a:prstGeom prst="rect">
            <a:avLst/>
          </a:prstGeom>
          <a:noFill/>
        </p:spPr>
        <p:txBody>
          <a:bodyPr vert="horz" wrap="square" lIns="0" tIns="0" rIns="0" bIns="0" rtlCol="0">
            <a:spAutoFit/>
          </a:bodyPr>
          <a:lstStyle/>
          <a:p>
            <a:pPr marL="174625" indent="-174625">
              <a:spcBef>
                <a:spcPts val="600"/>
              </a:spcBef>
              <a:buFont typeface="Arial" panose="020B0604020202020204" pitchFamily="34" charset="0"/>
              <a:buChar char="•"/>
            </a:pPr>
            <a:r>
              <a:rPr lang="en-US" sz="1400"/>
              <a:t>Offered in-person or virtually</a:t>
            </a:r>
          </a:p>
        </p:txBody>
      </p:sp>
      <p:sp>
        <p:nvSpPr>
          <p:cNvPr id="56" name="TextBox 55">
            <a:extLst>
              <a:ext uri="{FF2B5EF4-FFF2-40B4-BE49-F238E27FC236}">
                <a16:creationId xmlns:a16="http://schemas.microsoft.com/office/drawing/2014/main" id="{38374DB3-4F61-4B3B-9C2C-57F3218C2698}"/>
              </a:ext>
            </a:extLst>
          </p:cNvPr>
          <p:cNvSpPr txBox="1"/>
          <p:nvPr/>
        </p:nvSpPr>
        <p:spPr bwMode="gray">
          <a:xfrm rot="10800000" flipV="1">
            <a:off x="1640263" y="4947520"/>
            <a:ext cx="2705493" cy="1077218"/>
          </a:xfrm>
          <a:prstGeom prst="rect">
            <a:avLst/>
          </a:prstGeom>
          <a:noFill/>
        </p:spPr>
        <p:txBody>
          <a:bodyPr vert="horz" wrap="square" lIns="0" tIns="0" rIns="0" bIns="0" rtlCol="0">
            <a:spAutoFit/>
          </a:bodyPr>
          <a:lstStyle/>
          <a:p>
            <a:pPr marL="174625" indent="-174625">
              <a:spcBef>
                <a:spcPts val="600"/>
              </a:spcBef>
              <a:buFont typeface="Arial" panose="020B0604020202020204" pitchFamily="34" charset="0"/>
              <a:buChar char="•"/>
            </a:pPr>
            <a:r>
              <a:rPr lang="en-US" sz="1400"/>
              <a:t>Provided by peer support specialist, youth peer support specialist, peer recovery coaches and family support partners</a:t>
            </a:r>
          </a:p>
        </p:txBody>
      </p:sp>
      <p:sp>
        <p:nvSpPr>
          <p:cNvPr id="61" name="TextBox 60">
            <a:extLst>
              <a:ext uri="{FF2B5EF4-FFF2-40B4-BE49-F238E27FC236}">
                <a16:creationId xmlns:a16="http://schemas.microsoft.com/office/drawing/2014/main" id="{6F595D94-BB9E-4845-A637-C101FCB2380F}"/>
              </a:ext>
            </a:extLst>
          </p:cNvPr>
          <p:cNvSpPr txBox="1"/>
          <p:nvPr/>
        </p:nvSpPr>
        <p:spPr bwMode="gray">
          <a:xfrm>
            <a:off x="5257799" y="1942398"/>
            <a:ext cx="1320588" cy="738664"/>
          </a:xfrm>
          <a:prstGeom prst="rect">
            <a:avLst/>
          </a:prstGeom>
          <a:noFill/>
        </p:spPr>
        <p:txBody>
          <a:bodyPr vert="horz" wrap="square" lIns="0" tIns="0" rIns="0" bIns="0" rtlCol="0">
            <a:spAutoFit/>
          </a:bodyPr>
          <a:lstStyle/>
          <a:p>
            <a:pPr algn="ctr"/>
            <a:r>
              <a:rPr lang="en-US" sz="1600" b="1">
                <a:solidFill>
                  <a:schemeClr val="bg1"/>
                </a:solidFill>
              </a:rPr>
              <a:t>Mutual support groups</a:t>
            </a:r>
          </a:p>
        </p:txBody>
      </p:sp>
      <p:sp>
        <p:nvSpPr>
          <p:cNvPr id="62" name="TextBox 61">
            <a:extLst>
              <a:ext uri="{FF2B5EF4-FFF2-40B4-BE49-F238E27FC236}">
                <a16:creationId xmlns:a16="http://schemas.microsoft.com/office/drawing/2014/main" id="{8B21B68A-3E8A-4C77-8EC7-98FD635E5262}"/>
              </a:ext>
            </a:extLst>
          </p:cNvPr>
          <p:cNvSpPr txBox="1"/>
          <p:nvPr/>
        </p:nvSpPr>
        <p:spPr bwMode="gray">
          <a:xfrm>
            <a:off x="4987228" y="4582304"/>
            <a:ext cx="1320588" cy="492443"/>
          </a:xfrm>
          <a:prstGeom prst="rect">
            <a:avLst/>
          </a:prstGeom>
          <a:noFill/>
        </p:spPr>
        <p:txBody>
          <a:bodyPr vert="horz" wrap="square" lIns="0" tIns="0" rIns="0" bIns="0" rtlCol="0">
            <a:spAutoFit/>
          </a:bodyPr>
          <a:lstStyle/>
          <a:p>
            <a:pPr algn="ctr"/>
            <a:r>
              <a:rPr lang="en-US" sz="1600" b="1">
                <a:solidFill>
                  <a:schemeClr val="bg1"/>
                </a:solidFill>
              </a:rPr>
              <a:t>One-on-one peer support</a:t>
            </a:r>
          </a:p>
        </p:txBody>
      </p:sp>
      <p:sp>
        <p:nvSpPr>
          <p:cNvPr id="63" name="TextBox 62">
            <a:extLst>
              <a:ext uri="{FF2B5EF4-FFF2-40B4-BE49-F238E27FC236}">
                <a16:creationId xmlns:a16="http://schemas.microsoft.com/office/drawing/2014/main" id="{1FD68EF7-E651-45B2-84D0-ADA05583801A}"/>
              </a:ext>
            </a:extLst>
          </p:cNvPr>
          <p:cNvSpPr txBox="1"/>
          <p:nvPr/>
        </p:nvSpPr>
        <p:spPr bwMode="gray">
          <a:xfrm>
            <a:off x="6307816" y="3509878"/>
            <a:ext cx="1320588" cy="738664"/>
          </a:xfrm>
          <a:prstGeom prst="rect">
            <a:avLst/>
          </a:prstGeom>
          <a:noFill/>
        </p:spPr>
        <p:txBody>
          <a:bodyPr vert="horz" wrap="square" lIns="0" tIns="0" rIns="0" bIns="0" rtlCol="0">
            <a:spAutoFit/>
          </a:bodyPr>
          <a:lstStyle/>
          <a:p>
            <a:pPr algn="ctr"/>
            <a:r>
              <a:rPr lang="en-US" sz="1600" b="1">
                <a:solidFill>
                  <a:schemeClr val="accent6"/>
                </a:solidFill>
              </a:rPr>
              <a:t>Peer-based educational programs</a:t>
            </a:r>
          </a:p>
        </p:txBody>
      </p:sp>
      <p:sp>
        <p:nvSpPr>
          <p:cNvPr id="64" name="TextBox 63">
            <a:extLst>
              <a:ext uri="{FF2B5EF4-FFF2-40B4-BE49-F238E27FC236}">
                <a16:creationId xmlns:a16="http://schemas.microsoft.com/office/drawing/2014/main" id="{E63D45A2-D5A8-45AA-BBCE-6BA2AD121C0A}"/>
              </a:ext>
            </a:extLst>
          </p:cNvPr>
          <p:cNvSpPr txBox="1"/>
          <p:nvPr/>
        </p:nvSpPr>
        <p:spPr bwMode="gray">
          <a:xfrm>
            <a:off x="3868549" y="3085060"/>
            <a:ext cx="1320588" cy="492443"/>
          </a:xfrm>
          <a:prstGeom prst="rect">
            <a:avLst/>
          </a:prstGeom>
          <a:noFill/>
        </p:spPr>
        <p:txBody>
          <a:bodyPr vert="horz" wrap="square" lIns="0" tIns="0" rIns="0" bIns="0" rtlCol="0">
            <a:spAutoFit/>
          </a:bodyPr>
          <a:lstStyle/>
          <a:p>
            <a:pPr algn="ctr"/>
            <a:r>
              <a:rPr lang="en-US" sz="1600" b="1">
                <a:solidFill>
                  <a:schemeClr val="accent6"/>
                </a:solidFill>
              </a:rPr>
              <a:t>Peer programs</a:t>
            </a:r>
          </a:p>
        </p:txBody>
      </p:sp>
      <p:pic>
        <p:nvPicPr>
          <p:cNvPr id="24" name="Picture 23">
            <a:extLst>
              <a:ext uri="{FF2B5EF4-FFF2-40B4-BE49-F238E27FC236}">
                <a16:creationId xmlns:a16="http://schemas.microsoft.com/office/drawing/2014/main" id="{397DF85B-617E-4864-B875-7F3038EE1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7899561" y="1301455"/>
            <a:ext cx="609601" cy="609601"/>
          </a:xfrm>
          <a:prstGeom prst="rect">
            <a:avLst/>
          </a:prstGeom>
        </p:spPr>
      </p:pic>
      <p:pic>
        <p:nvPicPr>
          <p:cNvPr id="25" name="Picture 24">
            <a:extLst>
              <a:ext uri="{FF2B5EF4-FFF2-40B4-BE49-F238E27FC236}">
                <a16:creationId xmlns:a16="http://schemas.microsoft.com/office/drawing/2014/main" id="{600D88A5-5DDF-4A9D-831D-772B85104A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1335461" y="1782096"/>
            <a:ext cx="609601" cy="609601"/>
          </a:xfrm>
          <a:prstGeom prst="rect">
            <a:avLst/>
          </a:prstGeom>
        </p:spPr>
      </p:pic>
      <p:pic>
        <p:nvPicPr>
          <p:cNvPr id="26" name="Picture 25">
            <a:extLst>
              <a:ext uri="{FF2B5EF4-FFF2-40B4-BE49-F238E27FC236}">
                <a16:creationId xmlns:a16="http://schemas.microsoft.com/office/drawing/2014/main" id="{37C0A99F-FB4E-46BF-9463-7C33A6902E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1849645" y="4059552"/>
            <a:ext cx="609601" cy="609601"/>
          </a:xfrm>
          <a:prstGeom prst="rect">
            <a:avLst/>
          </a:prstGeom>
        </p:spPr>
      </p:pic>
      <p:pic>
        <p:nvPicPr>
          <p:cNvPr id="27" name="Picture 26">
            <a:extLst>
              <a:ext uri="{FF2B5EF4-FFF2-40B4-BE49-F238E27FC236}">
                <a16:creationId xmlns:a16="http://schemas.microsoft.com/office/drawing/2014/main" id="{D5B9B0F1-C571-435A-B843-64791028BF6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8480472" y="3403311"/>
            <a:ext cx="609601" cy="609601"/>
          </a:xfrm>
          <a:prstGeom prst="rect">
            <a:avLst/>
          </a:prstGeom>
        </p:spPr>
      </p:pic>
    </p:spTree>
    <p:extLst>
      <p:ext uri="{BB962C8B-B14F-4D97-AF65-F5344CB8AC3E}">
        <p14:creationId xmlns:p14="http://schemas.microsoft.com/office/powerpoint/2010/main" val="3637655555"/>
      </p:ext>
    </p:extLst>
  </p:cSld>
  <p:clrMapOvr>
    <a:masterClrMapping/>
  </p:clrMapOvr>
  <mc:AlternateContent xmlns:mc="http://schemas.openxmlformats.org/markup-compatibility/2006" xmlns:p14="http://schemas.microsoft.com/office/powerpoint/2010/main">
    <mc:Choice Requires="p14">
      <p:transition spd="slow" p14:dur="2000" advTm="183322"/>
    </mc:Choice>
    <mc:Fallback xmlns="">
      <p:transition spd="slow" advTm="1833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370D8-17A9-47FB-B289-51F68E216C2F}"/>
              </a:ext>
            </a:extLst>
          </p:cNvPr>
          <p:cNvSpPr>
            <a:spLocks noGrp="1"/>
          </p:cNvSpPr>
          <p:nvPr>
            <p:ph type="title"/>
          </p:nvPr>
        </p:nvSpPr>
        <p:spPr>
          <a:xfrm>
            <a:off x="1752600" y="3420603"/>
            <a:ext cx="8686800" cy="553998"/>
          </a:xfrm>
        </p:spPr>
        <p:txBody>
          <a:bodyPr/>
          <a:lstStyle/>
          <a:p>
            <a:r>
              <a:rPr lang="en-US" sz="4000"/>
              <a:t>Engagement to activation</a:t>
            </a:r>
          </a:p>
        </p:txBody>
      </p:sp>
    </p:spTree>
    <p:extLst>
      <p:ext uri="{BB962C8B-B14F-4D97-AF65-F5344CB8AC3E}">
        <p14:creationId xmlns:p14="http://schemas.microsoft.com/office/powerpoint/2010/main" val="2448529265"/>
      </p:ext>
    </p:extLst>
  </p:cSld>
  <p:clrMapOvr>
    <a:masterClrMapping/>
  </p:clrMapOvr>
  <mc:AlternateContent xmlns:mc="http://schemas.openxmlformats.org/markup-compatibility/2006" xmlns:p14="http://schemas.microsoft.com/office/powerpoint/2010/main">
    <mc:Choice Requires="p14">
      <p:transition spd="slow" p14:dur="2000" advTm="18980"/>
    </mc:Choice>
    <mc:Fallback xmlns="">
      <p:transition spd="slow" advTm="189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55D63-C446-49B1-8F6E-6925CF88C982}"/>
              </a:ext>
            </a:extLst>
          </p:cNvPr>
          <p:cNvSpPr>
            <a:spLocks noGrp="1"/>
          </p:cNvSpPr>
          <p:nvPr>
            <p:ph type="body" sz="quarter" idx="13"/>
          </p:nvPr>
        </p:nvSpPr>
        <p:spPr bwMode="gray"/>
        <p:txBody>
          <a:bodyPr vert="horz" lIns="0" tIns="0" rIns="0" bIns="0" rtlCol="0" anchor="t">
            <a:normAutofit/>
          </a:bodyPr>
          <a:lstStyle/>
          <a:p>
            <a:r>
              <a:rPr lang="en-US"/>
              <a:t>“A</a:t>
            </a:r>
            <a:r>
              <a:rPr lang="en-US" sz="1800">
                <a:effectLst/>
                <a:latin typeface="Calibri"/>
                <a:ea typeface="Calibri" panose="020F0502020204030204" pitchFamily="34" charset="0"/>
                <a:cs typeface="Times New Roman"/>
              </a:rPr>
              <a:t>ll clinical programs are founded on the </a:t>
            </a:r>
            <a:r>
              <a:rPr lang="en-US" sz="1800" b="1">
                <a:effectLst/>
                <a:latin typeface="Calibri"/>
                <a:ea typeface="Calibri" panose="020F0502020204030204" pitchFamily="34" charset="0"/>
                <a:cs typeface="Times New Roman"/>
              </a:rPr>
              <a:t>principles of recovery and resiliency</a:t>
            </a:r>
            <a:r>
              <a:rPr lang="en-US" sz="1800">
                <a:effectLst/>
                <a:latin typeface="Calibri"/>
                <a:ea typeface="Calibri" panose="020F0502020204030204" pitchFamily="34" charset="0"/>
                <a:cs typeface="Times New Roman"/>
              </a:rPr>
              <a:t>, placing the member and family at the forefront of all we do. These principles are part of Optum’s core organizational culture and values. Optum has brought innovations to the work of peer support by utilizing best practices, identifying evidence-based research and, </a:t>
            </a:r>
            <a:r>
              <a:rPr lang="en-US" sz="1800" b="1">
                <a:effectLst/>
                <a:latin typeface="Calibri"/>
                <a:ea typeface="Calibri" panose="020F0502020204030204" pitchFamily="34" charset="0"/>
                <a:cs typeface="Times New Roman"/>
              </a:rPr>
              <a:t>most importantly,</a:t>
            </a:r>
            <a:r>
              <a:rPr lang="en-US" sz="1800" b="1" i="1">
                <a:effectLst/>
                <a:latin typeface="Calibri"/>
                <a:ea typeface="Calibri" panose="020F0502020204030204" pitchFamily="34" charset="0"/>
                <a:cs typeface="Times New Roman"/>
              </a:rPr>
              <a:t> </a:t>
            </a:r>
            <a:r>
              <a:rPr lang="en-US" sz="1800" b="1" i="1">
                <a:solidFill>
                  <a:schemeClr val="tx2"/>
                </a:solidFill>
                <a:effectLst/>
                <a:latin typeface="Calibri"/>
                <a:ea typeface="Calibri" panose="020F0502020204030204" pitchFamily="34" charset="0"/>
                <a:cs typeface="Times New Roman"/>
              </a:rPr>
              <a:t>listening to and learning from the peer community.”</a:t>
            </a:r>
            <a:endParaRPr lang="en-US" b="1" i="1">
              <a:solidFill>
                <a:schemeClr val="tx2"/>
              </a:solidFill>
              <a:latin typeface="Calibri"/>
              <a:cs typeface="Times New Roman"/>
            </a:endParaRPr>
          </a:p>
        </p:txBody>
      </p:sp>
      <p:sp>
        <p:nvSpPr>
          <p:cNvPr id="7" name="Text Placeholder 6">
            <a:extLst>
              <a:ext uri="{FF2B5EF4-FFF2-40B4-BE49-F238E27FC236}">
                <a16:creationId xmlns:a16="http://schemas.microsoft.com/office/drawing/2014/main" id="{A696D340-61AE-4E0A-A1E9-0581063D1861}"/>
              </a:ext>
            </a:extLst>
          </p:cNvPr>
          <p:cNvSpPr>
            <a:spLocks noGrp="1"/>
          </p:cNvSpPr>
          <p:nvPr>
            <p:ph type="body" sz="quarter" idx="14"/>
          </p:nvPr>
        </p:nvSpPr>
        <p:spPr bwMode="gray">
          <a:xfrm>
            <a:off x="3695700" y="3416030"/>
            <a:ext cx="4800600" cy="215444"/>
          </a:xfrm>
        </p:spPr>
        <p:txBody>
          <a:bodyPr/>
          <a:lstStyle/>
          <a:p>
            <a:r>
              <a:rPr lang="en-US"/>
              <a:t>Dr. Jeffrey Meyerhoff</a:t>
            </a:r>
          </a:p>
        </p:txBody>
      </p:sp>
      <p:sp>
        <p:nvSpPr>
          <p:cNvPr id="9" name="Text Placeholder 8">
            <a:extLst>
              <a:ext uri="{FF2B5EF4-FFF2-40B4-BE49-F238E27FC236}">
                <a16:creationId xmlns:a16="http://schemas.microsoft.com/office/drawing/2014/main" id="{351353A7-DD1F-4879-A387-1052BF44D73D}"/>
              </a:ext>
            </a:extLst>
          </p:cNvPr>
          <p:cNvSpPr>
            <a:spLocks noGrp="1"/>
          </p:cNvSpPr>
          <p:nvPr>
            <p:ph type="body" sz="quarter" idx="15"/>
          </p:nvPr>
        </p:nvSpPr>
        <p:spPr bwMode="gray">
          <a:xfrm>
            <a:off x="3695700" y="3735978"/>
            <a:ext cx="4800600" cy="184666"/>
          </a:xfrm>
        </p:spPr>
        <p:txBody>
          <a:bodyPr/>
          <a:lstStyle/>
          <a:p>
            <a:r>
              <a:rPr lang="en-US"/>
              <a:t>Optum Senior Behavioral Medical Director</a:t>
            </a:r>
          </a:p>
        </p:txBody>
      </p:sp>
      <p:sp>
        <p:nvSpPr>
          <p:cNvPr id="4" name="TextBox 3">
            <a:extLst>
              <a:ext uri="{FF2B5EF4-FFF2-40B4-BE49-F238E27FC236}">
                <a16:creationId xmlns:a16="http://schemas.microsoft.com/office/drawing/2014/main" id="{27EF2E20-0A8A-4355-BA8D-8B1E8200CCB0}"/>
              </a:ext>
            </a:extLst>
          </p:cNvPr>
          <p:cNvSpPr txBox="1"/>
          <p:nvPr/>
        </p:nvSpPr>
        <p:spPr bwMode="gray">
          <a:xfrm>
            <a:off x="593766" y="5533900"/>
            <a:ext cx="3811979" cy="461665"/>
          </a:xfrm>
          <a:prstGeom prst="rect">
            <a:avLst/>
          </a:prstGeom>
          <a:noFill/>
        </p:spPr>
        <p:txBody>
          <a:bodyPr vert="horz" wrap="square" lIns="0" tIns="0" rIns="0" bIns="0" rtlCol="0">
            <a:spAutoFit/>
          </a:bodyPr>
          <a:lstStyle/>
          <a:p>
            <a:r>
              <a:rPr lang="en-US" sz="1000">
                <a:latin typeface="+mj-lt"/>
                <a:hlinkClick r:id="rId3"/>
              </a:rPr>
              <a:t>https://www.optum.com/content/dam/optum3/optum/en/resources/white-papers/PeersImproveOutcomes.pdf</a:t>
            </a:r>
            <a:endParaRPr lang="en-US" sz="1000">
              <a:latin typeface="+mj-lt"/>
            </a:endParaRPr>
          </a:p>
          <a:p>
            <a:endParaRPr lang="en-US" sz="1000">
              <a:latin typeface="+mj-lt"/>
            </a:endParaRPr>
          </a:p>
        </p:txBody>
      </p:sp>
    </p:spTree>
    <p:extLst>
      <p:ext uri="{BB962C8B-B14F-4D97-AF65-F5344CB8AC3E}">
        <p14:creationId xmlns:p14="http://schemas.microsoft.com/office/powerpoint/2010/main" val="1499510387"/>
      </p:ext>
    </p:extLst>
  </p:cSld>
  <p:clrMapOvr>
    <a:masterClrMapping/>
  </p:clrMapOvr>
  <mc:AlternateContent xmlns:mc="http://schemas.openxmlformats.org/markup-compatibility/2006" xmlns:p14="http://schemas.microsoft.com/office/powerpoint/2010/main">
    <mc:Choice Requires="p14">
      <p:transition spd="slow" p14:dur="2000" advTm="81664"/>
    </mc:Choice>
    <mc:Fallback xmlns="">
      <p:transition spd="slow" advTm="816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744C8-C88F-4DDA-A78E-01204F835D2E}"/>
              </a:ext>
            </a:extLst>
          </p:cNvPr>
          <p:cNvSpPr>
            <a:spLocks noGrp="1"/>
          </p:cNvSpPr>
          <p:nvPr>
            <p:ph type="title"/>
          </p:nvPr>
        </p:nvSpPr>
        <p:spPr bwMode="gray">
          <a:xfrm>
            <a:off x="457199" y="555639"/>
            <a:ext cx="9601200" cy="609398"/>
          </a:xfrm>
        </p:spPr>
        <p:txBody>
          <a:bodyPr/>
          <a:lstStyle/>
          <a:p>
            <a:r>
              <a:rPr lang="en-US"/>
              <a:t>The Optum peer support charter has identified three points of engagement</a:t>
            </a:r>
          </a:p>
        </p:txBody>
      </p:sp>
      <p:sp>
        <p:nvSpPr>
          <p:cNvPr id="5" name="Text Placeholder 2">
            <a:extLst>
              <a:ext uri="{FF2B5EF4-FFF2-40B4-BE49-F238E27FC236}">
                <a16:creationId xmlns:a16="http://schemas.microsoft.com/office/drawing/2014/main" id="{1A84CF38-154C-4383-B207-D6341063BD46}"/>
              </a:ext>
            </a:extLst>
          </p:cNvPr>
          <p:cNvSpPr txBox="1">
            <a:spLocks/>
          </p:cNvSpPr>
          <p:nvPr/>
        </p:nvSpPr>
        <p:spPr bwMode="gray">
          <a:xfrm>
            <a:off x="4869712" y="2700670"/>
            <a:ext cx="2331185" cy="1231106"/>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r>
              <a:rPr lang="en-US" sz="1600" b="1"/>
              <a:t>This includes the integration of behavioral and physical health across the member’s lifespan.</a:t>
            </a:r>
          </a:p>
        </p:txBody>
      </p:sp>
      <p:cxnSp>
        <p:nvCxnSpPr>
          <p:cNvPr id="9" name="Straight Connector 8">
            <a:extLst>
              <a:ext uri="{FF2B5EF4-FFF2-40B4-BE49-F238E27FC236}">
                <a16:creationId xmlns:a16="http://schemas.microsoft.com/office/drawing/2014/main" id="{7878A78F-4CB7-42A0-A6B4-FAE28EE1B57B}"/>
              </a:ext>
            </a:extLst>
          </p:cNvPr>
          <p:cNvCxnSpPr>
            <a:cxnSpLocks/>
          </p:cNvCxnSpPr>
          <p:nvPr/>
        </p:nvCxnSpPr>
        <p:spPr bwMode="gray">
          <a:xfrm flipV="1">
            <a:off x="4195666" y="1810138"/>
            <a:ext cx="0" cy="35465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DDF8F8-1DF0-4FDC-8113-19893F3BF225}"/>
              </a:ext>
            </a:extLst>
          </p:cNvPr>
          <p:cNvCxnSpPr>
            <a:cxnSpLocks/>
          </p:cNvCxnSpPr>
          <p:nvPr/>
        </p:nvCxnSpPr>
        <p:spPr bwMode="gray">
          <a:xfrm flipV="1">
            <a:off x="8046098" y="1810138"/>
            <a:ext cx="0" cy="35465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D72BA6-3B55-4518-9F41-FF9C25413707}"/>
              </a:ext>
            </a:extLst>
          </p:cNvPr>
          <p:cNvSpPr txBox="1"/>
          <p:nvPr/>
        </p:nvSpPr>
        <p:spPr bwMode="gray">
          <a:xfrm>
            <a:off x="936742" y="2682680"/>
            <a:ext cx="2458950" cy="2062103"/>
          </a:xfrm>
          <a:prstGeom prst="rect">
            <a:avLst/>
          </a:prstGeom>
          <a:noFill/>
        </p:spPr>
        <p:txBody>
          <a:bodyPr wrap="square" lIns="91440" tIns="45720" rIns="91440" bIns="45720" anchor="t">
            <a:spAutoFit/>
          </a:bodyPr>
          <a:lstStyle/>
          <a:p>
            <a:r>
              <a:rPr lang="en-US" sz="1600" b="1"/>
              <a:t>Engagement is the process by which health care systems are able to establish the bond that links health, illness and well-being and recovery to a system of care.</a:t>
            </a:r>
          </a:p>
        </p:txBody>
      </p:sp>
      <p:sp>
        <p:nvSpPr>
          <p:cNvPr id="24" name="TextBox 23">
            <a:extLst>
              <a:ext uri="{FF2B5EF4-FFF2-40B4-BE49-F238E27FC236}">
                <a16:creationId xmlns:a16="http://schemas.microsoft.com/office/drawing/2014/main" id="{86A1F47C-F4FA-44B9-A450-1568304ACB9A}"/>
              </a:ext>
            </a:extLst>
          </p:cNvPr>
          <p:cNvSpPr txBox="1"/>
          <p:nvPr/>
        </p:nvSpPr>
        <p:spPr bwMode="gray">
          <a:xfrm>
            <a:off x="8766495" y="2592198"/>
            <a:ext cx="2918685" cy="584775"/>
          </a:xfrm>
          <a:prstGeom prst="rect">
            <a:avLst/>
          </a:prstGeom>
          <a:noFill/>
        </p:spPr>
        <p:txBody>
          <a:bodyPr wrap="square" lIns="91440" tIns="45720" rIns="91440" bIns="45720" anchor="t">
            <a:spAutoFit/>
          </a:bodyPr>
          <a:lstStyle/>
          <a:p>
            <a:r>
              <a:rPr lang="en-US" sz="1600" b="1"/>
              <a:t>An individual can be engaged and not activated.</a:t>
            </a:r>
          </a:p>
        </p:txBody>
      </p:sp>
      <p:sp>
        <p:nvSpPr>
          <p:cNvPr id="2" name="TextBox 1">
            <a:extLst>
              <a:ext uri="{FF2B5EF4-FFF2-40B4-BE49-F238E27FC236}">
                <a16:creationId xmlns:a16="http://schemas.microsoft.com/office/drawing/2014/main" id="{29C234EE-4579-418F-88CA-9015FF2C1EFA}"/>
              </a:ext>
            </a:extLst>
          </p:cNvPr>
          <p:cNvSpPr txBox="1"/>
          <p:nvPr/>
        </p:nvSpPr>
        <p:spPr bwMode="gray">
          <a:xfrm>
            <a:off x="587828" y="5760721"/>
            <a:ext cx="6531429" cy="184666"/>
          </a:xfrm>
          <a:prstGeom prst="rect">
            <a:avLst/>
          </a:prstGeom>
          <a:noFill/>
        </p:spPr>
        <p:txBody>
          <a:bodyPr vert="horz" wrap="square" lIns="0" tIns="0" rIns="0" bIns="0" rtlCol="0" anchor="t">
            <a:spAutoFit/>
          </a:bodyPr>
          <a:lstStyle/>
          <a:p>
            <a:r>
              <a:rPr lang="en-US" sz="1200"/>
              <a:t>High-Needs Behavioral Health Member Research - Executive Deck 2020</a:t>
            </a:r>
          </a:p>
        </p:txBody>
      </p:sp>
      <p:pic>
        <p:nvPicPr>
          <p:cNvPr id="13" name="Picture 12">
            <a:extLst>
              <a:ext uri="{FF2B5EF4-FFF2-40B4-BE49-F238E27FC236}">
                <a16:creationId xmlns:a16="http://schemas.microsoft.com/office/drawing/2014/main" id="{7FC66D52-3F7A-48B4-9320-C41AC07680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036319" y="1857102"/>
            <a:ext cx="609601" cy="609601"/>
          </a:xfrm>
          <a:prstGeom prst="rect">
            <a:avLst/>
          </a:prstGeom>
        </p:spPr>
      </p:pic>
      <p:pic>
        <p:nvPicPr>
          <p:cNvPr id="14" name="Picture 13">
            <a:extLst>
              <a:ext uri="{FF2B5EF4-FFF2-40B4-BE49-F238E27FC236}">
                <a16:creationId xmlns:a16="http://schemas.microsoft.com/office/drawing/2014/main" id="{CFB6C0B9-448C-4D01-A892-FFCC6CFA87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837610" y="1817913"/>
            <a:ext cx="609601" cy="609601"/>
          </a:xfrm>
          <a:prstGeom prst="rect">
            <a:avLst/>
          </a:prstGeom>
        </p:spPr>
      </p:pic>
      <p:pic>
        <p:nvPicPr>
          <p:cNvPr id="15" name="Picture 14">
            <a:extLst>
              <a:ext uri="{FF2B5EF4-FFF2-40B4-BE49-F238E27FC236}">
                <a16:creationId xmlns:a16="http://schemas.microsoft.com/office/drawing/2014/main" id="{3951F003-31F6-4EB5-94FB-DF3C3AEE7A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8769532" y="1870166"/>
            <a:ext cx="609601" cy="609601"/>
          </a:xfrm>
          <a:prstGeom prst="rect">
            <a:avLst/>
          </a:prstGeom>
        </p:spPr>
      </p:pic>
    </p:spTree>
    <p:extLst>
      <p:ext uri="{BB962C8B-B14F-4D97-AF65-F5344CB8AC3E}">
        <p14:creationId xmlns:p14="http://schemas.microsoft.com/office/powerpoint/2010/main" val="806380814"/>
      </p:ext>
    </p:extLst>
  </p:cSld>
  <p:clrMapOvr>
    <a:masterClrMapping/>
  </p:clrMapOvr>
  <mc:AlternateContent xmlns:mc="http://schemas.openxmlformats.org/markup-compatibility/2006" xmlns:p14="http://schemas.microsoft.com/office/powerpoint/2010/main">
    <mc:Choice Requires="p14">
      <p:transition spd="slow" p14:dur="2000" advTm="18377"/>
    </mc:Choice>
    <mc:Fallback xmlns="">
      <p:transition spd="slow" advTm="183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A55C-29E9-4768-8EA6-8F619CBA8413}"/>
              </a:ext>
            </a:extLst>
          </p:cNvPr>
          <p:cNvSpPr>
            <a:spLocks noGrp="1"/>
          </p:cNvSpPr>
          <p:nvPr>
            <p:ph type="title"/>
          </p:nvPr>
        </p:nvSpPr>
        <p:spPr bwMode="gray">
          <a:xfrm>
            <a:off x="457199" y="555639"/>
            <a:ext cx="9601200" cy="914096"/>
          </a:xfrm>
        </p:spPr>
        <p:txBody>
          <a:bodyPr/>
          <a:lstStyle/>
          <a:p>
            <a:r>
              <a:rPr lang="en-US"/>
              <a:t>Optum has been a leader in peer support services since 2009, and the charter for peer services emphasizes expanding peer services across our network of providers</a:t>
            </a:r>
          </a:p>
        </p:txBody>
      </p:sp>
      <p:sp>
        <p:nvSpPr>
          <p:cNvPr id="3" name="Rectangle 2">
            <a:extLst>
              <a:ext uri="{FF2B5EF4-FFF2-40B4-BE49-F238E27FC236}">
                <a16:creationId xmlns:a16="http://schemas.microsoft.com/office/drawing/2014/main" id="{322B0D78-DC78-4C42-AF0A-BC704F3BD4B8}"/>
              </a:ext>
            </a:extLst>
          </p:cNvPr>
          <p:cNvSpPr/>
          <p:nvPr/>
        </p:nvSpPr>
        <p:spPr bwMode="gray">
          <a:xfrm>
            <a:off x="721453" y="1678353"/>
            <a:ext cx="10654118" cy="2092457"/>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4" name="TextBox 3">
            <a:extLst>
              <a:ext uri="{FF2B5EF4-FFF2-40B4-BE49-F238E27FC236}">
                <a16:creationId xmlns:a16="http://schemas.microsoft.com/office/drawing/2014/main" id="{4A861749-EEEC-4713-ACA4-8728413088BE}"/>
              </a:ext>
            </a:extLst>
          </p:cNvPr>
          <p:cNvSpPr txBox="1"/>
          <p:nvPr/>
        </p:nvSpPr>
        <p:spPr bwMode="gray">
          <a:xfrm>
            <a:off x="2869035" y="1501627"/>
            <a:ext cx="7337411" cy="1538883"/>
          </a:xfrm>
          <a:prstGeom prst="rect">
            <a:avLst/>
          </a:prstGeom>
        </p:spPr>
        <p:txBody>
          <a:bodyPr vert="horz" wrap="square" lIns="0" tIns="0" rIns="0" bIns="0" rtlCol="0">
            <a:spAutoFit/>
          </a:bodyPr>
          <a:lstStyle/>
          <a:p>
            <a:pPr>
              <a:spcBef>
                <a:spcPts val="600"/>
              </a:spcBef>
            </a:pPr>
            <a:endParaRPr lang="en-US" sz="1600" b="1">
              <a:solidFill>
                <a:schemeClr val="accent6"/>
              </a:solidFill>
            </a:endParaRPr>
          </a:p>
          <a:p>
            <a:pPr>
              <a:spcBef>
                <a:spcPts val="600"/>
              </a:spcBef>
            </a:pPr>
            <a:r>
              <a:rPr lang="en-US" sz="1600" b="1">
                <a:solidFill>
                  <a:schemeClr val="accent6"/>
                </a:solidFill>
              </a:rPr>
              <a:t>Optum recognizes that peer support services improve clinical outcomes by</a:t>
            </a:r>
          </a:p>
          <a:p>
            <a:pPr marL="285750" indent="-285750">
              <a:spcBef>
                <a:spcPts val="600"/>
              </a:spcBef>
              <a:buFont typeface="Arial" panose="020B0604020202020204" pitchFamily="34" charset="0"/>
              <a:buChar char="•"/>
            </a:pPr>
            <a:r>
              <a:rPr lang="en-US" sz="1600" b="1">
                <a:solidFill>
                  <a:schemeClr val="accent6"/>
                </a:solidFill>
              </a:rPr>
              <a:t>Peer Specialist being trusted carriers of hope</a:t>
            </a:r>
          </a:p>
          <a:p>
            <a:pPr marL="285750" indent="-285750">
              <a:spcBef>
                <a:spcPts val="600"/>
              </a:spcBef>
              <a:buFont typeface="Arial" panose="020B0604020202020204" pitchFamily="34" charset="0"/>
              <a:buChar char="•"/>
            </a:pPr>
            <a:r>
              <a:rPr lang="en-US" sz="1600" b="1">
                <a:solidFill>
                  <a:schemeClr val="accent6"/>
                </a:solidFill>
              </a:rPr>
              <a:t>Fostering recovery</a:t>
            </a:r>
          </a:p>
          <a:p>
            <a:pPr marL="285750" indent="-285750">
              <a:spcBef>
                <a:spcPts val="600"/>
              </a:spcBef>
              <a:buFont typeface="Arial" panose="020B0604020202020204" pitchFamily="34" charset="0"/>
              <a:buChar char="•"/>
            </a:pPr>
            <a:r>
              <a:rPr lang="en-US" sz="1600" b="1">
                <a:solidFill>
                  <a:schemeClr val="accent6"/>
                </a:solidFill>
              </a:rPr>
              <a:t>Promoting empowerment</a:t>
            </a:r>
          </a:p>
        </p:txBody>
      </p:sp>
      <p:sp>
        <p:nvSpPr>
          <p:cNvPr id="10" name="TextBox 9">
            <a:extLst>
              <a:ext uri="{FF2B5EF4-FFF2-40B4-BE49-F238E27FC236}">
                <a16:creationId xmlns:a16="http://schemas.microsoft.com/office/drawing/2014/main" id="{37ADC3E8-3AD7-4905-A542-8ED2B83E8977}"/>
              </a:ext>
            </a:extLst>
          </p:cNvPr>
          <p:cNvSpPr txBox="1"/>
          <p:nvPr/>
        </p:nvSpPr>
        <p:spPr bwMode="gray">
          <a:xfrm>
            <a:off x="1053738" y="3971108"/>
            <a:ext cx="2585390" cy="1077218"/>
          </a:xfrm>
          <a:prstGeom prst="rect">
            <a:avLst/>
          </a:prstGeom>
          <a:noFill/>
        </p:spPr>
        <p:txBody>
          <a:bodyPr vert="horz" wrap="square" lIns="0" tIns="0" rIns="0" bIns="0" rtlCol="0">
            <a:spAutoFit/>
          </a:bodyPr>
          <a:lstStyle/>
          <a:p>
            <a:pPr>
              <a:spcBef>
                <a:spcPts val="600"/>
              </a:spcBef>
            </a:pPr>
            <a:r>
              <a:rPr lang="en-US" sz="1400" b="1">
                <a:solidFill>
                  <a:schemeClr val="accent6"/>
                </a:solidFill>
              </a:rPr>
              <a:t>Optum has recognized that engagement and activation are key elements of the services provided by peer support specialist</a:t>
            </a:r>
            <a:endParaRPr lang="en-US" sz="1400"/>
          </a:p>
        </p:txBody>
      </p:sp>
      <p:sp>
        <p:nvSpPr>
          <p:cNvPr id="12" name="TextBox 11">
            <a:extLst>
              <a:ext uri="{FF2B5EF4-FFF2-40B4-BE49-F238E27FC236}">
                <a16:creationId xmlns:a16="http://schemas.microsoft.com/office/drawing/2014/main" id="{F9515B1E-DD57-4ACB-B827-0987F88ADA2A}"/>
              </a:ext>
            </a:extLst>
          </p:cNvPr>
          <p:cNvSpPr txBox="1"/>
          <p:nvPr/>
        </p:nvSpPr>
        <p:spPr bwMode="gray">
          <a:xfrm>
            <a:off x="4598127" y="3936273"/>
            <a:ext cx="2236782" cy="1723549"/>
          </a:xfrm>
          <a:prstGeom prst="rect">
            <a:avLst/>
          </a:prstGeom>
          <a:noFill/>
        </p:spPr>
        <p:txBody>
          <a:bodyPr vert="horz" wrap="square" lIns="0" tIns="0" rIns="0" bIns="0" rtlCol="0">
            <a:spAutoFit/>
          </a:bodyPr>
          <a:lstStyle/>
          <a:p>
            <a:pPr>
              <a:spcBef>
                <a:spcPts val="600"/>
              </a:spcBef>
            </a:pPr>
            <a:r>
              <a:rPr lang="en-US" sz="1400" b="1" u="sng">
                <a:solidFill>
                  <a:schemeClr val="accent6"/>
                </a:solidFill>
              </a:rPr>
              <a:t>Engagement:</a:t>
            </a:r>
            <a:r>
              <a:rPr lang="en-US" sz="1400" b="1">
                <a:solidFill>
                  <a:schemeClr val="accent6"/>
                </a:solidFill>
              </a:rPr>
              <a:t> The process by which an individual and a health care system are able to establish connections that link health, illness and wellbeing to a system of care</a:t>
            </a:r>
            <a:endParaRPr lang="en-US" sz="1400"/>
          </a:p>
        </p:txBody>
      </p:sp>
      <p:sp>
        <p:nvSpPr>
          <p:cNvPr id="14" name="TextBox 13">
            <a:extLst>
              <a:ext uri="{FF2B5EF4-FFF2-40B4-BE49-F238E27FC236}">
                <a16:creationId xmlns:a16="http://schemas.microsoft.com/office/drawing/2014/main" id="{13E2AA57-3B84-4157-90F6-635DE62AC15A}"/>
              </a:ext>
            </a:extLst>
          </p:cNvPr>
          <p:cNvSpPr txBox="1"/>
          <p:nvPr/>
        </p:nvSpPr>
        <p:spPr bwMode="gray">
          <a:xfrm>
            <a:off x="8064137" y="3971109"/>
            <a:ext cx="2345245" cy="1077218"/>
          </a:xfrm>
          <a:prstGeom prst="rect">
            <a:avLst/>
          </a:prstGeom>
          <a:noFill/>
        </p:spPr>
        <p:txBody>
          <a:bodyPr vert="horz" wrap="square" lIns="0" tIns="0" rIns="0" bIns="0" rtlCol="0">
            <a:spAutoFit/>
          </a:bodyPr>
          <a:lstStyle/>
          <a:p>
            <a:pPr>
              <a:spcBef>
                <a:spcPts val="600"/>
              </a:spcBef>
            </a:pPr>
            <a:r>
              <a:rPr lang="en-US" sz="1400" b="1" u="sng">
                <a:solidFill>
                  <a:schemeClr val="accent6"/>
                </a:solidFill>
              </a:rPr>
              <a:t>Activation:</a:t>
            </a:r>
            <a:r>
              <a:rPr lang="en-US" sz="1400" b="1">
                <a:solidFill>
                  <a:schemeClr val="accent6"/>
                </a:solidFill>
              </a:rPr>
              <a:t> It occurs as an individual becomes empowered to improve and sustain their own health and wellness</a:t>
            </a:r>
            <a:endParaRPr lang="en-US" sz="1400">
              <a:solidFill>
                <a:schemeClr val="accent5"/>
              </a:solidFill>
            </a:endParaRPr>
          </a:p>
        </p:txBody>
      </p:sp>
      <p:pic>
        <p:nvPicPr>
          <p:cNvPr id="9" name="Picture 8">
            <a:extLst>
              <a:ext uri="{FF2B5EF4-FFF2-40B4-BE49-F238E27FC236}">
                <a16:creationId xmlns:a16="http://schemas.microsoft.com/office/drawing/2014/main" id="{C00E609F-C7D4-465D-BDC7-0870DCB0AC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780903" y="1765662"/>
            <a:ext cx="609601" cy="609601"/>
          </a:xfrm>
          <a:prstGeom prst="rect">
            <a:avLst/>
          </a:prstGeom>
        </p:spPr>
      </p:pic>
      <p:pic>
        <p:nvPicPr>
          <p:cNvPr id="11" name="Picture 10">
            <a:extLst>
              <a:ext uri="{FF2B5EF4-FFF2-40B4-BE49-F238E27FC236}">
                <a16:creationId xmlns:a16="http://schemas.microsoft.com/office/drawing/2014/main" id="{7A18194B-B035-4A85-B97C-FA7B1EB49B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3929958" y="3838702"/>
            <a:ext cx="609601" cy="609601"/>
          </a:xfrm>
          <a:prstGeom prst="rect">
            <a:avLst/>
          </a:prstGeom>
        </p:spPr>
      </p:pic>
      <p:pic>
        <p:nvPicPr>
          <p:cNvPr id="13" name="Picture 12">
            <a:extLst>
              <a:ext uri="{FF2B5EF4-FFF2-40B4-BE49-F238E27FC236}">
                <a16:creationId xmlns:a16="http://schemas.microsoft.com/office/drawing/2014/main" id="{A0A32683-C3C9-4BBC-80EF-02EFB3130E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410175" y="3811220"/>
            <a:ext cx="609601" cy="609601"/>
          </a:xfrm>
          <a:prstGeom prst="rect">
            <a:avLst/>
          </a:prstGeom>
        </p:spPr>
      </p:pic>
    </p:spTree>
    <p:extLst>
      <p:ext uri="{BB962C8B-B14F-4D97-AF65-F5344CB8AC3E}">
        <p14:creationId xmlns:p14="http://schemas.microsoft.com/office/powerpoint/2010/main" val="3516181090"/>
      </p:ext>
    </p:extLst>
  </p:cSld>
  <p:clrMapOvr>
    <a:masterClrMapping/>
  </p:clrMapOvr>
  <mc:AlternateContent xmlns:mc="http://schemas.openxmlformats.org/markup-compatibility/2006" xmlns:p14="http://schemas.microsoft.com/office/powerpoint/2010/main">
    <mc:Choice Requires="p14">
      <p:transition spd="slow" p14:dur="2000" advTm="38476"/>
    </mc:Choice>
    <mc:Fallback xmlns="">
      <p:transition spd="slow" advTm="384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14278F12-5043-42C7-90AC-EE4109519FFE}"/>
              </a:ext>
            </a:extLst>
          </p:cNvPr>
          <p:cNvSpPr/>
          <p:nvPr/>
        </p:nvSpPr>
        <p:spPr bwMode="gray">
          <a:xfrm>
            <a:off x="457199" y="1258888"/>
            <a:ext cx="7175242" cy="4735512"/>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0CA0F599-3374-458D-ACEA-315DFDF87033}"/>
              </a:ext>
            </a:extLst>
          </p:cNvPr>
          <p:cNvSpPr>
            <a:spLocks noGrp="1"/>
          </p:cNvSpPr>
          <p:nvPr>
            <p:ph type="title"/>
          </p:nvPr>
        </p:nvSpPr>
        <p:spPr bwMode="gray"/>
        <p:txBody>
          <a:bodyPr/>
          <a:lstStyle/>
          <a:p>
            <a:r>
              <a:rPr lang="en-US"/>
              <a:t>Optum peer model identifies six core elements of activation</a:t>
            </a:r>
          </a:p>
        </p:txBody>
      </p:sp>
      <p:sp>
        <p:nvSpPr>
          <p:cNvPr id="3" name="Oval 2">
            <a:extLst>
              <a:ext uri="{FF2B5EF4-FFF2-40B4-BE49-F238E27FC236}">
                <a16:creationId xmlns:a16="http://schemas.microsoft.com/office/drawing/2014/main" id="{63D2E2ED-965A-4E5F-B51D-1DE0E95EE3BB}"/>
              </a:ext>
            </a:extLst>
          </p:cNvPr>
          <p:cNvSpPr/>
          <p:nvPr/>
        </p:nvSpPr>
        <p:spPr bwMode="gray">
          <a:xfrm>
            <a:off x="2588297" y="2455951"/>
            <a:ext cx="2740982" cy="274098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3" name="Oval 12">
            <a:extLst>
              <a:ext uri="{FF2B5EF4-FFF2-40B4-BE49-F238E27FC236}">
                <a16:creationId xmlns:a16="http://schemas.microsoft.com/office/drawing/2014/main" id="{8FDCBFBB-5CF1-4F7F-9776-1D834813891B}"/>
              </a:ext>
            </a:extLst>
          </p:cNvPr>
          <p:cNvSpPr/>
          <p:nvPr/>
        </p:nvSpPr>
        <p:spPr bwMode="gray">
          <a:xfrm>
            <a:off x="2821374" y="2689028"/>
            <a:ext cx="2274828" cy="2274826"/>
          </a:xfrm>
          <a:prstGeom prst="ellipse">
            <a:avLst/>
          </a:prstGeom>
          <a:solidFill>
            <a:schemeClr val="bg2"/>
          </a:solid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110255F-5287-4693-947F-68A1907C6A57}"/>
              </a:ext>
            </a:extLst>
          </p:cNvPr>
          <p:cNvSpPr/>
          <p:nvPr/>
        </p:nvSpPr>
        <p:spPr bwMode="gray">
          <a:xfrm>
            <a:off x="3367122" y="3234775"/>
            <a:ext cx="1183332" cy="118333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35DD123-E6EF-41C2-A06A-E726D691CD4C}"/>
              </a:ext>
            </a:extLst>
          </p:cNvPr>
          <p:cNvGrpSpPr/>
          <p:nvPr/>
        </p:nvGrpSpPr>
        <p:grpSpPr bwMode="gray">
          <a:xfrm>
            <a:off x="2685239" y="3671585"/>
            <a:ext cx="2547098" cy="309713"/>
            <a:chOff x="2605458" y="3905443"/>
            <a:chExt cx="2547098" cy="309713"/>
          </a:xfrm>
        </p:grpSpPr>
        <p:grpSp>
          <p:nvGrpSpPr>
            <p:cNvPr id="16" name="Group 15">
              <a:extLst>
                <a:ext uri="{FF2B5EF4-FFF2-40B4-BE49-F238E27FC236}">
                  <a16:creationId xmlns:a16="http://schemas.microsoft.com/office/drawing/2014/main" id="{6E313FA3-2B4E-4349-AB5C-5CA6EAF6BF0E}"/>
                </a:ext>
              </a:extLst>
            </p:cNvPr>
            <p:cNvGrpSpPr/>
            <p:nvPr/>
          </p:nvGrpSpPr>
          <p:grpSpPr bwMode="gray">
            <a:xfrm>
              <a:off x="4842843" y="3905443"/>
              <a:ext cx="309713" cy="309713"/>
              <a:chOff x="4842843" y="3905443"/>
              <a:chExt cx="309713" cy="309713"/>
            </a:xfrm>
          </p:grpSpPr>
          <p:sp>
            <p:nvSpPr>
              <p:cNvPr id="20" name="Oval 19">
                <a:extLst>
                  <a:ext uri="{FF2B5EF4-FFF2-40B4-BE49-F238E27FC236}">
                    <a16:creationId xmlns:a16="http://schemas.microsoft.com/office/drawing/2014/main" id="{28F54123-20FD-4767-A579-72E1377E0F0A}"/>
                  </a:ext>
                </a:extLst>
              </p:cNvPr>
              <p:cNvSpPr/>
              <p:nvPr/>
            </p:nvSpPr>
            <p:spPr bwMode="gray">
              <a:xfrm>
                <a:off x="4842843" y="3905443"/>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11">
                <a:extLst>
                  <a:ext uri="{FF2B5EF4-FFF2-40B4-BE49-F238E27FC236}">
                    <a16:creationId xmlns:a16="http://schemas.microsoft.com/office/drawing/2014/main" id="{5F1B1E30-8654-4D73-A686-1E0878A04E4C}"/>
                  </a:ext>
                </a:extLst>
              </p:cNvPr>
              <p:cNvSpPr/>
              <p:nvPr/>
            </p:nvSpPr>
            <p:spPr bwMode="gray">
              <a:xfrm rot="10800000">
                <a:off x="4948334" y="3970319"/>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0A36CBD1-8547-4304-8A77-5A2349524906}"/>
                </a:ext>
              </a:extLst>
            </p:cNvPr>
            <p:cNvGrpSpPr/>
            <p:nvPr/>
          </p:nvGrpSpPr>
          <p:grpSpPr bwMode="gray">
            <a:xfrm>
              <a:off x="2605458" y="3905443"/>
              <a:ext cx="309713" cy="309713"/>
              <a:chOff x="2605458" y="3905443"/>
              <a:chExt cx="309713" cy="309713"/>
            </a:xfrm>
          </p:grpSpPr>
          <p:sp>
            <p:nvSpPr>
              <p:cNvPr id="18" name="Oval 17">
                <a:extLst>
                  <a:ext uri="{FF2B5EF4-FFF2-40B4-BE49-F238E27FC236}">
                    <a16:creationId xmlns:a16="http://schemas.microsoft.com/office/drawing/2014/main" id="{67DA4595-1E2C-48F3-B43D-58A588BBAF69}"/>
                  </a:ext>
                </a:extLst>
              </p:cNvPr>
              <p:cNvSpPr/>
              <p:nvPr/>
            </p:nvSpPr>
            <p:spPr bwMode="gray">
              <a:xfrm rot="10800000">
                <a:off x="2605458" y="3905443"/>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211">
                <a:extLst>
                  <a:ext uri="{FF2B5EF4-FFF2-40B4-BE49-F238E27FC236}">
                    <a16:creationId xmlns:a16="http://schemas.microsoft.com/office/drawing/2014/main" id="{0CE4F298-2CCF-4D25-BADB-80A24EE0A970}"/>
                  </a:ext>
                </a:extLst>
              </p:cNvPr>
              <p:cNvSpPr/>
              <p:nvPr/>
            </p:nvSpPr>
            <p:spPr bwMode="gray">
              <a:xfrm>
                <a:off x="2710949" y="3970320"/>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 name="Group 21">
            <a:extLst>
              <a:ext uri="{FF2B5EF4-FFF2-40B4-BE49-F238E27FC236}">
                <a16:creationId xmlns:a16="http://schemas.microsoft.com/office/drawing/2014/main" id="{DF656548-2DD2-49AC-91E9-F761B6BDFB6B}"/>
              </a:ext>
            </a:extLst>
          </p:cNvPr>
          <p:cNvGrpSpPr/>
          <p:nvPr/>
        </p:nvGrpSpPr>
        <p:grpSpPr bwMode="gray">
          <a:xfrm>
            <a:off x="3212988" y="2711622"/>
            <a:ext cx="1491599" cy="309714"/>
            <a:chOff x="3110508" y="2949025"/>
            <a:chExt cx="1491599" cy="309714"/>
          </a:xfrm>
        </p:grpSpPr>
        <p:grpSp>
          <p:nvGrpSpPr>
            <p:cNvPr id="23" name="Group 22">
              <a:extLst>
                <a:ext uri="{FF2B5EF4-FFF2-40B4-BE49-F238E27FC236}">
                  <a16:creationId xmlns:a16="http://schemas.microsoft.com/office/drawing/2014/main" id="{A74EFCCD-E03B-492C-BED4-08D67085C7A0}"/>
                </a:ext>
              </a:extLst>
            </p:cNvPr>
            <p:cNvGrpSpPr/>
            <p:nvPr/>
          </p:nvGrpSpPr>
          <p:grpSpPr bwMode="gray">
            <a:xfrm rot="18183485" flipV="1">
              <a:off x="4292394" y="2949026"/>
              <a:ext cx="309713" cy="309713"/>
              <a:chOff x="4876462" y="3885414"/>
              <a:chExt cx="330798" cy="330798"/>
            </a:xfrm>
          </p:grpSpPr>
          <p:sp>
            <p:nvSpPr>
              <p:cNvPr id="27" name="Oval 26">
                <a:extLst>
                  <a:ext uri="{FF2B5EF4-FFF2-40B4-BE49-F238E27FC236}">
                    <a16:creationId xmlns:a16="http://schemas.microsoft.com/office/drawing/2014/main" id="{178FF22A-9483-4E25-B884-FB52E57F4C2C}"/>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evron 211">
                <a:extLst>
                  <a:ext uri="{FF2B5EF4-FFF2-40B4-BE49-F238E27FC236}">
                    <a16:creationId xmlns:a16="http://schemas.microsoft.com/office/drawing/2014/main" id="{CA9A98D6-0273-425A-B3CA-6042E8A67D1A}"/>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A1A32991-E287-4204-B169-0F80D35535DE}"/>
                </a:ext>
              </a:extLst>
            </p:cNvPr>
            <p:cNvGrpSpPr/>
            <p:nvPr/>
          </p:nvGrpSpPr>
          <p:grpSpPr bwMode="gray">
            <a:xfrm rot="3416515" flipH="1" flipV="1">
              <a:off x="3110508" y="2949025"/>
              <a:ext cx="309713" cy="309713"/>
              <a:chOff x="4876462" y="3885414"/>
              <a:chExt cx="330798" cy="330798"/>
            </a:xfrm>
          </p:grpSpPr>
          <p:sp>
            <p:nvSpPr>
              <p:cNvPr id="25" name="Oval 24">
                <a:extLst>
                  <a:ext uri="{FF2B5EF4-FFF2-40B4-BE49-F238E27FC236}">
                    <a16:creationId xmlns:a16="http://schemas.microsoft.com/office/drawing/2014/main" id="{7ABEEF9C-DB25-4CA7-8BE4-50B2C5C2DB31}"/>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11">
                <a:extLst>
                  <a:ext uri="{FF2B5EF4-FFF2-40B4-BE49-F238E27FC236}">
                    <a16:creationId xmlns:a16="http://schemas.microsoft.com/office/drawing/2014/main" id="{A20C921E-CE13-4D9F-B5E3-671012A6A854}"/>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28">
            <a:extLst>
              <a:ext uri="{FF2B5EF4-FFF2-40B4-BE49-F238E27FC236}">
                <a16:creationId xmlns:a16="http://schemas.microsoft.com/office/drawing/2014/main" id="{9A38DA3B-6214-494A-BC14-3858CBEBA141}"/>
              </a:ext>
            </a:extLst>
          </p:cNvPr>
          <p:cNvGrpSpPr/>
          <p:nvPr/>
        </p:nvGrpSpPr>
        <p:grpSpPr bwMode="gray">
          <a:xfrm flipV="1">
            <a:off x="3212988" y="4623588"/>
            <a:ext cx="1491599" cy="309714"/>
            <a:chOff x="3110508" y="2949025"/>
            <a:chExt cx="1491599" cy="309714"/>
          </a:xfrm>
        </p:grpSpPr>
        <p:grpSp>
          <p:nvGrpSpPr>
            <p:cNvPr id="30" name="Group 29">
              <a:extLst>
                <a:ext uri="{FF2B5EF4-FFF2-40B4-BE49-F238E27FC236}">
                  <a16:creationId xmlns:a16="http://schemas.microsoft.com/office/drawing/2014/main" id="{B74912DB-6057-405D-A789-84C56DFD896E}"/>
                </a:ext>
              </a:extLst>
            </p:cNvPr>
            <p:cNvGrpSpPr/>
            <p:nvPr/>
          </p:nvGrpSpPr>
          <p:grpSpPr bwMode="gray">
            <a:xfrm rot="18183485" flipV="1">
              <a:off x="4292394" y="2949026"/>
              <a:ext cx="309713" cy="309713"/>
              <a:chOff x="4876462" y="3885414"/>
              <a:chExt cx="330798" cy="330798"/>
            </a:xfrm>
          </p:grpSpPr>
          <p:sp>
            <p:nvSpPr>
              <p:cNvPr id="34" name="Oval 33">
                <a:extLst>
                  <a:ext uri="{FF2B5EF4-FFF2-40B4-BE49-F238E27FC236}">
                    <a16:creationId xmlns:a16="http://schemas.microsoft.com/office/drawing/2014/main" id="{B5EC3419-BCC7-4CED-A9A2-7964DC472B1B}"/>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hevron 211">
                <a:extLst>
                  <a:ext uri="{FF2B5EF4-FFF2-40B4-BE49-F238E27FC236}">
                    <a16:creationId xmlns:a16="http://schemas.microsoft.com/office/drawing/2014/main" id="{6C106392-74A9-496A-943C-8D3B1B4D9C39}"/>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9A16BA37-E9C3-4F1B-AC4D-C19C7AC4431C}"/>
                </a:ext>
              </a:extLst>
            </p:cNvPr>
            <p:cNvGrpSpPr/>
            <p:nvPr/>
          </p:nvGrpSpPr>
          <p:grpSpPr bwMode="gray">
            <a:xfrm rot="3416515" flipH="1" flipV="1">
              <a:off x="3110508" y="2949025"/>
              <a:ext cx="309713" cy="309713"/>
              <a:chOff x="4876462" y="3885414"/>
              <a:chExt cx="330798" cy="330798"/>
            </a:xfrm>
          </p:grpSpPr>
          <p:sp>
            <p:nvSpPr>
              <p:cNvPr id="32" name="Oval 31">
                <a:extLst>
                  <a:ext uri="{FF2B5EF4-FFF2-40B4-BE49-F238E27FC236}">
                    <a16:creationId xmlns:a16="http://schemas.microsoft.com/office/drawing/2014/main" id="{23A10252-0C16-4D18-AAB3-8536F2065B11}"/>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211">
                <a:extLst>
                  <a:ext uri="{FF2B5EF4-FFF2-40B4-BE49-F238E27FC236}">
                    <a16:creationId xmlns:a16="http://schemas.microsoft.com/office/drawing/2014/main" id="{3C323CF8-C2AA-4F50-A9C2-7CF1FE99DD87}"/>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 name="Group 35">
            <a:extLst>
              <a:ext uri="{FF2B5EF4-FFF2-40B4-BE49-F238E27FC236}">
                <a16:creationId xmlns:a16="http://schemas.microsoft.com/office/drawing/2014/main" id="{8A735ABD-5A5E-46C6-8696-178A0D41CDD4}"/>
              </a:ext>
            </a:extLst>
          </p:cNvPr>
          <p:cNvGrpSpPr/>
          <p:nvPr/>
        </p:nvGrpSpPr>
        <p:grpSpPr bwMode="gray">
          <a:xfrm>
            <a:off x="3030172" y="3789930"/>
            <a:ext cx="1858941" cy="73021"/>
            <a:chOff x="2942598" y="4023789"/>
            <a:chExt cx="1858941" cy="73021"/>
          </a:xfrm>
          <a:solidFill>
            <a:schemeClr val="accent6"/>
          </a:solidFill>
        </p:grpSpPr>
        <p:grpSp>
          <p:nvGrpSpPr>
            <p:cNvPr id="37" name="Group 36">
              <a:extLst>
                <a:ext uri="{FF2B5EF4-FFF2-40B4-BE49-F238E27FC236}">
                  <a16:creationId xmlns:a16="http://schemas.microsoft.com/office/drawing/2014/main" id="{68BF7524-2270-40CC-B712-6B4929B6DD09}"/>
                </a:ext>
              </a:extLst>
            </p:cNvPr>
            <p:cNvGrpSpPr/>
            <p:nvPr/>
          </p:nvGrpSpPr>
          <p:grpSpPr bwMode="gray">
            <a:xfrm>
              <a:off x="4522873" y="4023789"/>
              <a:ext cx="278666" cy="73021"/>
              <a:chOff x="4565665" y="4011113"/>
              <a:chExt cx="278666" cy="73021"/>
            </a:xfrm>
            <a:grpFill/>
          </p:grpSpPr>
          <p:sp>
            <p:nvSpPr>
              <p:cNvPr id="42" name="Oval 41">
                <a:extLst>
                  <a:ext uri="{FF2B5EF4-FFF2-40B4-BE49-F238E27FC236}">
                    <a16:creationId xmlns:a16="http://schemas.microsoft.com/office/drawing/2014/main" id="{DA8B17D1-B38B-44F8-AFA0-67D098398626}"/>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EB81B3B-BA59-4E06-893E-E40ABAD39216}"/>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B2A731-E5C1-4F18-888E-ACF43DC23473}"/>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E0D098-573E-4164-A40C-CE0382038B70}"/>
                </a:ext>
              </a:extLst>
            </p:cNvPr>
            <p:cNvGrpSpPr/>
            <p:nvPr/>
          </p:nvGrpSpPr>
          <p:grpSpPr bwMode="gray">
            <a:xfrm rot="10800000">
              <a:off x="2942598" y="4023789"/>
              <a:ext cx="278666" cy="73021"/>
              <a:chOff x="4565665" y="4011113"/>
              <a:chExt cx="278666" cy="73021"/>
            </a:xfrm>
            <a:grpFill/>
          </p:grpSpPr>
          <p:sp>
            <p:nvSpPr>
              <p:cNvPr id="39" name="Oval 38">
                <a:extLst>
                  <a:ext uri="{FF2B5EF4-FFF2-40B4-BE49-F238E27FC236}">
                    <a16:creationId xmlns:a16="http://schemas.microsoft.com/office/drawing/2014/main" id="{670314B8-D3E0-49EF-8366-8C334A9DBF8C}"/>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F85446C-9E43-4DFE-9E67-2544C503AA10}"/>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6085DDA-047F-480D-8B36-27E164A7D90A}"/>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a:extLst>
              <a:ext uri="{FF2B5EF4-FFF2-40B4-BE49-F238E27FC236}">
                <a16:creationId xmlns:a16="http://schemas.microsoft.com/office/drawing/2014/main" id="{81D480F9-2E3E-4B74-91E2-28B35B9F2665}"/>
              </a:ext>
            </a:extLst>
          </p:cNvPr>
          <p:cNvGrpSpPr/>
          <p:nvPr/>
        </p:nvGrpSpPr>
        <p:grpSpPr bwMode="gray">
          <a:xfrm rot="3513273">
            <a:off x="3030172" y="3789930"/>
            <a:ext cx="1858941" cy="73021"/>
            <a:chOff x="2942598" y="4023789"/>
            <a:chExt cx="1858941" cy="73021"/>
          </a:xfrm>
          <a:solidFill>
            <a:schemeClr val="accent6"/>
          </a:solidFill>
        </p:grpSpPr>
        <p:grpSp>
          <p:nvGrpSpPr>
            <p:cNvPr id="46" name="Group 45">
              <a:extLst>
                <a:ext uri="{FF2B5EF4-FFF2-40B4-BE49-F238E27FC236}">
                  <a16:creationId xmlns:a16="http://schemas.microsoft.com/office/drawing/2014/main" id="{90036FC4-EFCA-4E71-878A-FAF262203651}"/>
                </a:ext>
              </a:extLst>
            </p:cNvPr>
            <p:cNvGrpSpPr/>
            <p:nvPr/>
          </p:nvGrpSpPr>
          <p:grpSpPr bwMode="gray">
            <a:xfrm>
              <a:off x="4522873" y="4023789"/>
              <a:ext cx="278666" cy="73021"/>
              <a:chOff x="4565665" y="4011113"/>
              <a:chExt cx="278666" cy="73021"/>
            </a:xfrm>
            <a:grpFill/>
          </p:grpSpPr>
          <p:sp>
            <p:nvSpPr>
              <p:cNvPr id="51" name="Oval 50">
                <a:extLst>
                  <a:ext uri="{FF2B5EF4-FFF2-40B4-BE49-F238E27FC236}">
                    <a16:creationId xmlns:a16="http://schemas.microsoft.com/office/drawing/2014/main" id="{C12ADE37-44D9-4757-9353-FDAF8FC6D3E4}"/>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642CB9-8491-4373-9FEB-9686F885E363}"/>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F2ECD33-CFA0-4C17-9A61-C54A50D47929}"/>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9B29892C-571C-4545-AFCD-4C49AC64D09E}"/>
                </a:ext>
              </a:extLst>
            </p:cNvPr>
            <p:cNvGrpSpPr/>
            <p:nvPr/>
          </p:nvGrpSpPr>
          <p:grpSpPr bwMode="gray">
            <a:xfrm rot="10800000">
              <a:off x="2942598" y="4023789"/>
              <a:ext cx="278666" cy="73021"/>
              <a:chOff x="4565665" y="4011113"/>
              <a:chExt cx="278666" cy="73021"/>
            </a:xfrm>
            <a:grpFill/>
          </p:grpSpPr>
          <p:sp>
            <p:nvSpPr>
              <p:cNvPr id="48" name="Oval 47">
                <a:extLst>
                  <a:ext uri="{FF2B5EF4-FFF2-40B4-BE49-F238E27FC236}">
                    <a16:creationId xmlns:a16="http://schemas.microsoft.com/office/drawing/2014/main" id="{6EBD900B-67AA-4ECD-A2D2-DE5C78E6FA1A}"/>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C97E334-2248-49CA-9684-BF4DBF091F0C}"/>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7FBDD7B-F174-4626-950C-12DBA3B1F82C}"/>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BDB98C27-DD55-482F-96D0-1D882E754EC2}"/>
              </a:ext>
            </a:extLst>
          </p:cNvPr>
          <p:cNvGrpSpPr/>
          <p:nvPr/>
        </p:nvGrpSpPr>
        <p:grpSpPr bwMode="gray">
          <a:xfrm rot="18086727" flipH="1">
            <a:off x="3030172" y="3789930"/>
            <a:ext cx="1858941" cy="73021"/>
            <a:chOff x="2942598" y="4023789"/>
            <a:chExt cx="1858941" cy="73021"/>
          </a:xfrm>
          <a:solidFill>
            <a:schemeClr val="accent6"/>
          </a:solidFill>
        </p:grpSpPr>
        <p:grpSp>
          <p:nvGrpSpPr>
            <p:cNvPr id="55" name="Group 54">
              <a:extLst>
                <a:ext uri="{FF2B5EF4-FFF2-40B4-BE49-F238E27FC236}">
                  <a16:creationId xmlns:a16="http://schemas.microsoft.com/office/drawing/2014/main" id="{7EB891AB-28FB-4F8C-ADA7-D71A6D3E8A03}"/>
                </a:ext>
              </a:extLst>
            </p:cNvPr>
            <p:cNvGrpSpPr/>
            <p:nvPr/>
          </p:nvGrpSpPr>
          <p:grpSpPr bwMode="gray">
            <a:xfrm>
              <a:off x="4522873" y="4023789"/>
              <a:ext cx="278666" cy="73021"/>
              <a:chOff x="4565665" y="4011113"/>
              <a:chExt cx="278666" cy="73021"/>
            </a:xfrm>
            <a:grpFill/>
          </p:grpSpPr>
          <p:sp>
            <p:nvSpPr>
              <p:cNvPr id="60" name="Oval 59">
                <a:extLst>
                  <a:ext uri="{FF2B5EF4-FFF2-40B4-BE49-F238E27FC236}">
                    <a16:creationId xmlns:a16="http://schemas.microsoft.com/office/drawing/2014/main" id="{5DBEEA89-18F5-4665-8D43-CC7B6BFFFD26}"/>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27A2A2D-4E4A-468E-8F10-87EAFE606CFB}"/>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EA59524-19F2-45AD-88FA-392ADD243BD6}"/>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3835B1D-BFC1-4D94-98A9-5196687DD68F}"/>
                </a:ext>
              </a:extLst>
            </p:cNvPr>
            <p:cNvGrpSpPr/>
            <p:nvPr/>
          </p:nvGrpSpPr>
          <p:grpSpPr bwMode="gray">
            <a:xfrm rot="10800000">
              <a:off x="2942598" y="4023789"/>
              <a:ext cx="278666" cy="73021"/>
              <a:chOff x="4565665" y="4011113"/>
              <a:chExt cx="278666" cy="73021"/>
            </a:xfrm>
            <a:grpFill/>
          </p:grpSpPr>
          <p:sp>
            <p:nvSpPr>
              <p:cNvPr id="57" name="Oval 56">
                <a:extLst>
                  <a:ext uri="{FF2B5EF4-FFF2-40B4-BE49-F238E27FC236}">
                    <a16:creationId xmlns:a16="http://schemas.microsoft.com/office/drawing/2014/main" id="{9ABC16B6-88F5-4242-AF9C-5C8C390E24DF}"/>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4AA97E8-4D0B-4C60-8584-4BEFB223803F}"/>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381DCD3-875B-4621-AB13-0F63FF85BC1A}"/>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TextBox 75">
            <a:extLst>
              <a:ext uri="{FF2B5EF4-FFF2-40B4-BE49-F238E27FC236}">
                <a16:creationId xmlns:a16="http://schemas.microsoft.com/office/drawing/2014/main" id="{7742E9B6-400F-4F8A-AD6C-7D322E450AF1}"/>
              </a:ext>
            </a:extLst>
          </p:cNvPr>
          <p:cNvSpPr txBox="1"/>
          <p:nvPr/>
        </p:nvSpPr>
        <p:spPr bwMode="gray">
          <a:xfrm>
            <a:off x="1668823" y="1411592"/>
            <a:ext cx="4751995" cy="276999"/>
          </a:xfrm>
          <a:prstGeom prst="rect">
            <a:avLst/>
          </a:prstGeom>
          <a:noFill/>
        </p:spPr>
        <p:txBody>
          <a:bodyPr vert="horz" wrap="square" lIns="0" tIns="0" rIns="0" bIns="0" rtlCol="0" anchor="t">
            <a:spAutoFit/>
          </a:bodyPr>
          <a:lstStyle/>
          <a:p>
            <a:pPr algn="ctr">
              <a:spcBef>
                <a:spcPts val="600"/>
              </a:spcBef>
            </a:pPr>
            <a:r>
              <a:rPr lang="en-US" b="1">
                <a:solidFill>
                  <a:schemeClr val="accent6"/>
                </a:solidFill>
              </a:rPr>
              <a:t>What is considered member activation</a:t>
            </a:r>
          </a:p>
        </p:txBody>
      </p:sp>
      <p:sp>
        <p:nvSpPr>
          <p:cNvPr id="77" name="TextBox 76">
            <a:extLst>
              <a:ext uri="{FF2B5EF4-FFF2-40B4-BE49-F238E27FC236}">
                <a16:creationId xmlns:a16="http://schemas.microsoft.com/office/drawing/2014/main" id="{164F4117-1EED-4349-A2A9-A5BAA50A11F9}"/>
              </a:ext>
            </a:extLst>
          </p:cNvPr>
          <p:cNvSpPr txBox="1"/>
          <p:nvPr/>
        </p:nvSpPr>
        <p:spPr bwMode="gray">
          <a:xfrm>
            <a:off x="8070113" y="2169042"/>
            <a:ext cx="3294632" cy="1538883"/>
          </a:xfrm>
          <a:prstGeom prst="rect">
            <a:avLst/>
          </a:prstGeom>
          <a:noFill/>
        </p:spPr>
        <p:txBody>
          <a:bodyPr vert="horz" wrap="square" lIns="0" tIns="0" rIns="0" bIns="0" rtlCol="0" anchor="t">
            <a:spAutoFit/>
          </a:bodyPr>
          <a:lstStyle/>
          <a:p>
            <a:pPr algn="ctr">
              <a:spcBef>
                <a:spcPts val="600"/>
              </a:spcBef>
            </a:pPr>
            <a:r>
              <a:rPr lang="en-US" sz="2000" b="1">
                <a:solidFill>
                  <a:schemeClr val="accent6"/>
                </a:solidFill>
              </a:rPr>
              <a:t>Essential to the six core elements is consideration of beliefs, knowledge, skills and securing emotional support</a:t>
            </a:r>
            <a:endParaRPr lang="en-US" sz="2000" b="1">
              <a:solidFill>
                <a:schemeClr val="accent6"/>
              </a:solidFill>
              <a:cs typeface="Arial"/>
            </a:endParaRPr>
          </a:p>
        </p:txBody>
      </p:sp>
      <p:sp>
        <p:nvSpPr>
          <p:cNvPr id="78" name="TextBox 77">
            <a:extLst>
              <a:ext uri="{FF2B5EF4-FFF2-40B4-BE49-F238E27FC236}">
                <a16:creationId xmlns:a16="http://schemas.microsoft.com/office/drawing/2014/main" id="{BF83D2D8-9864-4C64-8C30-66A76DE30F5E}"/>
              </a:ext>
            </a:extLst>
          </p:cNvPr>
          <p:cNvSpPr txBox="1"/>
          <p:nvPr/>
        </p:nvSpPr>
        <p:spPr bwMode="gray">
          <a:xfrm>
            <a:off x="8294915" y="3331029"/>
            <a:ext cx="2978332" cy="1154162"/>
          </a:xfrm>
          <a:prstGeom prst="rect">
            <a:avLst/>
          </a:prstGeom>
          <a:noFill/>
        </p:spPr>
        <p:txBody>
          <a:bodyPr vert="horz" wrap="square" lIns="0" tIns="0" rIns="0" bIns="0" rtlCol="0">
            <a:spAutoFit/>
          </a:bodyPr>
          <a:lstStyle/>
          <a:p>
            <a:pPr algn="ctr">
              <a:spcBef>
                <a:spcPts val="600"/>
              </a:spcBef>
            </a:pPr>
            <a:endParaRPr lang="en-US" sz="1100" b="1" i="1">
              <a:solidFill>
                <a:schemeClr val="accent6"/>
              </a:solidFill>
            </a:endParaRPr>
          </a:p>
          <a:p>
            <a:pPr algn="ctr">
              <a:spcBef>
                <a:spcPts val="600"/>
              </a:spcBef>
            </a:pPr>
            <a:endParaRPr lang="en-US" sz="1100" b="1" i="1">
              <a:solidFill>
                <a:schemeClr val="accent6"/>
              </a:solidFill>
            </a:endParaRPr>
          </a:p>
          <a:p>
            <a:pPr algn="ctr">
              <a:spcBef>
                <a:spcPts val="600"/>
              </a:spcBef>
            </a:pPr>
            <a:endParaRPr lang="en-US" sz="1100" b="1" i="1">
              <a:solidFill>
                <a:schemeClr val="accent6"/>
              </a:solidFill>
            </a:endParaRPr>
          </a:p>
          <a:p>
            <a:pPr algn="ctr">
              <a:spcBef>
                <a:spcPts val="600"/>
              </a:spcBef>
            </a:pPr>
            <a:endParaRPr lang="en-US" sz="1100" b="1" i="1">
              <a:solidFill>
                <a:schemeClr val="accent6"/>
              </a:solidFill>
            </a:endParaRPr>
          </a:p>
          <a:p>
            <a:pPr algn="ctr">
              <a:spcBef>
                <a:spcPts val="600"/>
              </a:spcBef>
            </a:pPr>
            <a:endParaRPr lang="en-US" sz="1100" b="1" i="1">
              <a:solidFill>
                <a:schemeClr val="accent6"/>
              </a:solidFill>
            </a:endParaRPr>
          </a:p>
        </p:txBody>
      </p:sp>
      <p:sp>
        <p:nvSpPr>
          <p:cNvPr id="84" name="TextBox 83">
            <a:extLst>
              <a:ext uri="{FF2B5EF4-FFF2-40B4-BE49-F238E27FC236}">
                <a16:creationId xmlns:a16="http://schemas.microsoft.com/office/drawing/2014/main" id="{BEDF3767-5238-49DE-A56E-8F2052F8D6EF}"/>
              </a:ext>
            </a:extLst>
          </p:cNvPr>
          <p:cNvSpPr txBox="1"/>
          <p:nvPr/>
        </p:nvSpPr>
        <p:spPr bwMode="gray">
          <a:xfrm>
            <a:off x="1458511" y="1959451"/>
            <a:ext cx="1536441" cy="400110"/>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6. Navigation of the provider system</a:t>
            </a:r>
          </a:p>
        </p:txBody>
      </p:sp>
      <p:sp>
        <p:nvSpPr>
          <p:cNvPr id="85" name="TextBox 84">
            <a:extLst>
              <a:ext uri="{FF2B5EF4-FFF2-40B4-BE49-F238E27FC236}">
                <a16:creationId xmlns:a16="http://schemas.microsoft.com/office/drawing/2014/main" id="{FE6081EC-F95F-42CF-A6B2-00CC872A5D8F}"/>
              </a:ext>
            </a:extLst>
          </p:cNvPr>
          <p:cNvSpPr txBox="1"/>
          <p:nvPr/>
        </p:nvSpPr>
        <p:spPr bwMode="gray">
          <a:xfrm>
            <a:off x="5183929" y="1959451"/>
            <a:ext cx="1536441" cy="400110"/>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1. Symptom self-management</a:t>
            </a:r>
          </a:p>
        </p:txBody>
      </p:sp>
      <p:sp>
        <p:nvSpPr>
          <p:cNvPr id="86" name="TextBox 85">
            <a:extLst>
              <a:ext uri="{FF2B5EF4-FFF2-40B4-BE49-F238E27FC236}">
                <a16:creationId xmlns:a16="http://schemas.microsoft.com/office/drawing/2014/main" id="{A1B36E87-4345-4091-A7FD-A8DA7D911867}"/>
              </a:ext>
            </a:extLst>
          </p:cNvPr>
          <p:cNvSpPr txBox="1"/>
          <p:nvPr/>
        </p:nvSpPr>
        <p:spPr bwMode="gray">
          <a:xfrm>
            <a:off x="1458511" y="5167002"/>
            <a:ext cx="1536441" cy="600164"/>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4. Collaboration with health care providers</a:t>
            </a:r>
          </a:p>
        </p:txBody>
      </p:sp>
      <p:sp>
        <p:nvSpPr>
          <p:cNvPr id="87" name="TextBox 86">
            <a:extLst>
              <a:ext uri="{FF2B5EF4-FFF2-40B4-BE49-F238E27FC236}">
                <a16:creationId xmlns:a16="http://schemas.microsoft.com/office/drawing/2014/main" id="{C44942EF-A9FE-4C40-8AFC-82652548DB0E}"/>
              </a:ext>
            </a:extLst>
          </p:cNvPr>
          <p:cNvSpPr txBox="1"/>
          <p:nvPr/>
        </p:nvSpPr>
        <p:spPr bwMode="gray">
          <a:xfrm>
            <a:off x="5183929" y="5167002"/>
            <a:ext cx="1737800" cy="600164"/>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3. Involvement in treatment decision-making</a:t>
            </a:r>
          </a:p>
        </p:txBody>
      </p:sp>
      <p:sp>
        <p:nvSpPr>
          <p:cNvPr id="88" name="TextBox 87">
            <a:extLst>
              <a:ext uri="{FF2B5EF4-FFF2-40B4-BE49-F238E27FC236}">
                <a16:creationId xmlns:a16="http://schemas.microsoft.com/office/drawing/2014/main" id="{D85FCEB3-2EB5-4B94-B0D9-097922984625}"/>
              </a:ext>
            </a:extLst>
          </p:cNvPr>
          <p:cNvSpPr txBox="1"/>
          <p:nvPr/>
        </p:nvSpPr>
        <p:spPr bwMode="gray">
          <a:xfrm>
            <a:off x="804675" y="3599231"/>
            <a:ext cx="1536441" cy="800219"/>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5. Critical, performance-based selection of providers</a:t>
            </a:r>
          </a:p>
        </p:txBody>
      </p:sp>
      <p:sp>
        <p:nvSpPr>
          <p:cNvPr id="89" name="TextBox 88">
            <a:extLst>
              <a:ext uri="{FF2B5EF4-FFF2-40B4-BE49-F238E27FC236}">
                <a16:creationId xmlns:a16="http://schemas.microsoft.com/office/drawing/2014/main" id="{521ACC3A-97FB-457F-A6A2-DB5DF25D73E8}"/>
              </a:ext>
            </a:extLst>
          </p:cNvPr>
          <p:cNvSpPr txBox="1"/>
          <p:nvPr/>
        </p:nvSpPr>
        <p:spPr bwMode="gray">
          <a:xfrm>
            <a:off x="5465415" y="3599231"/>
            <a:ext cx="1737800" cy="1000274"/>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2. Engagement in actions that support health and functioning maintenance</a:t>
            </a:r>
          </a:p>
        </p:txBody>
      </p:sp>
      <p:pic>
        <p:nvPicPr>
          <p:cNvPr id="73" name="Picture 72">
            <a:extLst>
              <a:ext uri="{FF2B5EF4-FFF2-40B4-BE49-F238E27FC236}">
                <a16:creationId xmlns:a16="http://schemas.microsoft.com/office/drawing/2014/main" id="{154FDD72-FEBD-403E-A263-634632DAD9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3688079" y="3529148"/>
            <a:ext cx="609601" cy="609601"/>
          </a:xfrm>
          <a:prstGeom prst="rect">
            <a:avLst/>
          </a:prstGeom>
        </p:spPr>
      </p:pic>
      <p:pic>
        <p:nvPicPr>
          <p:cNvPr id="67" name="Picture 66">
            <a:extLst>
              <a:ext uri="{FF2B5EF4-FFF2-40B4-BE49-F238E27FC236}">
                <a16:creationId xmlns:a16="http://schemas.microsoft.com/office/drawing/2014/main" id="{FB88F534-23AB-4127-B0E7-1A1B85E45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384410" y="1421543"/>
            <a:ext cx="609601" cy="609601"/>
          </a:xfrm>
          <a:prstGeom prst="rect">
            <a:avLst/>
          </a:prstGeom>
        </p:spPr>
      </p:pic>
    </p:spTree>
    <p:extLst>
      <p:ext uri="{BB962C8B-B14F-4D97-AF65-F5344CB8AC3E}">
        <p14:creationId xmlns:p14="http://schemas.microsoft.com/office/powerpoint/2010/main" val="286684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55D63-C446-49B1-8F6E-6925CF88C982}"/>
              </a:ext>
            </a:extLst>
          </p:cNvPr>
          <p:cNvSpPr>
            <a:spLocks noGrp="1"/>
          </p:cNvSpPr>
          <p:nvPr>
            <p:ph type="body" sz="quarter" idx="13"/>
          </p:nvPr>
        </p:nvSpPr>
        <p:spPr bwMode="gray">
          <a:xfrm>
            <a:off x="4271554" y="705393"/>
            <a:ext cx="5940833" cy="4585063"/>
          </a:xfrm>
        </p:spPr>
        <p:txBody>
          <a:bodyPr vert="horz" lIns="0" tIns="0" rIns="0" bIns="0" rtlCol="0" anchor="t">
            <a:normAutofit fontScale="25000" lnSpcReduction="20000"/>
          </a:bodyPr>
          <a:lstStyle/>
          <a:p>
            <a:pPr rtl="0" eaLnBrk="1" fontAlgn="auto" hangingPunct="1">
              <a:lnSpc>
                <a:spcPct val="100000"/>
              </a:lnSpc>
              <a:spcBef>
                <a:spcPts val="600"/>
              </a:spcBef>
              <a:spcAft>
                <a:spcPts val="0"/>
              </a:spcAft>
            </a:pPr>
            <a:endParaRPr lang="en-US" sz="2800" b="0" i="0" u="none" baseline="0">
              <a:solidFill>
                <a:srgbClr val="422C88"/>
              </a:solidFill>
            </a:endParaRPr>
          </a:p>
          <a:p>
            <a:pPr rtl="0" eaLnBrk="1" fontAlgn="auto" hangingPunct="1">
              <a:lnSpc>
                <a:spcPct val="100000"/>
              </a:lnSpc>
              <a:spcBef>
                <a:spcPts val="600"/>
              </a:spcBef>
              <a:spcAft>
                <a:spcPts val="0"/>
              </a:spcAft>
            </a:pPr>
            <a:endParaRPr lang="en-US" sz="7400"/>
          </a:p>
          <a:p>
            <a:pPr algn="l">
              <a:spcBef>
                <a:spcPts val="600"/>
              </a:spcBef>
            </a:pPr>
            <a:r>
              <a:rPr lang="en-US" sz="7400" b="0" i="0" u="none" baseline="0"/>
              <a:t>It took a long time for me to understand, but now, I’m really understanding that I do need a therapist, and I do need to be on medications. Marc, my recovery coach (peer specialist), taught me how to advocate for myself and get my questions about medications answered.</a:t>
            </a:r>
            <a:endParaRPr lang="en-US" sz="7400">
              <a:cs typeface="Arial" panose="020B0604020202020204"/>
            </a:endParaRPr>
          </a:p>
          <a:p>
            <a:pPr algn="l">
              <a:spcBef>
                <a:spcPts val="600"/>
              </a:spcBef>
            </a:pPr>
            <a:r>
              <a:rPr lang="en-US" sz="7400" b="0" i="0" u="none" baseline="0"/>
              <a:t>Casey, my case manager, makes sure I know about my appointments, that I have transportation figured out and delivers my bubble packs every other week. I’m starting to feel more hopeful.</a:t>
            </a:r>
            <a:r>
              <a:rPr lang="en-US" sz="7400"/>
              <a:t> </a:t>
            </a:r>
            <a:r>
              <a:rPr lang="en-US" sz="7400" b="0" i="0" u="none" baseline="0"/>
              <a:t>I still have help but I’m doing a pretty good job of taking care of me.</a:t>
            </a:r>
            <a:r>
              <a:rPr lang="en-US" sz="7400"/>
              <a:t>  </a:t>
            </a:r>
            <a:br>
              <a:rPr lang="en-US" sz="7400"/>
            </a:br>
            <a:endParaRPr lang="en-US"/>
          </a:p>
          <a:p>
            <a:pPr algn="l" rtl="0" eaLnBrk="1" fontAlgn="auto" hangingPunct="1">
              <a:lnSpc>
                <a:spcPct val="100000"/>
              </a:lnSpc>
              <a:spcBef>
                <a:spcPts val="600"/>
              </a:spcBef>
              <a:spcAft>
                <a:spcPts val="0"/>
              </a:spcAft>
            </a:pPr>
            <a:r>
              <a:rPr lang="en-US" sz="7400" b="0" i="0" u="none" baseline="0"/>
              <a:t>That feels good.</a:t>
            </a:r>
            <a:r>
              <a:rPr lang="en-US" sz="7400">
                <a:cs typeface="Arial"/>
              </a:rPr>
              <a:t> </a:t>
            </a:r>
            <a:r>
              <a:rPr lang="en-US" sz="7400" b="0" i="0" u="none" baseline="0"/>
              <a:t>I am not my bipolar-ness.</a:t>
            </a:r>
            <a:r>
              <a:rPr lang="en-US" sz="7400">
                <a:cs typeface="Arial"/>
              </a:rPr>
              <a:t> </a:t>
            </a:r>
            <a:r>
              <a:rPr lang="en-US" sz="7400"/>
              <a:t>It’s just a part of me. </a:t>
            </a:r>
            <a:endParaRPr lang="en-US" sz="1600">
              <a:cs typeface="Arial"/>
            </a:endParaRPr>
          </a:p>
          <a:p>
            <a:r>
              <a:rPr lang="en-US" sz="8000"/>
              <a:t>Jesus</a:t>
            </a:r>
            <a:endParaRPr lang="en-US" sz="8000">
              <a:cs typeface="Arial"/>
            </a:endParaRPr>
          </a:p>
          <a:p>
            <a:endParaRPr lang="en-US" sz="8000"/>
          </a:p>
          <a:p>
            <a:r>
              <a:rPr lang="en-US" sz="8000"/>
              <a:t> </a:t>
            </a:r>
          </a:p>
        </p:txBody>
      </p:sp>
      <p:sp>
        <p:nvSpPr>
          <p:cNvPr id="7" name="Text Placeholder 6">
            <a:extLst>
              <a:ext uri="{FF2B5EF4-FFF2-40B4-BE49-F238E27FC236}">
                <a16:creationId xmlns:a16="http://schemas.microsoft.com/office/drawing/2014/main" id="{A696D340-61AE-4E0A-A1E9-0581063D1861}"/>
              </a:ext>
            </a:extLst>
          </p:cNvPr>
          <p:cNvSpPr>
            <a:spLocks noGrp="1"/>
          </p:cNvSpPr>
          <p:nvPr>
            <p:ph type="body" sz="quarter" idx="14"/>
          </p:nvPr>
        </p:nvSpPr>
        <p:spPr bwMode="gray">
          <a:xfrm flipH="1">
            <a:off x="724395" y="3420094"/>
            <a:ext cx="4148392" cy="2161309"/>
          </a:xfrm>
        </p:spPr>
        <p:txBody>
          <a:bodyPr/>
          <a:lstStyle/>
          <a:p>
            <a:pPr algn="l" rtl="0" eaLnBrk="1" fontAlgn="auto" hangingPunct="1">
              <a:lnSpc>
                <a:spcPct val="100000"/>
              </a:lnSpc>
              <a:spcBef>
                <a:spcPts val="600"/>
              </a:spcBef>
              <a:spcAft>
                <a:spcPts val="0"/>
              </a:spcAft>
            </a:pPr>
            <a:r>
              <a:rPr lang="en-US" sz="1800"/>
              <a:t>Jesus</a:t>
            </a:r>
          </a:p>
          <a:p>
            <a:pPr algn="l" rtl="0" eaLnBrk="1" fontAlgn="auto" hangingPunct="1">
              <a:lnSpc>
                <a:spcPct val="100000"/>
              </a:lnSpc>
              <a:spcBef>
                <a:spcPts val="600"/>
              </a:spcBef>
              <a:spcAft>
                <a:spcPts val="0"/>
              </a:spcAft>
            </a:pPr>
            <a:r>
              <a:rPr lang="en-US"/>
              <a:t>34 years old, single</a:t>
            </a:r>
          </a:p>
          <a:p>
            <a:pPr algn="l"/>
            <a:r>
              <a:rPr lang="en-US"/>
              <a:t>Enjoys Art, hiking, reading, volunteering at recovery center</a:t>
            </a:r>
          </a:p>
          <a:p>
            <a:pPr algn="l"/>
            <a:r>
              <a:rPr lang="en-US" sz="900"/>
              <a:t>*Stock photo and fictional story to illustrate a member experience </a:t>
            </a:r>
          </a:p>
        </p:txBody>
      </p:sp>
      <p:pic>
        <p:nvPicPr>
          <p:cNvPr id="4" name="Picture 3" descr="A person sitting on a couch&#10;&#10;Description automatically generated with low confidence">
            <a:extLst>
              <a:ext uri="{FF2B5EF4-FFF2-40B4-BE49-F238E27FC236}">
                <a16:creationId xmlns:a16="http://schemas.microsoft.com/office/drawing/2014/main" id="{A3D48D0F-CEC9-4654-AA09-EF523113E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18" y="1128157"/>
            <a:ext cx="3225965" cy="2814451"/>
          </a:xfrm>
          <a:prstGeom prst="rect">
            <a:avLst/>
          </a:prstGeom>
        </p:spPr>
      </p:pic>
    </p:spTree>
    <p:extLst>
      <p:ext uri="{BB962C8B-B14F-4D97-AF65-F5344CB8AC3E}">
        <p14:creationId xmlns:p14="http://schemas.microsoft.com/office/powerpoint/2010/main" val="289161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B645283F-6816-48E2-A6F4-FC7B45CFA988}"/>
              </a:ext>
            </a:extLst>
          </p:cNvPr>
          <p:cNvSpPr/>
          <p:nvPr/>
        </p:nvSpPr>
        <p:spPr bwMode="gray">
          <a:xfrm>
            <a:off x="4141638" y="0"/>
            <a:ext cx="64008" cy="5994400"/>
          </a:xfrm>
          <a:prstGeom prst="round2SameRect">
            <a:avLst>
              <a:gd name="adj1" fmla="val 16667"/>
              <a:gd name="adj2" fmla="val 50000"/>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5" name="TextBox 4">
            <a:extLst>
              <a:ext uri="{FF2B5EF4-FFF2-40B4-BE49-F238E27FC236}">
                <a16:creationId xmlns:a16="http://schemas.microsoft.com/office/drawing/2014/main" id="{5A6139C8-9FA9-4583-9B04-3691C68D2514}"/>
              </a:ext>
            </a:extLst>
          </p:cNvPr>
          <p:cNvSpPr txBox="1"/>
          <p:nvPr/>
        </p:nvSpPr>
        <p:spPr bwMode="gray">
          <a:xfrm>
            <a:off x="1082073" y="1393371"/>
            <a:ext cx="2401077" cy="615553"/>
          </a:xfrm>
          <a:prstGeom prst="rect">
            <a:avLst/>
          </a:prstGeom>
          <a:noFill/>
        </p:spPr>
        <p:txBody>
          <a:bodyPr vert="horz" wrap="square" lIns="0" tIns="0" rIns="0" bIns="0" rtlCol="0">
            <a:spAutoFit/>
          </a:bodyPr>
          <a:lstStyle/>
          <a:p>
            <a:pPr algn="r">
              <a:spcBef>
                <a:spcPts val="600"/>
              </a:spcBef>
            </a:pPr>
            <a:r>
              <a:rPr lang="en-US" sz="4000" b="1">
                <a:solidFill>
                  <a:schemeClr val="accent6"/>
                </a:solidFill>
              </a:rPr>
              <a:t>Agenda</a:t>
            </a:r>
          </a:p>
        </p:txBody>
      </p:sp>
      <p:sp>
        <p:nvSpPr>
          <p:cNvPr id="21" name="Oval 20">
            <a:extLst>
              <a:ext uri="{FF2B5EF4-FFF2-40B4-BE49-F238E27FC236}">
                <a16:creationId xmlns:a16="http://schemas.microsoft.com/office/drawing/2014/main" id="{17D65919-9F48-4157-8A7D-EC4CF6FF8FC1}"/>
              </a:ext>
            </a:extLst>
          </p:cNvPr>
          <p:cNvSpPr>
            <a:spLocks noChangeAspect="1"/>
          </p:cNvSpPr>
          <p:nvPr/>
        </p:nvSpPr>
        <p:spPr bwMode="gray">
          <a:xfrm>
            <a:off x="5615707" y="844731"/>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1</a:t>
            </a:r>
          </a:p>
        </p:txBody>
      </p:sp>
      <p:sp>
        <p:nvSpPr>
          <p:cNvPr id="22" name="Oval 21">
            <a:extLst>
              <a:ext uri="{FF2B5EF4-FFF2-40B4-BE49-F238E27FC236}">
                <a16:creationId xmlns:a16="http://schemas.microsoft.com/office/drawing/2014/main" id="{E074A987-B7C0-4D1B-BFB7-32E64CA63162}"/>
              </a:ext>
            </a:extLst>
          </p:cNvPr>
          <p:cNvSpPr>
            <a:spLocks noChangeAspect="1"/>
          </p:cNvSpPr>
          <p:nvPr/>
        </p:nvSpPr>
        <p:spPr bwMode="gray">
          <a:xfrm>
            <a:off x="5615707" y="1891403"/>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2</a:t>
            </a:r>
          </a:p>
        </p:txBody>
      </p:sp>
      <p:sp>
        <p:nvSpPr>
          <p:cNvPr id="23" name="Oval 22">
            <a:extLst>
              <a:ext uri="{FF2B5EF4-FFF2-40B4-BE49-F238E27FC236}">
                <a16:creationId xmlns:a16="http://schemas.microsoft.com/office/drawing/2014/main" id="{4DA12F0C-46B8-4748-A25B-772EAC7CBAB1}"/>
              </a:ext>
            </a:extLst>
          </p:cNvPr>
          <p:cNvSpPr>
            <a:spLocks noChangeAspect="1"/>
          </p:cNvSpPr>
          <p:nvPr/>
        </p:nvSpPr>
        <p:spPr bwMode="gray">
          <a:xfrm>
            <a:off x="5615707" y="2938074"/>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3</a:t>
            </a:r>
          </a:p>
        </p:txBody>
      </p:sp>
      <p:sp>
        <p:nvSpPr>
          <p:cNvPr id="24" name="Oval 23">
            <a:extLst>
              <a:ext uri="{FF2B5EF4-FFF2-40B4-BE49-F238E27FC236}">
                <a16:creationId xmlns:a16="http://schemas.microsoft.com/office/drawing/2014/main" id="{BE09548F-1202-4400-B8B3-0CB0AB348AD7}"/>
              </a:ext>
            </a:extLst>
          </p:cNvPr>
          <p:cNvSpPr>
            <a:spLocks noChangeAspect="1"/>
          </p:cNvSpPr>
          <p:nvPr/>
        </p:nvSpPr>
        <p:spPr bwMode="gray">
          <a:xfrm>
            <a:off x="5615707" y="3984745"/>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4</a:t>
            </a:r>
          </a:p>
        </p:txBody>
      </p:sp>
      <p:sp>
        <p:nvSpPr>
          <p:cNvPr id="25" name="Oval 24">
            <a:extLst>
              <a:ext uri="{FF2B5EF4-FFF2-40B4-BE49-F238E27FC236}">
                <a16:creationId xmlns:a16="http://schemas.microsoft.com/office/drawing/2014/main" id="{040C717F-5A47-4951-9E08-86690AE4E2E6}"/>
              </a:ext>
            </a:extLst>
          </p:cNvPr>
          <p:cNvSpPr>
            <a:spLocks noChangeAspect="1"/>
          </p:cNvSpPr>
          <p:nvPr/>
        </p:nvSpPr>
        <p:spPr bwMode="gray">
          <a:xfrm>
            <a:off x="5615707" y="5031417"/>
            <a:ext cx="548640" cy="5486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2100" b="1">
                <a:solidFill>
                  <a:schemeClr val="accent6"/>
                </a:solidFill>
              </a:rPr>
              <a:t>5</a:t>
            </a:r>
          </a:p>
        </p:txBody>
      </p:sp>
      <p:sp>
        <p:nvSpPr>
          <p:cNvPr id="26" name="TextBox 25">
            <a:extLst>
              <a:ext uri="{FF2B5EF4-FFF2-40B4-BE49-F238E27FC236}">
                <a16:creationId xmlns:a16="http://schemas.microsoft.com/office/drawing/2014/main" id="{6D3ADE95-EFF5-48BA-AED8-D1208E9707D1}"/>
              </a:ext>
            </a:extLst>
          </p:cNvPr>
          <p:cNvSpPr txBox="1"/>
          <p:nvPr/>
        </p:nvSpPr>
        <p:spPr bwMode="gray">
          <a:xfrm>
            <a:off x="6550089" y="900889"/>
            <a:ext cx="4310744" cy="215444"/>
          </a:xfrm>
          <a:prstGeom prst="rect">
            <a:avLst/>
          </a:prstGeom>
          <a:noFill/>
        </p:spPr>
        <p:txBody>
          <a:bodyPr vert="horz" wrap="square" lIns="0" tIns="0" rIns="0" bIns="0" rtlCol="0">
            <a:spAutoFit/>
          </a:bodyPr>
          <a:lstStyle/>
          <a:p>
            <a:pPr>
              <a:buClr>
                <a:schemeClr val="accent1"/>
              </a:buClr>
            </a:pPr>
            <a:r>
              <a:rPr lang="en-US" sz="1400" b="1">
                <a:solidFill>
                  <a:schemeClr val="accent6"/>
                </a:solidFill>
              </a:rPr>
              <a:t>Hope is the route to recovery</a:t>
            </a:r>
          </a:p>
        </p:txBody>
      </p:sp>
      <p:sp>
        <p:nvSpPr>
          <p:cNvPr id="28" name="TextBox 27">
            <a:extLst>
              <a:ext uri="{FF2B5EF4-FFF2-40B4-BE49-F238E27FC236}">
                <a16:creationId xmlns:a16="http://schemas.microsoft.com/office/drawing/2014/main" id="{92953373-20AC-4155-948C-10BAB611140C}"/>
              </a:ext>
            </a:extLst>
          </p:cNvPr>
          <p:cNvSpPr txBox="1"/>
          <p:nvPr/>
        </p:nvSpPr>
        <p:spPr bwMode="gray">
          <a:xfrm>
            <a:off x="6550089" y="1947562"/>
            <a:ext cx="4310744" cy="215444"/>
          </a:xfrm>
          <a:prstGeom prst="rect">
            <a:avLst/>
          </a:prstGeom>
          <a:noFill/>
        </p:spPr>
        <p:txBody>
          <a:bodyPr vert="horz" wrap="square" lIns="0" tIns="0" rIns="0" bIns="0" rtlCol="0">
            <a:spAutoFit/>
          </a:bodyPr>
          <a:lstStyle/>
          <a:p>
            <a:r>
              <a:rPr lang="en-US" sz="1400" b="1">
                <a:solidFill>
                  <a:schemeClr val="accent6"/>
                </a:solidFill>
              </a:rPr>
              <a:t>What is unique about the peer role</a:t>
            </a:r>
          </a:p>
        </p:txBody>
      </p:sp>
      <p:sp>
        <p:nvSpPr>
          <p:cNvPr id="32" name="TextBox 31">
            <a:extLst>
              <a:ext uri="{FF2B5EF4-FFF2-40B4-BE49-F238E27FC236}">
                <a16:creationId xmlns:a16="http://schemas.microsoft.com/office/drawing/2014/main" id="{7FA8DBD1-4260-4F7E-94ED-269C2B74F06E}"/>
              </a:ext>
            </a:extLst>
          </p:cNvPr>
          <p:cNvSpPr txBox="1"/>
          <p:nvPr/>
        </p:nvSpPr>
        <p:spPr bwMode="gray">
          <a:xfrm>
            <a:off x="6550089" y="2994233"/>
            <a:ext cx="4310744" cy="215444"/>
          </a:xfrm>
          <a:prstGeom prst="rect">
            <a:avLst/>
          </a:prstGeom>
          <a:noFill/>
        </p:spPr>
        <p:txBody>
          <a:bodyPr vert="horz" wrap="square" lIns="0" tIns="0" rIns="0" bIns="0" rtlCol="0">
            <a:spAutoFit/>
          </a:bodyPr>
          <a:lstStyle/>
          <a:p>
            <a:r>
              <a:rPr lang="en-US" sz="1400" b="1">
                <a:solidFill>
                  <a:schemeClr val="accent6"/>
                </a:solidFill>
              </a:rPr>
              <a:t>Engagement to activation</a:t>
            </a:r>
          </a:p>
        </p:txBody>
      </p:sp>
      <p:sp>
        <p:nvSpPr>
          <p:cNvPr id="35" name="TextBox 34">
            <a:extLst>
              <a:ext uri="{FF2B5EF4-FFF2-40B4-BE49-F238E27FC236}">
                <a16:creationId xmlns:a16="http://schemas.microsoft.com/office/drawing/2014/main" id="{070B7F5D-4190-4B25-85FC-C421598A2C71}"/>
              </a:ext>
            </a:extLst>
          </p:cNvPr>
          <p:cNvSpPr txBox="1"/>
          <p:nvPr/>
        </p:nvSpPr>
        <p:spPr bwMode="gray">
          <a:xfrm>
            <a:off x="6550089" y="4040904"/>
            <a:ext cx="4310744" cy="215444"/>
          </a:xfrm>
          <a:prstGeom prst="rect">
            <a:avLst/>
          </a:prstGeom>
          <a:noFill/>
        </p:spPr>
        <p:txBody>
          <a:bodyPr vert="horz" wrap="square" lIns="0" tIns="0" rIns="0" bIns="0" rtlCol="0">
            <a:spAutoFit/>
          </a:bodyPr>
          <a:lstStyle/>
          <a:p>
            <a:r>
              <a:rPr lang="en-US" sz="1400" b="1">
                <a:solidFill>
                  <a:schemeClr val="accent6"/>
                </a:solidFill>
              </a:rPr>
              <a:t>Vision and approach to peer support</a:t>
            </a:r>
          </a:p>
        </p:txBody>
      </p:sp>
      <p:sp>
        <p:nvSpPr>
          <p:cNvPr id="38" name="TextBox 37">
            <a:extLst>
              <a:ext uri="{FF2B5EF4-FFF2-40B4-BE49-F238E27FC236}">
                <a16:creationId xmlns:a16="http://schemas.microsoft.com/office/drawing/2014/main" id="{A3D1CD07-6B26-4FD9-ABAE-A97362B06229}"/>
              </a:ext>
            </a:extLst>
          </p:cNvPr>
          <p:cNvSpPr txBox="1"/>
          <p:nvPr/>
        </p:nvSpPr>
        <p:spPr bwMode="gray">
          <a:xfrm>
            <a:off x="6550089" y="5087576"/>
            <a:ext cx="4310744" cy="215444"/>
          </a:xfrm>
          <a:prstGeom prst="rect">
            <a:avLst/>
          </a:prstGeom>
          <a:noFill/>
        </p:spPr>
        <p:txBody>
          <a:bodyPr vert="horz" wrap="square" lIns="0" tIns="0" rIns="0" bIns="0" rtlCol="0">
            <a:spAutoFit/>
          </a:bodyPr>
          <a:lstStyle/>
          <a:p>
            <a:r>
              <a:rPr lang="en-US" sz="1400" b="1">
                <a:solidFill>
                  <a:schemeClr val="accent6"/>
                </a:solidFill>
              </a:rPr>
              <a:t>Evidence and effectiveness of peer support</a:t>
            </a:r>
          </a:p>
        </p:txBody>
      </p:sp>
    </p:spTree>
    <p:extLst>
      <p:ext uri="{BB962C8B-B14F-4D97-AF65-F5344CB8AC3E}">
        <p14:creationId xmlns:p14="http://schemas.microsoft.com/office/powerpoint/2010/main" val="39109867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E5-397B-4A4E-A2C4-CD5370706EA3}"/>
              </a:ext>
            </a:extLst>
          </p:cNvPr>
          <p:cNvSpPr>
            <a:spLocks noGrp="1"/>
          </p:cNvSpPr>
          <p:nvPr>
            <p:ph type="title"/>
          </p:nvPr>
        </p:nvSpPr>
        <p:spPr bwMode="gray">
          <a:xfrm>
            <a:off x="1188719" y="246329"/>
            <a:ext cx="9601200" cy="609398"/>
          </a:xfrm>
        </p:spPr>
        <p:txBody>
          <a:bodyPr/>
          <a:lstStyle/>
          <a:p>
            <a:r>
              <a:rPr lang="en-US"/>
              <a:t>Surrounding an individual with peer support promotes hope and teaches activation</a:t>
            </a:r>
          </a:p>
        </p:txBody>
      </p:sp>
      <p:pic>
        <p:nvPicPr>
          <p:cNvPr id="5" name="Picture 4">
            <a:extLst>
              <a:ext uri="{FF2B5EF4-FFF2-40B4-BE49-F238E27FC236}">
                <a16:creationId xmlns:a16="http://schemas.microsoft.com/office/drawing/2014/main" id="{33F865C6-62F7-4C1A-8AEF-360E1D7202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826975" y="1362361"/>
            <a:ext cx="609601" cy="609601"/>
          </a:xfrm>
          <a:prstGeom prst="rect">
            <a:avLst/>
          </a:prstGeom>
        </p:spPr>
      </p:pic>
      <p:pic>
        <p:nvPicPr>
          <p:cNvPr id="8" name="Picture 7">
            <a:extLst>
              <a:ext uri="{FF2B5EF4-FFF2-40B4-BE49-F238E27FC236}">
                <a16:creationId xmlns:a16="http://schemas.microsoft.com/office/drawing/2014/main" id="{64D5921D-0687-4DB1-8754-A832F38D04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1931477" y="3730040"/>
            <a:ext cx="609601" cy="609601"/>
          </a:xfrm>
          <a:prstGeom prst="rect">
            <a:avLst/>
          </a:prstGeom>
        </p:spPr>
      </p:pic>
      <p:pic>
        <p:nvPicPr>
          <p:cNvPr id="14" name="Picture 13">
            <a:extLst>
              <a:ext uri="{FF2B5EF4-FFF2-40B4-BE49-F238E27FC236}">
                <a16:creationId xmlns:a16="http://schemas.microsoft.com/office/drawing/2014/main" id="{6A978AB8-D51F-4E21-893D-46903E0BA8A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791200" y="3730040"/>
            <a:ext cx="609601" cy="609601"/>
          </a:xfrm>
          <a:prstGeom prst="rect">
            <a:avLst/>
          </a:prstGeom>
        </p:spPr>
      </p:pic>
      <p:pic>
        <p:nvPicPr>
          <p:cNvPr id="17" name="Picture 16">
            <a:extLst>
              <a:ext uri="{FF2B5EF4-FFF2-40B4-BE49-F238E27FC236}">
                <a16:creationId xmlns:a16="http://schemas.microsoft.com/office/drawing/2014/main" id="{97A6E12A-35F4-444D-92A6-46FA5BBE564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5765075" y="1349298"/>
            <a:ext cx="609601" cy="609601"/>
          </a:xfrm>
          <a:prstGeom prst="rect">
            <a:avLst/>
          </a:prstGeom>
        </p:spPr>
      </p:pic>
      <p:sp>
        <p:nvSpPr>
          <p:cNvPr id="21" name="TextBox 20">
            <a:extLst>
              <a:ext uri="{FF2B5EF4-FFF2-40B4-BE49-F238E27FC236}">
                <a16:creationId xmlns:a16="http://schemas.microsoft.com/office/drawing/2014/main" id="{8A5A9C91-1C2F-4426-9ACB-42B3CD5AFC34}"/>
              </a:ext>
            </a:extLst>
          </p:cNvPr>
          <p:cNvSpPr txBox="1"/>
          <p:nvPr/>
        </p:nvSpPr>
        <p:spPr bwMode="gray">
          <a:xfrm>
            <a:off x="1178809" y="1998257"/>
            <a:ext cx="2114938" cy="769441"/>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Identifying and building on strengths</a:t>
            </a:r>
          </a:p>
          <a:p>
            <a:pPr algn="ctr">
              <a:spcBef>
                <a:spcPts val="600"/>
              </a:spcBef>
            </a:pPr>
            <a:r>
              <a:rPr lang="en-US" sz="1500" b="1">
                <a:solidFill>
                  <a:schemeClr val="accent6"/>
                </a:solidFill>
              </a:rPr>
              <a:t>Exploring purpose</a:t>
            </a:r>
          </a:p>
        </p:txBody>
      </p:sp>
      <p:sp>
        <p:nvSpPr>
          <p:cNvPr id="23" name="TextBox 22">
            <a:extLst>
              <a:ext uri="{FF2B5EF4-FFF2-40B4-BE49-F238E27FC236}">
                <a16:creationId xmlns:a16="http://schemas.microsoft.com/office/drawing/2014/main" id="{60825F7D-EEBA-426B-BB5B-7CA6F2C8B1EF}"/>
              </a:ext>
            </a:extLst>
          </p:cNvPr>
          <p:cNvSpPr txBox="1"/>
          <p:nvPr/>
        </p:nvSpPr>
        <p:spPr bwMode="gray">
          <a:xfrm>
            <a:off x="5038532" y="1998257"/>
            <a:ext cx="2114938" cy="692497"/>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Reducing isolation and both internal and external stigma</a:t>
            </a:r>
          </a:p>
        </p:txBody>
      </p:sp>
      <p:sp>
        <p:nvSpPr>
          <p:cNvPr id="25" name="TextBox 24">
            <a:extLst>
              <a:ext uri="{FF2B5EF4-FFF2-40B4-BE49-F238E27FC236}">
                <a16:creationId xmlns:a16="http://schemas.microsoft.com/office/drawing/2014/main" id="{0204B3B3-D725-4748-A7DC-2B030CF36604}"/>
              </a:ext>
            </a:extLst>
          </p:cNvPr>
          <p:cNvSpPr txBox="1"/>
          <p:nvPr/>
        </p:nvSpPr>
        <p:spPr bwMode="gray">
          <a:xfrm>
            <a:off x="8645706" y="1957252"/>
            <a:ext cx="2114938" cy="923330"/>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Building a recovery plan to frame both treatment and the recovery journey</a:t>
            </a:r>
          </a:p>
        </p:txBody>
      </p:sp>
      <p:sp>
        <p:nvSpPr>
          <p:cNvPr id="29" name="TextBox 28">
            <a:extLst>
              <a:ext uri="{FF2B5EF4-FFF2-40B4-BE49-F238E27FC236}">
                <a16:creationId xmlns:a16="http://schemas.microsoft.com/office/drawing/2014/main" id="{7F599E1B-E4F0-4B62-B7CC-908021831820}"/>
              </a:ext>
            </a:extLst>
          </p:cNvPr>
          <p:cNvSpPr txBox="1"/>
          <p:nvPr/>
        </p:nvSpPr>
        <p:spPr bwMode="gray">
          <a:xfrm>
            <a:off x="1178809" y="4509627"/>
            <a:ext cx="2114938" cy="692497"/>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Providing coaching and empowerment tools</a:t>
            </a:r>
          </a:p>
        </p:txBody>
      </p:sp>
      <p:sp>
        <p:nvSpPr>
          <p:cNvPr id="30" name="TextBox 29">
            <a:extLst>
              <a:ext uri="{FF2B5EF4-FFF2-40B4-BE49-F238E27FC236}">
                <a16:creationId xmlns:a16="http://schemas.microsoft.com/office/drawing/2014/main" id="{303A9DC0-6B7F-4060-935E-DFA018DC05C1}"/>
              </a:ext>
            </a:extLst>
          </p:cNvPr>
          <p:cNvSpPr txBox="1"/>
          <p:nvPr/>
        </p:nvSpPr>
        <p:spPr bwMode="gray">
          <a:xfrm>
            <a:off x="5038532" y="4509627"/>
            <a:ext cx="2114938" cy="692497"/>
          </a:xfrm>
          <a:prstGeom prst="rect">
            <a:avLst/>
          </a:prstGeom>
          <a:noFill/>
        </p:spPr>
        <p:txBody>
          <a:bodyPr vert="horz" wrap="square" lIns="0" tIns="0" rIns="0" bIns="0" rtlCol="0" anchor="t">
            <a:spAutoFit/>
          </a:bodyPr>
          <a:lstStyle/>
          <a:p>
            <a:pPr algn="ctr">
              <a:spcBef>
                <a:spcPts val="600"/>
              </a:spcBef>
            </a:pPr>
            <a:r>
              <a:rPr lang="en-US" sz="1500" b="1">
                <a:solidFill>
                  <a:schemeClr val="accent6"/>
                </a:solidFill>
              </a:rPr>
              <a:t>Serving as a translator of medical jargon into plain English</a:t>
            </a:r>
          </a:p>
        </p:txBody>
      </p:sp>
      <p:sp>
        <p:nvSpPr>
          <p:cNvPr id="31" name="TextBox 30">
            <a:extLst>
              <a:ext uri="{FF2B5EF4-FFF2-40B4-BE49-F238E27FC236}">
                <a16:creationId xmlns:a16="http://schemas.microsoft.com/office/drawing/2014/main" id="{9381EBAD-BA69-47C4-9D4C-CA89C8CDE61B}"/>
              </a:ext>
            </a:extLst>
          </p:cNvPr>
          <p:cNvSpPr txBox="1"/>
          <p:nvPr/>
        </p:nvSpPr>
        <p:spPr bwMode="gray">
          <a:xfrm>
            <a:off x="8898254" y="4509627"/>
            <a:ext cx="2114938" cy="1154162"/>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Providing knowledge and access to community-based resources and supports </a:t>
            </a:r>
          </a:p>
        </p:txBody>
      </p:sp>
      <p:sp>
        <p:nvSpPr>
          <p:cNvPr id="6" name="Arrow: Curved Up 5">
            <a:extLst>
              <a:ext uri="{FF2B5EF4-FFF2-40B4-BE49-F238E27FC236}">
                <a16:creationId xmlns:a16="http://schemas.microsoft.com/office/drawing/2014/main" id="{0BB1A59F-553D-43E0-9735-9DED80D07142}"/>
              </a:ext>
            </a:extLst>
          </p:cNvPr>
          <p:cNvSpPr/>
          <p:nvPr/>
        </p:nvSpPr>
        <p:spPr bwMode="gray">
          <a:xfrm>
            <a:off x="600892" y="5225143"/>
            <a:ext cx="10894423" cy="1384663"/>
          </a:xfrm>
          <a:prstGeom prst="curvedUpArrow">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2" name="Arrow: Curved Up 11">
            <a:extLst>
              <a:ext uri="{FF2B5EF4-FFF2-40B4-BE49-F238E27FC236}">
                <a16:creationId xmlns:a16="http://schemas.microsoft.com/office/drawing/2014/main" id="{418CC86E-57D4-4C00-811F-C2447A286267}"/>
              </a:ext>
            </a:extLst>
          </p:cNvPr>
          <p:cNvSpPr/>
          <p:nvPr/>
        </p:nvSpPr>
        <p:spPr bwMode="gray">
          <a:xfrm flipV="1">
            <a:off x="339634" y="653143"/>
            <a:ext cx="11560629" cy="1554478"/>
          </a:xfrm>
          <a:prstGeom prst="curvedUpArrow">
            <a:avLst>
              <a:gd name="adj1" fmla="val 25000"/>
              <a:gd name="adj2" fmla="val 50000"/>
              <a:gd name="adj3" fmla="val 17857"/>
            </a:avLst>
          </a:prstGeom>
          <a:solidFill>
            <a:schemeClr val="tx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24" name="Picture 23">
            <a:extLst>
              <a:ext uri="{FF2B5EF4-FFF2-40B4-BE49-F238E27FC236}">
                <a16:creationId xmlns:a16="http://schemas.microsoft.com/office/drawing/2014/main" id="{697CC91F-8E4C-4285-AF41-581332CABBF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9448800" y="1347651"/>
            <a:ext cx="609601" cy="609601"/>
          </a:xfrm>
          <a:prstGeom prst="rect">
            <a:avLst/>
          </a:prstGeom>
        </p:spPr>
      </p:pic>
      <p:sp>
        <p:nvSpPr>
          <p:cNvPr id="3" name="TextBox 2">
            <a:extLst>
              <a:ext uri="{FF2B5EF4-FFF2-40B4-BE49-F238E27FC236}">
                <a16:creationId xmlns:a16="http://schemas.microsoft.com/office/drawing/2014/main" id="{BB639D44-C765-05B0-C82A-9B4E8934AD5D}"/>
              </a:ext>
            </a:extLst>
          </p:cNvPr>
          <p:cNvSpPr txBox="1"/>
          <p:nvPr/>
        </p:nvSpPr>
        <p:spPr bwMode="gray">
          <a:xfrm>
            <a:off x="427821" y="2300689"/>
            <a:ext cx="448019" cy="27546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600"/>
              </a:spcBef>
            </a:pPr>
            <a:r>
              <a:rPr lang="en-US" b="1">
                <a:solidFill>
                  <a:schemeClr val="tx2"/>
                </a:solidFill>
                <a:cs typeface="Arial"/>
              </a:rPr>
              <a:t>R</a:t>
            </a:r>
          </a:p>
          <a:p>
            <a:pPr>
              <a:spcBef>
                <a:spcPts val="600"/>
              </a:spcBef>
            </a:pPr>
            <a:r>
              <a:rPr lang="en-US" b="1">
                <a:solidFill>
                  <a:schemeClr val="tx2"/>
                </a:solidFill>
                <a:cs typeface="Arial"/>
              </a:rPr>
              <a:t>E</a:t>
            </a:r>
          </a:p>
          <a:p>
            <a:pPr>
              <a:spcBef>
                <a:spcPts val="600"/>
              </a:spcBef>
            </a:pPr>
            <a:r>
              <a:rPr lang="en-US" b="1">
                <a:solidFill>
                  <a:schemeClr val="tx2"/>
                </a:solidFill>
                <a:cs typeface="Arial"/>
              </a:rPr>
              <a:t>C</a:t>
            </a:r>
          </a:p>
          <a:p>
            <a:pPr>
              <a:spcBef>
                <a:spcPts val="600"/>
              </a:spcBef>
            </a:pPr>
            <a:r>
              <a:rPr lang="en-US" b="1">
                <a:solidFill>
                  <a:schemeClr val="tx2"/>
                </a:solidFill>
                <a:cs typeface="Arial"/>
              </a:rPr>
              <a:t>O</a:t>
            </a:r>
          </a:p>
          <a:p>
            <a:pPr>
              <a:spcBef>
                <a:spcPts val="600"/>
              </a:spcBef>
            </a:pPr>
            <a:r>
              <a:rPr lang="en-US" b="1">
                <a:solidFill>
                  <a:schemeClr val="tx2"/>
                </a:solidFill>
                <a:cs typeface="Arial"/>
              </a:rPr>
              <a:t>V</a:t>
            </a:r>
          </a:p>
          <a:p>
            <a:pPr>
              <a:spcBef>
                <a:spcPts val="600"/>
              </a:spcBef>
            </a:pPr>
            <a:r>
              <a:rPr lang="en-US" b="1">
                <a:solidFill>
                  <a:schemeClr val="tx2"/>
                </a:solidFill>
                <a:cs typeface="Arial"/>
              </a:rPr>
              <a:t>E</a:t>
            </a:r>
          </a:p>
          <a:p>
            <a:pPr>
              <a:spcBef>
                <a:spcPts val="600"/>
              </a:spcBef>
            </a:pPr>
            <a:r>
              <a:rPr lang="en-US" b="1">
                <a:solidFill>
                  <a:schemeClr val="tx2"/>
                </a:solidFill>
                <a:cs typeface="Arial"/>
              </a:rPr>
              <a:t>R</a:t>
            </a:r>
          </a:p>
          <a:p>
            <a:pPr>
              <a:spcBef>
                <a:spcPts val="600"/>
              </a:spcBef>
            </a:pPr>
            <a:r>
              <a:rPr lang="en-US" b="1">
                <a:solidFill>
                  <a:schemeClr val="tx2"/>
                </a:solidFill>
                <a:cs typeface="Arial"/>
              </a:rPr>
              <a:t>Y</a:t>
            </a:r>
          </a:p>
        </p:txBody>
      </p:sp>
      <p:sp>
        <p:nvSpPr>
          <p:cNvPr id="4" name="TextBox 3">
            <a:extLst>
              <a:ext uri="{FF2B5EF4-FFF2-40B4-BE49-F238E27FC236}">
                <a16:creationId xmlns:a16="http://schemas.microsoft.com/office/drawing/2014/main" id="{5A0C4B63-DA82-CB52-17FF-19CD9C0BCFD6}"/>
              </a:ext>
            </a:extLst>
          </p:cNvPr>
          <p:cNvSpPr txBox="1"/>
          <p:nvPr/>
        </p:nvSpPr>
        <p:spPr bwMode="gray">
          <a:xfrm>
            <a:off x="11275418" y="2223227"/>
            <a:ext cx="530645" cy="31360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b="1">
                <a:solidFill>
                  <a:schemeClr val="tx2"/>
                </a:solidFill>
                <a:cs typeface="Arial"/>
              </a:rPr>
              <a:t>C</a:t>
            </a:r>
          </a:p>
          <a:p>
            <a:pPr>
              <a:spcBef>
                <a:spcPts val="600"/>
              </a:spcBef>
            </a:pPr>
            <a:r>
              <a:rPr lang="en-US" b="1">
                <a:solidFill>
                  <a:schemeClr val="tx2"/>
                </a:solidFill>
                <a:cs typeface="Arial"/>
              </a:rPr>
              <a:t>O</a:t>
            </a:r>
          </a:p>
          <a:p>
            <a:pPr>
              <a:spcBef>
                <a:spcPts val="600"/>
              </a:spcBef>
            </a:pPr>
            <a:r>
              <a:rPr lang="en-US" b="1">
                <a:solidFill>
                  <a:schemeClr val="tx2"/>
                </a:solidFill>
                <a:cs typeface="Arial"/>
              </a:rPr>
              <a:t>M</a:t>
            </a:r>
          </a:p>
          <a:p>
            <a:pPr>
              <a:spcBef>
                <a:spcPts val="600"/>
              </a:spcBef>
            </a:pPr>
            <a:r>
              <a:rPr lang="en-US" b="1">
                <a:solidFill>
                  <a:schemeClr val="tx2"/>
                </a:solidFill>
                <a:cs typeface="Arial"/>
              </a:rPr>
              <a:t>M</a:t>
            </a:r>
          </a:p>
          <a:p>
            <a:pPr>
              <a:spcBef>
                <a:spcPts val="600"/>
              </a:spcBef>
            </a:pPr>
            <a:r>
              <a:rPr lang="en-US" b="1">
                <a:solidFill>
                  <a:schemeClr val="tx2"/>
                </a:solidFill>
                <a:cs typeface="Arial"/>
              </a:rPr>
              <a:t>U</a:t>
            </a:r>
          </a:p>
          <a:p>
            <a:pPr>
              <a:spcBef>
                <a:spcPts val="600"/>
              </a:spcBef>
            </a:pPr>
            <a:r>
              <a:rPr lang="en-US" b="1">
                <a:solidFill>
                  <a:schemeClr val="tx2"/>
                </a:solidFill>
                <a:cs typeface="Arial"/>
              </a:rPr>
              <a:t>N</a:t>
            </a:r>
          </a:p>
          <a:p>
            <a:pPr>
              <a:spcBef>
                <a:spcPts val="600"/>
              </a:spcBef>
            </a:pPr>
            <a:r>
              <a:rPr lang="en-US" b="1">
                <a:solidFill>
                  <a:schemeClr val="tx2"/>
                </a:solidFill>
                <a:cs typeface="Arial"/>
              </a:rPr>
              <a:t>I</a:t>
            </a:r>
          </a:p>
          <a:p>
            <a:pPr>
              <a:spcBef>
                <a:spcPts val="600"/>
              </a:spcBef>
            </a:pPr>
            <a:r>
              <a:rPr lang="en-US" b="1">
                <a:solidFill>
                  <a:schemeClr val="tx2"/>
                </a:solidFill>
                <a:cs typeface="Arial"/>
              </a:rPr>
              <a:t>T</a:t>
            </a:r>
          </a:p>
          <a:p>
            <a:pPr>
              <a:spcBef>
                <a:spcPts val="600"/>
              </a:spcBef>
            </a:pPr>
            <a:r>
              <a:rPr lang="en-US" b="1">
                <a:solidFill>
                  <a:schemeClr val="tx2"/>
                </a:solidFill>
                <a:cs typeface="Arial"/>
              </a:rPr>
              <a:t>Y</a:t>
            </a:r>
          </a:p>
        </p:txBody>
      </p:sp>
      <p:sp>
        <p:nvSpPr>
          <p:cNvPr id="7" name="Arrow: Left-Right 6">
            <a:extLst>
              <a:ext uri="{FF2B5EF4-FFF2-40B4-BE49-F238E27FC236}">
                <a16:creationId xmlns:a16="http://schemas.microsoft.com/office/drawing/2014/main" id="{EA4ABDC3-3E6E-4D10-A0E6-11F019FBE8A4}"/>
              </a:ext>
            </a:extLst>
          </p:cNvPr>
          <p:cNvSpPr/>
          <p:nvPr/>
        </p:nvSpPr>
        <p:spPr bwMode="gray">
          <a:xfrm>
            <a:off x="818606" y="2821577"/>
            <a:ext cx="10284823" cy="984069"/>
          </a:xfrm>
          <a:prstGeom prst="leftRightArrow">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3200" b="1">
                <a:solidFill>
                  <a:schemeClr val="tx2"/>
                </a:solidFill>
              </a:rPr>
              <a:t>H   O   P   E</a:t>
            </a:r>
            <a:endParaRPr lang="en-US" sz="3200" b="1" i="0" u="none" baseline="0">
              <a:solidFill>
                <a:schemeClr val="tx2"/>
              </a:solidFill>
            </a:endParaRPr>
          </a:p>
        </p:txBody>
      </p:sp>
      <p:pic>
        <p:nvPicPr>
          <p:cNvPr id="22" name="Picture 21">
            <a:extLst>
              <a:ext uri="{FF2B5EF4-FFF2-40B4-BE49-F238E27FC236}">
                <a16:creationId xmlns:a16="http://schemas.microsoft.com/office/drawing/2014/main" id="{491BE732-CDAA-41BE-9E98-2CF62F07813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9567062" y="3756743"/>
            <a:ext cx="609601" cy="609601"/>
          </a:xfrm>
          <a:prstGeom prst="rect">
            <a:avLst/>
          </a:prstGeom>
        </p:spPr>
      </p:pic>
    </p:spTree>
    <p:extLst>
      <p:ext uri="{BB962C8B-B14F-4D97-AF65-F5344CB8AC3E}">
        <p14:creationId xmlns:p14="http://schemas.microsoft.com/office/powerpoint/2010/main" val="129676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CC0A96-87BD-4D35-9EB3-9E163CC770EF}"/>
              </a:ext>
            </a:extLst>
          </p:cNvPr>
          <p:cNvSpPr/>
          <p:nvPr/>
        </p:nvSpPr>
        <p:spPr bwMode="gray">
          <a:xfrm>
            <a:off x="0" y="-129539"/>
            <a:ext cx="6539427" cy="577215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 name="TextBox 5">
            <a:extLst>
              <a:ext uri="{FF2B5EF4-FFF2-40B4-BE49-F238E27FC236}">
                <a16:creationId xmlns:a16="http://schemas.microsoft.com/office/drawing/2014/main" id="{924473DD-EF59-496E-A6AF-B2267CE2DEF8}"/>
              </a:ext>
            </a:extLst>
          </p:cNvPr>
          <p:cNvSpPr txBox="1"/>
          <p:nvPr/>
        </p:nvSpPr>
        <p:spPr bwMode="gray">
          <a:xfrm>
            <a:off x="627017" y="2342164"/>
            <a:ext cx="5094514" cy="1846659"/>
          </a:xfrm>
          <a:prstGeom prst="rect">
            <a:avLst/>
          </a:prstGeom>
          <a:noFill/>
        </p:spPr>
        <p:txBody>
          <a:bodyPr vert="horz" wrap="square" lIns="0" tIns="0" rIns="0" bIns="0" rtlCol="0" anchor="b">
            <a:spAutoFit/>
          </a:bodyPr>
          <a:lstStyle/>
          <a:p>
            <a:pPr algn="l">
              <a:spcBef>
                <a:spcPts val="600"/>
              </a:spcBef>
            </a:pPr>
            <a:r>
              <a:rPr lang="en-US" sz="4000" b="1">
                <a:solidFill>
                  <a:schemeClr val="accent6"/>
                </a:solidFill>
              </a:rPr>
              <a:t>Evidence of the effectiveness of peer support</a:t>
            </a:r>
          </a:p>
        </p:txBody>
      </p:sp>
      <p:pic>
        <p:nvPicPr>
          <p:cNvPr id="21" name="Picture 20">
            <a:extLst>
              <a:ext uri="{FF2B5EF4-FFF2-40B4-BE49-F238E27FC236}">
                <a16:creationId xmlns:a16="http://schemas.microsoft.com/office/drawing/2014/main" id="{312793AE-5C4F-487A-BD84-16F015288D34}"/>
              </a:ext>
            </a:extLst>
          </p:cNvPr>
          <p:cNvPicPr>
            <a:picLocks noChangeAspect="1"/>
          </p:cNvPicPr>
          <p:nvPr/>
        </p:nvPicPr>
        <p:blipFill>
          <a:blip r:embed="rId3"/>
          <a:stretch>
            <a:fillRect/>
          </a:stretch>
        </p:blipFill>
        <p:spPr>
          <a:xfrm>
            <a:off x="6461050" y="-152497"/>
            <a:ext cx="5730950" cy="5772150"/>
          </a:xfrm>
          <a:prstGeom prst="rect">
            <a:avLst/>
          </a:prstGeom>
        </p:spPr>
      </p:pic>
      <p:sp>
        <p:nvSpPr>
          <p:cNvPr id="4" name="TextBox 3">
            <a:extLst>
              <a:ext uri="{FF2B5EF4-FFF2-40B4-BE49-F238E27FC236}">
                <a16:creationId xmlns:a16="http://schemas.microsoft.com/office/drawing/2014/main" id="{FC72C7FC-CEE6-49A7-8731-170CC3DA881C}"/>
              </a:ext>
            </a:extLst>
          </p:cNvPr>
          <p:cNvSpPr txBox="1"/>
          <p:nvPr/>
        </p:nvSpPr>
        <p:spPr bwMode="gray">
          <a:xfrm>
            <a:off x="6519553" y="5771408"/>
            <a:ext cx="3764478" cy="138499"/>
          </a:xfrm>
          <a:prstGeom prst="rect">
            <a:avLst/>
          </a:prstGeom>
          <a:noFill/>
        </p:spPr>
        <p:txBody>
          <a:bodyPr vert="horz" wrap="square" lIns="0" tIns="0" rIns="0" bIns="0" rtlCol="0">
            <a:spAutoFit/>
          </a:bodyPr>
          <a:lstStyle/>
          <a:p>
            <a:pPr algn="l">
              <a:spcBef>
                <a:spcPts val="600"/>
              </a:spcBef>
            </a:pPr>
            <a:r>
              <a:rPr lang="en-US" sz="900"/>
              <a:t>*Stock photo</a:t>
            </a:r>
          </a:p>
        </p:txBody>
      </p:sp>
    </p:spTree>
    <p:extLst>
      <p:ext uri="{BB962C8B-B14F-4D97-AF65-F5344CB8AC3E}">
        <p14:creationId xmlns:p14="http://schemas.microsoft.com/office/powerpoint/2010/main" val="36363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62FE96-3128-4AC4-8A3C-D9DE29500059}"/>
              </a:ext>
            </a:extLst>
          </p:cNvPr>
          <p:cNvGrpSpPr/>
          <p:nvPr/>
        </p:nvGrpSpPr>
        <p:grpSpPr>
          <a:xfrm>
            <a:off x="522630" y="1376218"/>
            <a:ext cx="9448568" cy="3620655"/>
            <a:chOff x="522630" y="1062446"/>
            <a:chExt cx="9448568" cy="3648891"/>
          </a:xfrm>
        </p:grpSpPr>
        <p:sp>
          <p:nvSpPr>
            <p:cNvPr id="9" name="Freeform: Shape 8">
              <a:extLst>
                <a:ext uri="{FF2B5EF4-FFF2-40B4-BE49-F238E27FC236}">
                  <a16:creationId xmlns:a16="http://schemas.microsoft.com/office/drawing/2014/main" id="{400C30D5-9470-4041-827B-3CBFA1AF12AA}"/>
                </a:ext>
              </a:extLst>
            </p:cNvPr>
            <p:cNvSpPr/>
            <p:nvPr/>
          </p:nvSpPr>
          <p:spPr>
            <a:xfrm>
              <a:off x="522630" y="1062446"/>
              <a:ext cx="1536352" cy="3648891"/>
            </a:xfrm>
            <a:custGeom>
              <a:avLst/>
              <a:gdLst>
                <a:gd name="connsiteX0" fmla="*/ 0 w 1536352"/>
                <a:gd name="connsiteY0" fmla="*/ 153635 h 3648891"/>
                <a:gd name="connsiteX1" fmla="*/ 153635 w 1536352"/>
                <a:gd name="connsiteY1" fmla="*/ 0 h 3648891"/>
                <a:gd name="connsiteX2" fmla="*/ 1382717 w 1536352"/>
                <a:gd name="connsiteY2" fmla="*/ 0 h 3648891"/>
                <a:gd name="connsiteX3" fmla="*/ 1536352 w 1536352"/>
                <a:gd name="connsiteY3" fmla="*/ 153635 h 3648891"/>
                <a:gd name="connsiteX4" fmla="*/ 1536352 w 1536352"/>
                <a:gd name="connsiteY4" fmla="*/ 3495256 h 3648891"/>
                <a:gd name="connsiteX5" fmla="*/ 1382717 w 1536352"/>
                <a:gd name="connsiteY5" fmla="*/ 3648891 h 3648891"/>
                <a:gd name="connsiteX6" fmla="*/ 153635 w 1536352"/>
                <a:gd name="connsiteY6" fmla="*/ 3648891 h 3648891"/>
                <a:gd name="connsiteX7" fmla="*/ 0 w 1536352"/>
                <a:gd name="connsiteY7" fmla="*/ 3495256 h 3648891"/>
                <a:gd name="connsiteX8" fmla="*/ 0 w 1536352"/>
                <a:gd name="connsiteY8" fmla="*/ 153635 h 36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352" h="3648891">
                  <a:moveTo>
                    <a:pt x="0" y="153635"/>
                  </a:moveTo>
                  <a:cubicBezTo>
                    <a:pt x="0" y="68785"/>
                    <a:pt x="68785" y="0"/>
                    <a:pt x="153635" y="0"/>
                  </a:cubicBezTo>
                  <a:lnTo>
                    <a:pt x="1382717" y="0"/>
                  </a:lnTo>
                  <a:cubicBezTo>
                    <a:pt x="1467567" y="0"/>
                    <a:pt x="1536352" y="68785"/>
                    <a:pt x="1536352" y="153635"/>
                  </a:cubicBezTo>
                  <a:lnTo>
                    <a:pt x="1536352" y="3495256"/>
                  </a:lnTo>
                  <a:cubicBezTo>
                    <a:pt x="1536352" y="3580106"/>
                    <a:pt x="1467567" y="3648891"/>
                    <a:pt x="1382717" y="3648891"/>
                  </a:cubicBezTo>
                  <a:lnTo>
                    <a:pt x="153635" y="3648891"/>
                  </a:lnTo>
                  <a:cubicBezTo>
                    <a:pt x="68785" y="3648891"/>
                    <a:pt x="0" y="3580106"/>
                    <a:pt x="0" y="3495256"/>
                  </a:cubicBezTo>
                  <a:lnTo>
                    <a:pt x="0" y="15363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1544900" rIns="85344" bIns="815123" numCol="1" spcCol="1270" anchor="ctr" anchorCtr="0">
              <a:noAutofit/>
            </a:bodyPr>
            <a:lstStyle/>
            <a:p>
              <a:pPr marL="0" lvl="0" indent="0" algn="l" defTabSz="533400">
                <a:lnSpc>
                  <a:spcPct val="90000"/>
                </a:lnSpc>
                <a:spcBef>
                  <a:spcPct val="0"/>
                </a:spcBef>
                <a:spcAft>
                  <a:spcPct val="35000"/>
                </a:spcAft>
                <a:buClr>
                  <a:schemeClr val="accent2"/>
                </a:buClr>
                <a:buFont typeface="+mj-lt"/>
                <a:buNone/>
              </a:pPr>
              <a:r>
                <a:rPr lang="en-US" sz="1200" kern="1200">
                  <a:solidFill>
                    <a:schemeClr val="accent1"/>
                  </a:solidFill>
                </a:rPr>
                <a:t>Engagement of ‘difficult-to-reach’ </a:t>
              </a:r>
              <a:r>
                <a:rPr lang="en-US" sz="1200" i="1" kern="1200">
                  <a:solidFill>
                    <a:schemeClr val="accent1"/>
                  </a:solidFill>
                </a:rPr>
                <a:t>individuals</a:t>
              </a:r>
              <a:endParaRPr lang="en-US" sz="1200" i="1" kern="1200"/>
            </a:p>
          </p:txBody>
        </p:sp>
        <p:sp>
          <p:nvSpPr>
            <p:cNvPr id="11" name="Freeform: Shape 10">
              <a:extLst>
                <a:ext uri="{FF2B5EF4-FFF2-40B4-BE49-F238E27FC236}">
                  <a16:creationId xmlns:a16="http://schemas.microsoft.com/office/drawing/2014/main" id="{68A1B808-FBC2-4960-ACB0-773850FD3163}"/>
                </a:ext>
              </a:extLst>
            </p:cNvPr>
            <p:cNvSpPr/>
            <p:nvPr/>
          </p:nvSpPr>
          <p:spPr>
            <a:xfrm>
              <a:off x="2105073" y="1062446"/>
              <a:ext cx="1536352" cy="3648891"/>
            </a:xfrm>
            <a:custGeom>
              <a:avLst/>
              <a:gdLst>
                <a:gd name="connsiteX0" fmla="*/ 0 w 1536352"/>
                <a:gd name="connsiteY0" fmla="*/ 153635 h 3648891"/>
                <a:gd name="connsiteX1" fmla="*/ 153635 w 1536352"/>
                <a:gd name="connsiteY1" fmla="*/ 0 h 3648891"/>
                <a:gd name="connsiteX2" fmla="*/ 1382717 w 1536352"/>
                <a:gd name="connsiteY2" fmla="*/ 0 h 3648891"/>
                <a:gd name="connsiteX3" fmla="*/ 1536352 w 1536352"/>
                <a:gd name="connsiteY3" fmla="*/ 153635 h 3648891"/>
                <a:gd name="connsiteX4" fmla="*/ 1536352 w 1536352"/>
                <a:gd name="connsiteY4" fmla="*/ 3495256 h 3648891"/>
                <a:gd name="connsiteX5" fmla="*/ 1382717 w 1536352"/>
                <a:gd name="connsiteY5" fmla="*/ 3648891 h 3648891"/>
                <a:gd name="connsiteX6" fmla="*/ 153635 w 1536352"/>
                <a:gd name="connsiteY6" fmla="*/ 3648891 h 3648891"/>
                <a:gd name="connsiteX7" fmla="*/ 0 w 1536352"/>
                <a:gd name="connsiteY7" fmla="*/ 3495256 h 3648891"/>
                <a:gd name="connsiteX8" fmla="*/ 0 w 1536352"/>
                <a:gd name="connsiteY8" fmla="*/ 153635 h 36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352" h="3648891">
                  <a:moveTo>
                    <a:pt x="0" y="153635"/>
                  </a:moveTo>
                  <a:cubicBezTo>
                    <a:pt x="0" y="68785"/>
                    <a:pt x="68785" y="0"/>
                    <a:pt x="153635" y="0"/>
                  </a:cubicBezTo>
                  <a:lnTo>
                    <a:pt x="1382717" y="0"/>
                  </a:lnTo>
                  <a:cubicBezTo>
                    <a:pt x="1467567" y="0"/>
                    <a:pt x="1536352" y="68785"/>
                    <a:pt x="1536352" y="153635"/>
                  </a:cubicBezTo>
                  <a:lnTo>
                    <a:pt x="1536352" y="3495256"/>
                  </a:lnTo>
                  <a:cubicBezTo>
                    <a:pt x="1536352" y="3580106"/>
                    <a:pt x="1467567" y="3648891"/>
                    <a:pt x="1382717" y="3648891"/>
                  </a:cubicBezTo>
                  <a:lnTo>
                    <a:pt x="153635" y="3648891"/>
                  </a:lnTo>
                  <a:cubicBezTo>
                    <a:pt x="68785" y="3648891"/>
                    <a:pt x="0" y="3580106"/>
                    <a:pt x="0" y="3495256"/>
                  </a:cubicBezTo>
                  <a:lnTo>
                    <a:pt x="0" y="15363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1544900" rIns="85344" bIns="815123" numCol="1" spcCol="1270" anchor="ctr" anchorCtr="0">
              <a:noAutofit/>
            </a:bodyPr>
            <a:lstStyle/>
            <a:p>
              <a:pPr marL="0" lvl="0" indent="0" algn="l" defTabSz="533400">
                <a:lnSpc>
                  <a:spcPct val="90000"/>
                </a:lnSpc>
                <a:spcBef>
                  <a:spcPct val="0"/>
                </a:spcBef>
                <a:spcAft>
                  <a:spcPct val="35000"/>
                </a:spcAft>
                <a:buClr>
                  <a:schemeClr val="accent2"/>
                </a:buClr>
                <a:buFont typeface="+mj-lt"/>
                <a:buNone/>
              </a:pPr>
              <a:r>
                <a:rPr lang="en-US" sz="1200" kern="1200">
                  <a:solidFill>
                    <a:schemeClr val="accent1"/>
                  </a:solidFill>
                </a:rPr>
                <a:t>Reduction of hospitalization rates for those they were working with</a:t>
              </a:r>
              <a:endParaRPr lang="en-US" sz="1200" kern="1200"/>
            </a:p>
          </p:txBody>
        </p:sp>
        <p:sp>
          <p:nvSpPr>
            <p:cNvPr id="13" name="Freeform: Shape 12">
              <a:extLst>
                <a:ext uri="{FF2B5EF4-FFF2-40B4-BE49-F238E27FC236}">
                  <a16:creationId xmlns:a16="http://schemas.microsoft.com/office/drawing/2014/main" id="{67F88702-EED0-489D-89FC-676FF1588458}"/>
                </a:ext>
              </a:extLst>
            </p:cNvPr>
            <p:cNvSpPr/>
            <p:nvPr/>
          </p:nvSpPr>
          <p:spPr>
            <a:xfrm>
              <a:off x="3687516" y="1062446"/>
              <a:ext cx="1536352" cy="3648891"/>
            </a:xfrm>
            <a:custGeom>
              <a:avLst/>
              <a:gdLst>
                <a:gd name="connsiteX0" fmla="*/ 0 w 1536352"/>
                <a:gd name="connsiteY0" fmla="*/ 153635 h 3648891"/>
                <a:gd name="connsiteX1" fmla="*/ 153635 w 1536352"/>
                <a:gd name="connsiteY1" fmla="*/ 0 h 3648891"/>
                <a:gd name="connsiteX2" fmla="*/ 1382717 w 1536352"/>
                <a:gd name="connsiteY2" fmla="*/ 0 h 3648891"/>
                <a:gd name="connsiteX3" fmla="*/ 1536352 w 1536352"/>
                <a:gd name="connsiteY3" fmla="*/ 153635 h 3648891"/>
                <a:gd name="connsiteX4" fmla="*/ 1536352 w 1536352"/>
                <a:gd name="connsiteY4" fmla="*/ 3495256 h 3648891"/>
                <a:gd name="connsiteX5" fmla="*/ 1382717 w 1536352"/>
                <a:gd name="connsiteY5" fmla="*/ 3648891 h 3648891"/>
                <a:gd name="connsiteX6" fmla="*/ 153635 w 1536352"/>
                <a:gd name="connsiteY6" fmla="*/ 3648891 h 3648891"/>
                <a:gd name="connsiteX7" fmla="*/ 0 w 1536352"/>
                <a:gd name="connsiteY7" fmla="*/ 3495256 h 3648891"/>
                <a:gd name="connsiteX8" fmla="*/ 0 w 1536352"/>
                <a:gd name="connsiteY8" fmla="*/ 153635 h 36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352" h="3648891">
                  <a:moveTo>
                    <a:pt x="0" y="153635"/>
                  </a:moveTo>
                  <a:cubicBezTo>
                    <a:pt x="0" y="68785"/>
                    <a:pt x="68785" y="0"/>
                    <a:pt x="153635" y="0"/>
                  </a:cubicBezTo>
                  <a:lnTo>
                    <a:pt x="1382717" y="0"/>
                  </a:lnTo>
                  <a:cubicBezTo>
                    <a:pt x="1467567" y="0"/>
                    <a:pt x="1536352" y="68785"/>
                    <a:pt x="1536352" y="153635"/>
                  </a:cubicBezTo>
                  <a:lnTo>
                    <a:pt x="1536352" y="3495256"/>
                  </a:lnTo>
                  <a:cubicBezTo>
                    <a:pt x="1536352" y="3580106"/>
                    <a:pt x="1467567" y="3648891"/>
                    <a:pt x="1382717" y="3648891"/>
                  </a:cubicBezTo>
                  <a:lnTo>
                    <a:pt x="153635" y="3648891"/>
                  </a:lnTo>
                  <a:cubicBezTo>
                    <a:pt x="68785" y="3648891"/>
                    <a:pt x="0" y="3580106"/>
                    <a:pt x="0" y="3495256"/>
                  </a:cubicBezTo>
                  <a:lnTo>
                    <a:pt x="0" y="15363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1544900" rIns="85344" bIns="815123" numCol="1" spcCol="1270" anchor="ctr" anchorCtr="0">
              <a:noAutofit/>
            </a:bodyPr>
            <a:lstStyle/>
            <a:p>
              <a:pPr marL="0" lvl="0" indent="0" algn="l" defTabSz="533400">
                <a:lnSpc>
                  <a:spcPct val="90000"/>
                </a:lnSpc>
                <a:spcBef>
                  <a:spcPct val="0"/>
                </a:spcBef>
                <a:spcAft>
                  <a:spcPct val="35000"/>
                </a:spcAft>
                <a:buClr>
                  <a:schemeClr val="accent2"/>
                </a:buClr>
                <a:buFont typeface="+mj-lt"/>
                <a:buNone/>
              </a:pPr>
              <a:r>
                <a:rPr lang="en-US" sz="1200" kern="1200">
                  <a:solidFill>
                    <a:schemeClr val="accent1"/>
                  </a:solidFill>
                </a:rPr>
                <a:t>Shorter hospital lengths of stay for member that required IP services but who were working with a peer specialist</a:t>
              </a:r>
              <a:endParaRPr lang="en-US" sz="1200" kern="1200"/>
            </a:p>
          </p:txBody>
        </p:sp>
        <p:sp>
          <p:nvSpPr>
            <p:cNvPr id="15" name="Freeform: Shape 14">
              <a:extLst>
                <a:ext uri="{FF2B5EF4-FFF2-40B4-BE49-F238E27FC236}">
                  <a16:creationId xmlns:a16="http://schemas.microsoft.com/office/drawing/2014/main" id="{3679FADC-BE84-492E-B87C-EFBD06172730}"/>
                </a:ext>
              </a:extLst>
            </p:cNvPr>
            <p:cNvSpPr/>
            <p:nvPr/>
          </p:nvSpPr>
          <p:spPr>
            <a:xfrm>
              <a:off x="5269960" y="1062446"/>
              <a:ext cx="1536352" cy="3648891"/>
            </a:xfrm>
            <a:custGeom>
              <a:avLst/>
              <a:gdLst>
                <a:gd name="connsiteX0" fmla="*/ 0 w 1536352"/>
                <a:gd name="connsiteY0" fmla="*/ 153635 h 3648891"/>
                <a:gd name="connsiteX1" fmla="*/ 153635 w 1536352"/>
                <a:gd name="connsiteY1" fmla="*/ 0 h 3648891"/>
                <a:gd name="connsiteX2" fmla="*/ 1382717 w 1536352"/>
                <a:gd name="connsiteY2" fmla="*/ 0 h 3648891"/>
                <a:gd name="connsiteX3" fmla="*/ 1536352 w 1536352"/>
                <a:gd name="connsiteY3" fmla="*/ 153635 h 3648891"/>
                <a:gd name="connsiteX4" fmla="*/ 1536352 w 1536352"/>
                <a:gd name="connsiteY4" fmla="*/ 3495256 h 3648891"/>
                <a:gd name="connsiteX5" fmla="*/ 1382717 w 1536352"/>
                <a:gd name="connsiteY5" fmla="*/ 3648891 h 3648891"/>
                <a:gd name="connsiteX6" fmla="*/ 153635 w 1536352"/>
                <a:gd name="connsiteY6" fmla="*/ 3648891 h 3648891"/>
                <a:gd name="connsiteX7" fmla="*/ 0 w 1536352"/>
                <a:gd name="connsiteY7" fmla="*/ 3495256 h 3648891"/>
                <a:gd name="connsiteX8" fmla="*/ 0 w 1536352"/>
                <a:gd name="connsiteY8" fmla="*/ 153635 h 36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352" h="3648891">
                  <a:moveTo>
                    <a:pt x="0" y="153635"/>
                  </a:moveTo>
                  <a:cubicBezTo>
                    <a:pt x="0" y="68785"/>
                    <a:pt x="68785" y="0"/>
                    <a:pt x="153635" y="0"/>
                  </a:cubicBezTo>
                  <a:lnTo>
                    <a:pt x="1382717" y="0"/>
                  </a:lnTo>
                  <a:cubicBezTo>
                    <a:pt x="1467567" y="0"/>
                    <a:pt x="1536352" y="68785"/>
                    <a:pt x="1536352" y="153635"/>
                  </a:cubicBezTo>
                  <a:lnTo>
                    <a:pt x="1536352" y="3495256"/>
                  </a:lnTo>
                  <a:cubicBezTo>
                    <a:pt x="1536352" y="3580106"/>
                    <a:pt x="1467567" y="3648891"/>
                    <a:pt x="1382717" y="3648891"/>
                  </a:cubicBezTo>
                  <a:lnTo>
                    <a:pt x="153635" y="3648891"/>
                  </a:lnTo>
                  <a:cubicBezTo>
                    <a:pt x="68785" y="3648891"/>
                    <a:pt x="0" y="3580106"/>
                    <a:pt x="0" y="3495256"/>
                  </a:cubicBezTo>
                  <a:lnTo>
                    <a:pt x="0" y="15363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1544900" rIns="85344" bIns="815123" numCol="1" spcCol="1270" anchor="ctr" anchorCtr="0">
              <a:noAutofit/>
            </a:bodyPr>
            <a:lstStyle/>
            <a:p>
              <a:pPr marL="0" lvl="0" indent="0" algn="l" defTabSz="533400">
                <a:lnSpc>
                  <a:spcPct val="90000"/>
                </a:lnSpc>
                <a:spcBef>
                  <a:spcPct val="0"/>
                </a:spcBef>
                <a:spcAft>
                  <a:spcPct val="35000"/>
                </a:spcAft>
                <a:buClr>
                  <a:schemeClr val="accent2"/>
                </a:buClr>
                <a:buFont typeface="+mj-lt"/>
                <a:buNone/>
              </a:pPr>
              <a:r>
                <a:rPr lang="en-US" sz="1200" kern="1200">
                  <a:solidFill>
                    <a:schemeClr val="accent1"/>
                  </a:solidFill>
                </a:rPr>
                <a:t>Increased adherence to self-management skills</a:t>
              </a:r>
              <a:endParaRPr lang="en-US" sz="1200" kern="1200"/>
            </a:p>
          </p:txBody>
        </p:sp>
        <p:sp>
          <p:nvSpPr>
            <p:cNvPr id="17" name="Freeform: Shape 16">
              <a:extLst>
                <a:ext uri="{FF2B5EF4-FFF2-40B4-BE49-F238E27FC236}">
                  <a16:creationId xmlns:a16="http://schemas.microsoft.com/office/drawing/2014/main" id="{E91B30E7-3ACC-4251-B454-684C17A33EB2}"/>
                </a:ext>
              </a:extLst>
            </p:cNvPr>
            <p:cNvSpPr/>
            <p:nvPr/>
          </p:nvSpPr>
          <p:spPr>
            <a:xfrm>
              <a:off x="6823182" y="1062446"/>
              <a:ext cx="1536352" cy="3648891"/>
            </a:xfrm>
            <a:custGeom>
              <a:avLst/>
              <a:gdLst>
                <a:gd name="connsiteX0" fmla="*/ 0 w 1536352"/>
                <a:gd name="connsiteY0" fmla="*/ 153635 h 3648891"/>
                <a:gd name="connsiteX1" fmla="*/ 153635 w 1536352"/>
                <a:gd name="connsiteY1" fmla="*/ 0 h 3648891"/>
                <a:gd name="connsiteX2" fmla="*/ 1382717 w 1536352"/>
                <a:gd name="connsiteY2" fmla="*/ 0 h 3648891"/>
                <a:gd name="connsiteX3" fmla="*/ 1536352 w 1536352"/>
                <a:gd name="connsiteY3" fmla="*/ 153635 h 3648891"/>
                <a:gd name="connsiteX4" fmla="*/ 1536352 w 1536352"/>
                <a:gd name="connsiteY4" fmla="*/ 3495256 h 3648891"/>
                <a:gd name="connsiteX5" fmla="*/ 1382717 w 1536352"/>
                <a:gd name="connsiteY5" fmla="*/ 3648891 h 3648891"/>
                <a:gd name="connsiteX6" fmla="*/ 153635 w 1536352"/>
                <a:gd name="connsiteY6" fmla="*/ 3648891 h 3648891"/>
                <a:gd name="connsiteX7" fmla="*/ 0 w 1536352"/>
                <a:gd name="connsiteY7" fmla="*/ 3495256 h 3648891"/>
                <a:gd name="connsiteX8" fmla="*/ 0 w 1536352"/>
                <a:gd name="connsiteY8" fmla="*/ 153635 h 36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352" h="3648891">
                  <a:moveTo>
                    <a:pt x="0" y="153635"/>
                  </a:moveTo>
                  <a:cubicBezTo>
                    <a:pt x="0" y="68785"/>
                    <a:pt x="68785" y="0"/>
                    <a:pt x="153635" y="0"/>
                  </a:cubicBezTo>
                  <a:lnTo>
                    <a:pt x="1382717" y="0"/>
                  </a:lnTo>
                  <a:cubicBezTo>
                    <a:pt x="1467567" y="0"/>
                    <a:pt x="1536352" y="68785"/>
                    <a:pt x="1536352" y="153635"/>
                  </a:cubicBezTo>
                  <a:lnTo>
                    <a:pt x="1536352" y="3495256"/>
                  </a:lnTo>
                  <a:cubicBezTo>
                    <a:pt x="1536352" y="3580106"/>
                    <a:pt x="1467567" y="3648891"/>
                    <a:pt x="1382717" y="3648891"/>
                  </a:cubicBezTo>
                  <a:lnTo>
                    <a:pt x="153635" y="3648891"/>
                  </a:lnTo>
                  <a:cubicBezTo>
                    <a:pt x="68785" y="3648891"/>
                    <a:pt x="0" y="3580106"/>
                    <a:pt x="0" y="3495256"/>
                  </a:cubicBezTo>
                  <a:lnTo>
                    <a:pt x="0" y="15363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1544900" rIns="85344" bIns="815123"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accent1"/>
                  </a:solidFill>
                </a:rPr>
                <a:t>Improved satisfaction with mental health services/</a:t>
              </a:r>
            </a:p>
            <a:p>
              <a:pPr marL="0" lvl="0" indent="0" algn="l" defTabSz="533400">
                <a:lnSpc>
                  <a:spcPct val="90000"/>
                </a:lnSpc>
                <a:spcBef>
                  <a:spcPct val="0"/>
                </a:spcBef>
                <a:spcAft>
                  <a:spcPct val="35000"/>
                </a:spcAft>
                <a:buNone/>
              </a:pPr>
              <a:r>
                <a:rPr lang="en-US" sz="1200" kern="1200">
                  <a:solidFill>
                    <a:schemeClr val="accent1"/>
                  </a:solidFill>
                </a:rPr>
                <a:t>providers</a:t>
              </a:r>
              <a:endParaRPr lang="en-US" sz="1200" kern="1200"/>
            </a:p>
          </p:txBody>
        </p:sp>
        <p:sp>
          <p:nvSpPr>
            <p:cNvPr id="19" name="Freeform: Shape 18">
              <a:extLst>
                <a:ext uri="{FF2B5EF4-FFF2-40B4-BE49-F238E27FC236}">
                  <a16:creationId xmlns:a16="http://schemas.microsoft.com/office/drawing/2014/main" id="{0A907A69-4DD3-4536-B2C4-C48324C90E7C}"/>
                </a:ext>
              </a:extLst>
            </p:cNvPr>
            <p:cNvSpPr/>
            <p:nvPr/>
          </p:nvSpPr>
          <p:spPr>
            <a:xfrm>
              <a:off x="8434846" y="1062446"/>
              <a:ext cx="1536352" cy="3648891"/>
            </a:xfrm>
            <a:custGeom>
              <a:avLst/>
              <a:gdLst>
                <a:gd name="connsiteX0" fmla="*/ 0 w 1536352"/>
                <a:gd name="connsiteY0" fmla="*/ 153635 h 3648891"/>
                <a:gd name="connsiteX1" fmla="*/ 153635 w 1536352"/>
                <a:gd name="connsiteY1" fmla="*/ 0 h 3648891"/>
                <a:gd name="connsiteX2" fmla="*/ 1382717 w 1536352"/>
                <a:gd name="connsiteY2" fmla="*/ 0 h 3648891"/>
                <a:gd name="connsiteX3" fmla="*/ 1536352 w 1536352"/>
                <a:gd name="connsiteY3" fmla="*/ 153635 h 3648891"/>
                <a:gd name="connsiteX4" fmla="*/ 1536352 w 1536352"/>
                <a:gd name="connsiteY4" fmla="*/ 3495256 h 3648891"/>
                <a:gd name="connsiteX5" fmla="*/ 1382717 w 1536352"/>
                <a:gd name="connsiteY5" fmla="*/ 3648891 h 3648891"/>
                <a:gd name="connsiteX6" fmla="*/ 153635 w 1536352"/>
                <a:gd name="connsiteY6" fmla="*/ 3648891 h 3648891"/>
                <a:gd name="connsiteX7" fmla="*/ 0 w 1536352"/>
                <a:gd name="connsiteY7" fmla="*/ 3495256 h 3648891"/>
                <a:gd name="connsiteX8" fmla="*/ 0 w 1536352"/>
                <a:gd name="connsiteY8" fmla="*/ 153635 h 36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352" h="3648891">
                  <a:moveTo>
                    <a:pt x="0" y="153635"/>
                  </a:moveTo>
                  <a:cubicBezTo>
                    <a:pt x="0" y="68785"/>
                    <a:pt x="68785" y="0"/>
                    <a:pt x="153635" y="0"/>
                  </a:cubicBezTo>
                  <a:lnTo>
                    <a:pt x="1382717" y="0"/>
                  </a:lnTo>
                  <a:cubicBezTo>
                    <a:pt x="1467567" y="0"/>
                    <a:pt x="1536352" y="68785"/>
                    <a:pt x="1536352" y="153635"/>
                  </a:cubicBezTo>
                  <a:lnTo>
                    <a:pt x="1536352" y="3495256"/>
                  </a:lnTo>
                  <a:cubicBezTo>
                    <a:pt x="1536352" y="3580106"/>
                    <a:pt x="1467567" y="3648891"/>
                    <a:pt x="1382717" y="3648891"/>
                  </a:cubicBezTo>
                  <a:lnTo>
                    <a:pt x="153635" y="3648891"/>
                  </a:lnTo>
                  <a:cubicBezTo>
                    <a:pt x="68785" y="3648891"/>
                    <a:pt x="0" y="3580106"/>
                    <a:pt x="0" y="3495256"/>
                  </a:cubicBezTo>
                  <a:lnTo>
                    <a:pt x="0" y="15363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1544900" rIns="85344" bIns="815123" numCol="1" spcCol="1270" anchor="ctr" anchorCtr="0">
              <a:noAutofit/>
            </a:bodyPr>
            <a:lstStyle/>
            <a:p>
              <a:pPr marL="0" lvl="0" indent="0" algn="l" defTabSz="533400">
                <a:lnSpc>
                  <a:spcPct val="90000"/>
                </a:lnSpc>
                <a:spcBef>
                  <a:spcPct val="0"/>
                </a:spcBef>
                <a:spcAft>
                  <a:spcPct val="35000"/>
                </a:spcAft>
                <a:buClr>
                  <a:schemeClr val="accent2"/>
                </a:buClr>
                <a:buFont typeface="+mj-lt"/>
                <a:buNone/>
              </a:pPr>
              <a:r>
                <a:rPr lang="en-US" sz="1200" kern="1200">
                  <a:solidFill>
                    <a:schemeClr val="accent1"/>
                  </a:solidFill>
                </a:rPr>
                <a:t>Decreasing frequency of substance use in those with co-occurring substance use disorders</a:t>
              </a:r>
              <a:endParaRPr lang="en-US" sz="1200" kern="1200"/>
            </a:p>
          </p:txBody>
        </p:sp>
        <p:sp>
          <p:nvSpPr>
            <p:cNvPr id="21" name="Arrow: Left-Right 20">
              <a:extLst>
                <a:ext uri="{FF2B5EF4-FFF2-40B4-BE49-F238E27FC236}">
                  <a16:creationId xmlns:a16="http://schemas.microsoft.com/office/drawing/2014/main" id="{44B81212-56B9-4751-A2B1-8C8376302B6C}"/>
                </a:ext>
              </a:extLst>
            </p:cNvPr>
            <p:cNvSpPr/>
            <p:nvPr/>
          </p:nvSpPr>
          <p:spPr>
            <a:xfrm>
              <a:off x="909702" y="3835191"/>
              <a:ext cx="8692895" cy="847646"/>
            </a:xfrm>
            <a:prstGeom prst="leftRightArrow">
              <a:avLst/>
            </a:prstGeom>
            <a:solidFill>
              <a:schemeClr val="tx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en-US" sz="2400" b="1">
                  <a:solidFill>
                    <a:schemeClr val="bg1"/>
                  </a:solidFill>
                </a:rPr>
                <a:t>H   O   P   E </a:t>
              </a:r>
            </a:p>
          </p:txBody>
        </p:sp>
      </p:grpSp>
      <p:sp>
        <p:nvSpPr>
          <p:cNvPr id="3" name="Title 2">
            <a:extLst>
              <a:ext uri="{FF2B5EF4-FFF2-40B4-BE49-F238E27FC236}">
                <a16:creationId xmlns:a16="http://schemas.microsoft.com/office/drawing/2014/main" id="{0081C95E-CA93-45D3-9869-370C6BF633F8}"/>
              </a:ext>
            </a:extLst>
          </p:cNvPr>
          <p:cNvSpPr>
            <a:spLocks noGrp="1"/>
          </p:cNvSpPr>
          <p:nvPr>
            <p:ph type="title"/>
          </p:nvPr>
        </p:nvSpPr>
        <p:spPr>
          <a:xfrm>
            <a:off x="420254" y="666475"/>
            <a:ext cx="9601200" cy="332399"/>
          </a:xfrm>
        </p:spPr>
        <p:txBody>
          <a:bodyPr/>
          <a:lstStyle/>
          <a:p>
            <a:r>
              <a:rPr lang="en-US" sz="2400"/>
              <a:t>Peer-specific outcomes: </a:t>
            </a:r>
            <a:r>
              <a:rPr lang="en-US" sz="1800" b="0"/>
              <a:t>Peers demonstrated better outcomes in:</a:t>
            </a:r>
            <a:r>
              <a:rPr lang="en-US" sz="1800" b="0" baseline="30000"/>
              <a:t>1,2,3,4</a:t>
            </a:r>
            <a:endParaRPr lang="en-US" sz="1800"/>
          </a:p>
        </p:txBody>
      </p:sp>
      <p:sp>
        <p:nvSpPr>
          <p:cNvPr id="5" name="TextBox 4">
            <a:extLst>
              <a:ext uri="{FF2B5EF4-FFF2-40B4-BE49-F238E27FC236}">
                <a16:creationId xmlns:a16="http://schemas.microsoft.com/office/drawing/2014/main" id="{78A90AF9-AB42-489E-B9A3-AA90221523DE}"/>
              </a:ext>
            </a:extLst>
          </p:cNvPr>
          <p:cNvSpPr txBox="1"/>
          <p:nvPr/>
        </p:nvSpPr>
        <p:spPr bwMode="gray">
          <a:xfrm>
            <a:off x="635726" y="5190309"/>
            <a:ext cx="9144000" cy="615553"/>
          </a:xfrm>
          <a:prstGeom prst="rect">
            <a:avLst/>
          </a:prstGeom>
          <a:noFill/>
        </p:spPr>
        <p:txBody>
          <a:bodyPr vert="horz" wrap="square" lIns="0" tIns="0" rIns="0" bIns="0" rtlCol="0">
            <a:spAutoFit/>
          </a:bodyPr>
          <a:lstStyle/>
          <a:p>
            <a:pPr lvl="0"/>
            <a:r>
              <a:rPr lang="en-US" sz="800"/>
              <a:t>. 1 Rowe M, Bellamy C, Baranoski M et al. (2007) Reducing alcohol use, drug use, and criminality among persons with severe mental illness: outcomes of a Group- and Peer-Based Intervention. </a:t>
            </a:r>
            <a:r>
              <a:rPr lang="en-US" sz="800" i="1"/>
              <a:t>Psychiatric Services</a:t>
            </a:r>
            <a:r>
              <a:rPr lang="en-US" sz="800"/>
              <a:t>, 58:955-61.  2. Solomon P, Draine J, Delaney M. (1995) The working alliance and consumer case management. </a:t>
            </a:r>
            <a:r>
              <a:rPr lang="en-US" sz="800" i="1"/>
              <a:t>Journal Mental Health Administration</a:t>
            </a:r>
            <a:r>
              <a:rPr lang="en-US" sz="800"/>
              <a:t>. 22:126-34.  3. Wexler B, Davidson L, Styron T et al. Severe and persistent mental illness. In: Jacobs S, Griffith EEH (eds). </a:t>
            </a:r>
            <a:r>
              <a:rPr lang="en-US" sz="800" i="1"/>
              <a:t>40 years of academic public psychiatry</a:t>
            </a:r>
            <a:r>
              <a:rPr lang="en-US" sz="800"/>
              <a:t>. London: Wiley, 2008:1-20.  4. Davidson L, Stayner DA, Chinman MJ et al. Preventing relapse and readmission in psychosis: using patients’ subjective experience in designing clinical interventions. In: Martindale B (ed). </a:t>
            </a:r>
            <a:r>
              <a:rPr lang="en-US" sz="800" i="1"/>
              <a:t>Outcome studies in psychological treatments of psychotic conditions.</a:t>
            </a:r>
            <a:r>
              <a:rPr lang="en-US" sz="800"/>
              <a:t> London: Gaskell, 2000:134-56.</a:t>
            </a:r>
          </a:p>
        </p:txBody>
      </p:sp>
      <p:pic>
        <p:nvPicPr>
          <p:cNvPr id="24" name="Picture 23">
            <a:extLst>
              <a:ext uri="{FF2B5EF4-FFF2-40B4-BE49-F238E27FC236}">
                <a16:creationId xmlns:a16="http://schemas.microsoft.com/office/drawing/2014/main" id="{6C4101EE-7E73-4CA4-BB57-B645257E94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508480" y="1717444"/>
            <a:ext cx="609601" cy="609601"/>
          </a:xfrm>
          <a:prstGeom prst="rect">
            <a:avLst/>
          </a:prstGeom>
        </p:spPr>
      </p:pic>
      <p:pic>
        <p:nvPicPr>
          <p:cNvPr id="25" name="Picture 24">
            <a:extLst>
              <a:ext uri="{FF2B5EF4-FFF2-40B4-BE49-F238E27FC236}">
                <a16:creationId xmlns:a16="http://schemas.microsoft.com/office/drawing/2014/main" id="{B99C8904-C7EA-4FF2-989F-4ADBCB3A66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178501" y="1700083"/>
            <a:ext cx="609601" cy="609601"/>
          </a:xfrm>
          <a:prstGeom prst="rect">
            <a:avLst/>
          </a:prstGeom>
        </p:spPr>
      </p:pic>
      <p:pic>
        <p:nvPicPr>
          <p:cNvPr id="26" name="Picture 25">
            <a:extLst>
              <a:ext uri="{FF2B5EF4-FFF2-40B4-BE49-F238E27FC236}">
                <a16:creationId xmlns:a16="http://schemas.microsoft.com/office/drawing/2014/main" id="{35269BDD-DA29-4203-85A5-B73255BE16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4051744" y="1757365"/>
            <a:ext cx="635799" cy="609601"/>
          </a:xfrm>
          <a:prstGeom prst="rect">
            <a:avLst/>
          </a:prstGeom>
        </p:spPr>
      </p:pic>
      <p:pic>
        <p:nvPicPr>
          <p:cNvPr id="27" name="Picture 26">
            <a:extLst>
              <a:ext uri="{FF2B5EF4-FFF2-40B4-BE49-F238E27FC236}">
                <a16:creationId xmlns:a16="http://schemas.microsoft.com/office/drawing/2014/main" id="{F474F049-2FBC-4F6B-AFEC-427452235A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995811" y="1765662"/>
            <a:ext cx="609601" cy="609601"/>
          </a:xfrm>
          <a:prstGeom prst="rect">
            <a:avLst/>
          </a:prstGeom>
        </p:spPr>
      </p:pic>
      <p:pic>
        <p:nvPicPr>
          <p:cNvPr id="28" name="Picture 27">
            <a:extLst>
              <a:ext uri="{FF2B5EF4-FFF2-40B4-BE49-F238E27FC236}">
                <a16:creationId xmlns:a16="http://schemas.microsoft.com/office/drawing/2014/main" id="{6D54C4B1-E648-43CC-8C3A-3249F0A5B2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5681440" y="1734985"/>
            <a:ext cx="609601" cy="609601"/>
          </a:xfrm>
          <a:prstGeom prst="rect">
            <a:avLst/>
          </a:prstGeom>
        </p:spPr>
      </p:pic>
      <p:pic>
        <p:nvPicPr>
          <p:cNvPr id="29" name="Picture 28">
            <a:extLst>
              <a:ext uri="{FF2B5EF4-FFF2-40B4-BE49-F238E27FC236}">
                <a16:creationId xmlns:a16="http://schemas.microsoft.com/office/drawing/2014/main" id="{01962E06-3B94-410A-94A1-904BB4D06AF9}"/>
              </a:ext>
            </a:extLst>
          </p:cNvPr>
          <p:cNvPicPr>
            <a:picLocks noChangeAspect="1"/>
          </p:cNvPicPr>
          <p:nvPr/>
        </p:nvPicPr>
        <p:blipFill>
          <a:blip r:embed="rId8">
            <a:extLst>
              <a:ext uri="{28A0092B-C50C-407E-A947-70E740481C1C}">
                <a14:useLocalDpi xmlns:a14="http://schemas.microsoft.com/office/drawing/2010/main" val="0"/>
              </a:ext>
            </a:extLst>
          </a:blip>
          <a:stretch/>
        </p:blipFill>
        <p:spPr bwMode="gray">
          <a:xfrm>
            <a:off x="8828174" y="1724079"/>
            <a:ext cx="609601" cy="609601"/>
          </a:xfrm>
          <a:prstGeom prst="rect">
            <a:avLst/>
          </a:prstGeom>
        </p:spPr>
      </p:pic>
    </p:spTree>
    <p:extLst>
      <p:ext uri="{BB962C8B-B14F-4D97-AF65-F5344CB8AC3E}">
        <p14:creationId xmlns:p14="http://schemas.microsoft.com/office/powerpoint/2010/main" val="2111231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C548F9-B86F-4593-AEE7-BCAD67CA8529}"/>
              </a:ext>
            </a:extLst>
          </p:cNvPr>
          <p:cNvGraphicFramePr>
            <a:graphicFrameLocks noGrp="1"/>
          </p:cNvGraphicFramePr>
          <p:nvPr>
            <p:ph idx="1"/>
            <p:extLst>
              <p:ext uri="{D42A27DB-BD31-4B8C-83A1-F6EECF244321}">
                <p14:modId xmlns:p14="http://schemas.microsoft.com/office/powerpoint/2010/main" val="4082270314"/>
              </p:ext>
            </p:extLst>
          </p:nvPr>
        </p:nvGraphicFramePr>
        <p:xfrm>
          <a:off x="1524000" y="1339273"/>
          <a:ext cx="9144000" cy="374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8AD0ED5-671C-4A38-A3AB-20A299B68B7C}"/>
              </a:ext>
            </a:extLst>
          </p:cNvPr>
          <p:cNvSpPr>
            <a:spLocks noGrp="1"/>
          </p:cNvSpPr>
          <p:nvPr>
            <p:ph type="title"/>
          </p:nvPr>
        </p:nvSpPr>
        <p:spPr>
          <a:xfrm>
            <a:off x="457199" y="555639"/>
            <a:ext cx="9601200" cy="581698"/>
          </a:xfrm>
        </p:spPr>
        <p:txBody>
          <a:bodyPr/>
          <a:lstStyle/>
          <a:p>
            <a:r>
              <a:rPr lang="en-US" sz="2400"/>
              <a:t>Assisting individuals with mental health/substance use disorders</a:t>
            </a:r>
            <a:br>
              <a:rPr lang="en-US" sz="1800"/>
            </a:br>
            <a:r>
              <a:rPr lang="en-US" sz="1800" b="0"/>
              <a:t>The literature has identified three distinct factors that are unique to the peer role</a:t>
            </a:r>
            <a:r>
              <a:rPr lang="en-US" sz="1800"/>
              <a:t>:</a:t>
            </a:r>
          </a:p>
        </p:txBody>
      </p:sp>
      <p:sp>
        <p:nvSpPr>
          <p:cNvPr id="5" name="TextBox 4">
            <a:extLst>
              <a:ext uri="{FF2B5EF4-FFF2-40B4-BE49-F238E27FC236}">
                <a16:creationId xmlns:a16="http://schemas.microsoft.com/office/drawing/2014/main" id="{FC0A61DA-B11C-4E18-B68C-73A6FDCF2FE8}"/>
              </a:ext>
            </a:extLst>
          </p:cNvPr>
          <p:cNvSpPr txBox="1"/>
          <p:nvPr/>
        </p:nvSpPr>
        <p:spPr bwMode="gray">
          <a:xfrm>
            <a:off x="1551709" y="5467926"/>
            <a:ext cx="9088582" cy="830997"/>
          </a:xfrm>
          <a:prstGeom prst="rect">
            <a:avLst/>
          </a:prstGeom>
          <a:noFill/>
        </p:spPr>
        <p:txBody>
          <a:bodyPr vert="horz" wrap="square" lIns="0" tIns="0" rIns="0" bIns="0" rtlCol="0">
            <a:spAutoFit/>
          </a:bodyPr>
          <a:lstStyle/>
          <a:p>
            <a:r>
              <a:rPr lang="en-US" sz="800"/>
              <a:t>1. Salzer M, Shear SL. (2002) Identifying consumer-provider benefits in evaluations of consumer-delivered services. </a:t>
            </a:r>
            <a:r>
              <a:rPr lang="en-US" sz="800" i="1"/>
              <a:t>Psychiatric Rehabilitation Journal</a:t>
            </a:r>
            <a:r>
              <a:rPr lang="en-US" sz="800"/>
              <a:t>;25:281-6.  2. Davidson L. </a:t>
            </a:r>
            <a:r>
              <a:rPr lang="en-US" sz="800" i="1"/>
              <a:t>Living outside mental illness: qualitative studies of recovery in schizophrenia.</a:t>
            </a:r>
            <a:r>
              <a:rPr lang="en-US" sz="800"/>
              <a:t> New York: New York University Press, 2003.  3. Solomon P. (2004) Peer support/peer provided services: underlying processes, benefits, and critical ingredients. </a:t>
            </a:r>
            <a:r>
              <a:rPr lang="en-US" sz="800" i="1"/>
              <a:t>Psychiatric Rehabilitation Journal</a:t>
            </a:r>
            <a:r>
              <a:rPr lang="en-US" sz="800"/>
              <a:t>;27:392-401.  4. Bellamy, C. D., Rowe, M., Benedict, P., &amp; Davidson, L. (2012). Giving back and getting something back: The role of mutual-aid groups for individuals in recovery from incarceration, addiction, and mental illness. </a:t>
            </a:r>
            <a:r>
              <a:rPr lang="en-US" sz="800" i="1"/>
              <a:t>Journal of Groups in Addiction &amp; Recovery</a:t>
            </a:r>
            <a:r>
              <a:rPr lang="en-US" sz="800"/>
              <a:t>, 7, 223–236.  5. Mead S, Hilton D, Curtis L. (2001) Peer support: a theoretical perspective. </a:t>
            </a:r>
            <a:r>
              <a:rPr lang="en-US" sz="800" i="1"/>
              <a:t>Psychiatric Rehabilitation Journal</a:t>
            </a:r>
            <a:r>
              <a:rPr lang="en-US" sz="800"/>
              <a:t>;25:134-41.  6. Davidson L, Weingarten R, Steiner J et al. Integrating prosumers into clinical settings. In: Mowbray CT, Moxley DP, Jasper CA et al (eds). </a:t>
            </a:r>
            <a:r>
              <a:rPr lang="en-US" sz="800" i="1"/>
              <a:t>Consumers as providers in psychiatric rehabilitation.</a:t>
            </a:r>
            <a:r>
              <a:rPr lang="en-US" sz="800"/>
              <a:t> Columbia: International Association for Psychosocial Rehabilitation Services, 1997:437-55</a:t>
            </a:r>
            <a:r>
              <a:rPr lang="en-US" sz="1400"/>
              <a:t>.</a:t>
            </a:r>
          </a:p>
        </p:txBody>
      </p:sp>
      <p:pic>
        <p:nvPicPr>
          <p:cNvPr id="6" name="Picture 5">
            <a:extLst>
              <a:ext uri="{FF2B5EF4-FFF2-40B4-BE49-F238E27FC236}">
                <a16:creationId xmlns:a16="http://schemas.microsoft.com/office/drawing/2014/main" id="{C4EEDF40-84D2-4F0E-80B7-BC39CF70F0B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755479" y="4029876"/>
            <a:ext cx="609601" cy="609601"/>
          </a:xfrm>
          <a:prstGeom prst="rect">
            <a:avLst/>
          </a:prstGeom>
        </p:spPr>
      </p:pic>
      <p:pic>
        <p:nvPicPr>
          <p:cNvPr id="7" name="Picture 6">
            <a:extLst>
              <a:ext uri="{FF2B5EF4-FFF2-40B4-BE49-F238E27FC236}">
                <a16:creationId xmlns:a16="http://schemas.microsoft.com/office/drawing/2014/main" id="{8DB28878-015F-42D7-903E-BC0DD6C9CF9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711602" y="1405429"/>
            <a:ext cx="609601" cy="609601"/>
          </a:xfrm>
          <a:prstGeom prst="rect">
            <a:avLst/>
          </a:prstGeom>
        </p:spPr>
      </p:pic>
      <p:pic>
        <p:nvPicPr>
          <p:cNvPr id="8" name="Picture 7">
            <a:extLst>
              <a:ext uri="{FF2B5EF4-FFF2-40B4-BE49-F238E27FC236}">
                <a16:creationId xmlns:a16="http://schemas.microsoft.com/office/drawing/2014/main" id="{368A499F-D850-4390-A7CF-5DB22C74FB8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gray">
          <a:xfrm>
            <a:off x="709837" y="2711714"/>
            <a:ext cx="609601" cy="609601"/>
          </a:xfrm>
          <a:prstGeom prst="rect">
            <a:avLst/>
          </a:prstGeom>
        </p:spPr>
      </p:pic>
    </p:spTree>
    <p:extLst>
      <p:ext uri="{BB962C8B-B14F-4D97-AF65-F5344CB8AC3E}">
        <p14:creationId xmlns:p14="http://schemas.microsoft.com/office/powerpoint/2010/main" val="247747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A04411F-2F87-41A0-9577-03A9E24AE86E}"/>
              </a:ext>
            </a:extLst>
          </p:cNvPr>
          <p:cNvSpPr/>
          <p:nvPr/>
        </p:nvSpPr>
        <p:spPr bwMode="gray">
          <a:xfrm>
            <a:off x="9996568" y="1587553"/>
            <a:ext cx="822960" cy="232229"/>
          </a:xfrm>
          <a:prstGeom prst="rect">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24" name="Rectangle 23">
            <a:extLst>
              <a:ext uri="{FF2B5EF4-FFF2-40B4-BE49-F238E27FC236}">
                <a16:creationId xmlns:a16="http://schemas.microsoft.com/office/drawing/2014/main" id="{1BFD6692-12AE-4ADE-953D-6D663B870EA9}"/>
              </a:ext>
            </a:extLst>
          </p:cNvPr>
          <p:cNvSpPr/>
          <p:nvPr/>
        </p:nvSpPr>
        <p:spPr bwMode="gray">
          <a:xfrm>
            <a:off x="457200" y="1703095"/>
            <a:ext cx="5346441" cy="345181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5" name="Oval 24">
            <a:extLst>
              <a:ext uri="{FF2B5EF4-FFF2-40B4-BE49-F238E27FC236}">
                <a16:creationId xmlns:a16="http://schemas.microsoft.com/office/drawing/2014/main" id="{DC99BB5B-EEEA-4721-A01C-7431E7350D1B}"/>
              </a:ext>
            </a:extLst>
          </p:cNvPr>
          <p:cNvSpPr/>
          <p:nvPr/>
        </p:nvSpPr>
        <p:spPr bwMode="gray">
          <a:xfrm>
            <a:off x="2714586" y="1258888"/>
            <a:ext cx="831669" cy="83166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C1D94F00-68BA-451D-8A78-40E5FD7D4B10}"/>
              </a:ext>
            </a:extLst>
          </p:cNvPr>
          <p:cNvSpPr>
            <a:spLocks noGrp="1"/>
          </p:cNvSpPr>
          <p:nvPr>
            <p:ph type="title"/>
          </p:nvPr>
        </p:nvSpPr>
        <p:spPr bwMode="gray">
          <a:xfrm>
            <a:off x="457199" y="555639"/>
            <a:ext cx="9601200" cy="540148"/>
          </a:xfrm>
        </p:spPr>
        <p:txBody>
          <a:bodyPr/>
          <a:lstStyle/>
          <a:p>
            <a:r>
              <a:rPr lang="en-US"/>
              <a:t>Improving outcomes</a:t>
            </a:r>
            <a:br>
              <a:rPr lang="en-US"/>
            </a:br>
            <a:r>
              <a:rPr lang="en-US" sz="1700" b="0"/>
              <a:t>Research has begun into the impact on operational and clinical outcomes</a:t>
            </a:r>
          </a:p>
        </p:txBody>
      </p:sp>
      <p:sp>
        <p:nvSpPr>
          <p:cNvPr id="12" name="Rectangle 11">
            <a:extLst>
              <a:ext uri="{FF2B5EF4-FFF2-40B4-BE49-F238E27FC236}">
                <a16:creationId xmlns:a16="http://schemas.microsoft.com/office/drawing/2014/main" id="{F0F72A41-ACAE-4986-87A3-DFD6CAB85A95}"/>
              </a:ext>
            </a:extLst>
          </p:cNvPr>
          <p:cNvSpPr/>
          <p:nvPr/>
        </p:nvSpPr>
        <p:spPr bwMode="gray">
          <a:xfrm>
            <a:off x="7029655" y="1587553"/>
            <a:ext cx="822960" cy="232229"/>
          </a:xfrm>
          <a:prstGeom prst="rect">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8" name="Picture 17">
            <a:extLst>
              <a:ext uri="{FF2B5EF4-FFF2-40B4-BE49-F238E27FC236}">
                <a16:creationId xmlns:a16="http://schemas.microsoft.com/office/drawing/2014/main" id="{0AE7A7B4-137A-4FD2-B60B-C4169F1F76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825620" y="1355365"/>
            <a:ext cx="609601" cy="609601"/>
          </a:xfrm>
          <a:prstGeom prst="rect">
            <a:avLst/>
          </a:prstGeom>
        </p:spPr>
      </p:pic>
      <p:sp>
        <p:nvSpPr>
          <p:cNvPr id="21" name="TextBox 20">
            <a:extLst>
              <a:ext uri="{FF2B5EF4-FFF2-40B4-BE49-F238E27FC236}">
                <a16:creationId xmlns:a16="http://schemas.microsoft.com/office/drawing/2014/main" id="{9251244F-7380-420A-BF5C-FA6B49762AA7}"/>
              </a:ext>
            </a:extLst>
          </p:cNvPr>
          <p:cNvSpPr txBox="1"/>
          <p:nvPr/>
        </p:nvSpPr>
        <p:spPr bwMode="gray">
          <a:xfrm>
            <a:off x="707010" y="2708081"/>
            <a:ext cx="4742921" cy="2277547"/>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sz="1400"/>
              <a:t>Reduced admission and readmission rates and </a:t>
            </a:r>
            <a:br>
              <a:rPr lang="en-US" sz="1400"/>
            </a:br>
            <a:r>
              <a:rPr lang="en-US" sz="1400"/>
              <a:t>longer community tenure</a:t>
            </a:r>
            <a:r>
              <a:rPr lang="en-US" sz="1400" baseline="30000"/>
              <a:t>1,2</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US" sz="1400"/>
              <a:t>Improvement in social functioning and increased </a:t>
            </a:r>
            <a:br>
              <a:rPr lang="en-US" sz="1400"/>
            </a:br>
            <a:r>
              <a:rPr lang="en-US" sz="1400"/>
              <a:t>community integration</a:t>
            </a:r>
            <a:r>
              <a:rPr lang="en-US" sz="1400" baseline="30000"/>
              <a:t>1,2,3</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US" sz="1400"/>
              <a:t>Peer recovery with individuals that have opioid use disorders with a greater willingness to receive training on naloxone use and agreement for continued follow-up with the peer recovery specialist post discharge from the emergency room</a:t>
            </a:r>
            <a:r>
              <a:rPr lang="en-US" sz="1400" baseline="30000"/>
              <a:t>4, 5</a:t>
            </a:r>
          </a:p>
        </p:txBody>
      </p:sp>
      <p:sp>
        <p:nvSpPr>
          <p:cNvPr id="23" name="TextBox 22">
            <a:extLst>
              <a:ext uri="{FF2B5EF4-FFF2-40B4-BE49-F238E27FC236}">
                <a16:creationId xmlns:a16="http://schemas.microsoft.com/office/drawing/2014/main" id="{7B2EF5C6-86C4-4D84-98C3-515402A7FF39}"/>
              </a:ext>
            </a:extLst>
          </p:cNvPr>
          <p:cNvSpPr txBox="1"/>
          <p:nvPr/>
        </p:nvSpPr>
        <p:spPr bwMode="gray">
          <a:xfrm>
            <a:off x="1724084" y="2283903"/>
            <a:ext cx="2812673" cy="230832"/>
          </a:xfrm>
          <a:prstGeom prst="rect">
            <a:avLst/>
          </a:prstGeom>
          <a:noFill/>
        </p:spPr>
        <p:txBody>
          <a:bodyPr vert="horz" wrap="square" lIns="0" tIns="0" rIns="0" bIns="0" rtlCol="0">
            <a:spAutoFit/>
          </a:bodyPr>
          <a:lstStyle/>
          <a:p>
            <a:pPr algn="ctr">
              <a:spcBef>
                <a:spcPts val="600"/>
              </a:spcBef>
            </a:pPr>
            <a:r>
              <a:rPr lang="en-US" sz="1500" b="1">
                <a:solidFill>
                  <a:schemeClr val="accent6"/>
                </a:solidFill>
              </a:rPr>
              <a:t>Optum’s Experience</a:t>
            </a:r>
          </a:p>
        </p:txBody>
      </p:sp>
      <p:sp>
        <p:nvSpPr>
          <p:cNvPr id="26" name="TextBox 25">
            <a:extLst>
              <a:ext uri="{FF2B5EF4-FFF2-40B4-BE49-F238E27FC236}">
                <a16:creationId xmlns:a16="http://schemas.microsoft.com/office/drawing/2014/main" id="{8C55076F-0817-4629-8FAA-71FA00784C1D}"/>
              </a:ext>
            </a:extLst>
          </p:cNvPr>
          <p:cNvSpPr txBox="1"/>
          <p:nvPr/>
        </p:nvSpPr>
        <p:spPr bwMode="gray">
          <a:xfrm>
            <a:off x="5449931" y="2283903"/>
            <a:ext cx="3307943" cy="1246495"/>
          </a:xfrm>
          <a:prstGeom prst="rect">
            <a:avLst/>
          </a:prstGeom>
          <a:noFill/>
        </p:spPr>
        <p:txBody>
          <a:bodyPr vert="horz" wrap="square" lIns="0" tIns="0" rIns="0" bIns="0" rtlCol="0">
            <a:spAutoFit/>
          </a:bodyPr>
          <a:lstStyle/>
          <a:p>
            <a:pPr algn="ctr">
              <a:spcBef>
                <a:spcPts val="600"/>
              </a:spcBef>
            </a:pPr>
            <a:endParaRPr lang="en-US" sz="2800" b="1">
              <a:solidFill>
                <a:schemeClr val="accent6"/>
              </a:solidFill>
            </a:endParaRPr>
          </a:p>
          <a:p>
            <a:pPr algn="ctr">
              <a:spcBef>
                <a:spcPts val="600"/>
              </a:spcBef>
            </a:pPr>
            <a:r>
              <a:rPr lang="en-US" sz="2800" b="1">
                <a:solidFill>
                  <a:schemeClr val="accent6"/>
                </a:solidFill>
              </a:rPr>
              <a:t>14% </a:t>
            </a:r>
            <a:r>
              <a:rPr lang="en-US" sz="1500" b="1">
                <a:solidFill>
                  <a:schemeClr val="accent6"/>
                </a:solidFill>
              </a:rPr>
              <a:t>reduction in </a:t>
            </a:r>
          </a:p>
          <a:p>
            <a:pPr algn="ctr">
              <a:spcBef>
                <a:spcPts val="600"/>
              </a:spcBef>
            </a:pPr>
            <a:r>
              <a:rPr lang="en-US" sz="1500" b="1">
                <a:solidFill>
                  <a:schemeClr val="accent6"/>
                </a:solidFill>
              </a:rPr>
              <a:t>	inpatient days</a:t>
            </a:r>
            <a:r>
              <a:rPr lang="en-US" sz="1500" b="1" baseline="30000">
                <a:solidFill>
                  <a:schemeClr val="accent6"/>
                </a:solidFill>
              </a:rPr>
              <a:t>6</a:t>
            </a:r>
          </a:p>
        </p:txBody>
      </p:sp>
      <p:sp>
        <p:nvSpPr>
          <p:cNvPr id="27" name="TextBox 26">
            <a:extLst>
              <a:ext uri="{FF2B5EF4-FFF2-40B4-BE49-F238E27FC236}">
                <a16:creationId xmlns:a16="http://schemas.microsoft.com/office/drawing/2014/main" id="{3A493D31-B9D6-468F-A481-A25DCAC42D6A}"/>
              </a:ext>
            </a:extLst>
          </p:cNvPr>
          <p:cNvSpPr txBox="1"/>
          <p:nvPr/>
        </p:nvSpPr>
        <p:spPr bwMode="gray">
          <a:xfrm>
            <a:off x="8521831" y="2283903"/>
            <a:ext cx="3207506" cy="1477328"/>
          </a:xfrm>
          <a:prstGeom prst="rect">
            <a:avLst/>
          </a:prstGeom>
          <a:noFill/>
        </p:spPr>
        <p:txBody>
          <a:bodyPr vert="horz" wrap="square" lIns="0" tIns="0" rIns="0" bIns="0" rtlCol="0">
            <a:spAutoFit/>
          </a:bodyPr>
          <a:lstStyle/>
          <a:p>
            <a:pPr algn="ctr">
              <a:spcBef>
                <a:spcPts val="600"/>
              </a:spcBef>
            </a:pPr>
            <a:endParaRPr lang="en-US" sz="2800" b="1">
              <a:solidFill>
                <a:schemeClr val="accent6"/>
              </a:solidFill>
            </a:endParaRPr>
          </a:p>
          <a:p>
            <a:pPr algn="ctr">
              <a:spcBef>
                <a:spcPts val="600"/>
              </a:spcBef>
            </a:pPr>
            <a:r>
              <a:rPr lang="en-US" sz="2800" b="1">
                <a:solidFill>
                  <a:schemeClr val="accent6"/>
                </a:solidFill>
              </a:rPr>
              <a:t>10% </a:t>
            </a:r>
            <a:r>
              <a:rPr lang="en-US" sz="1500" b="1">
                <a:solidFill>
                  <a:schemeClr val="accent6"/>
                </a:solidFill>
              </a:rPr>
              <a:t>reduction in average      overall behavioral </a:t>
            </a:r>
          </a:p>
          <a:p>
            <a:pPr algn="ctr">
              <a:spcBef>
                <a:spcPts val="600"/>
              </a:spcBef>
            </a:pPr>
            <a:r>
              <a:rPr lang="en-US" sz="1500" b="1">
                <a:solidFill>
                  <a:schemeClr val="accent6"/>
                </a:solidFill>
              </a:rPr>
              <a:t>health cost</a:t>
            </a:r>
            <a:r>
              <a:rPr lang="en-US" sz="1500" b="1" baseline="30000">
                <a:solidFill>
                  <a:schemeClr val="accent6"/>
                </a:solidFill>
              </a:rPr>
              <a:t>6</a:t>
            </a:r>
          </a:p>
        </p:txBody>
      </p:sp>
      <p:pic>
        <p:nvPicPr>
          <p:cNvPr id="36" name="Picture 35">
            <a:extLst>
              <a:ext uri="{FF2B5EF4-FFF2-40B4-BE49-F238E27FC236}">
                <a16:creationId xmlns:a16="http://schemas.microsoft.com/office/drawing/2014/main" id="{BC4BB7D1-8713-4C56-B221-E51458941B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8692112" y="1964966"/>
            <a:ext cx="609601" cy="609601"/>
          </a:xfrm>
          <a:prstGeom prst="rect">
            <a:avLst/>
          </a:prstGeom>
        </p:spPr>
      </p:pic>
      <p:sp>
        <p:nvSpPr>
          <p:cNvPr id="3" name="TextBox 2">
            <a:extLst>
              <a:ext uri="{FF2B5EF4-FFF2-40B4-BE49-F238E27FC236}">
                <a16:creationId xmlns:a16="http://schemas.microsoft.com/office/drawing/2014/main" id="{7FA71DFE-8B46-4820-8410-33465505CEEB}"/>
              </a:ext>
            </a:extLst>
          </p:cNvPr>
          <p:cNvSpPr txBox="1"/>
          <p:nvPr/>
        </p:nvSpPr>
        <p:spPr bwMode="gray">
          <a:xfrm>
            <a:off x="457199" y="5241303"/>
            <a:ext cx="11272137" cy="738664"/>
          </a:xfrm>
          <a:prstGeom prst="rect">
            <a:avLst/>
          </a:prstGeom>
          <a:noFill/>
        </p:spPr>
        <p:txBody>
          <a:bodyPr vert="horz" wrap="square" lIns="0" tIns="0" rIns="0" bIns="0" rtlCol="0">
            <a:spAutoFit/>
          </a:bodyPr>
          <a:lstStyle/>
          <a:p>
            <a:pPr marL="0" lvl="0" indent="0">
              <a:buNone/>
            </a:pPr>
            <a:r>
              <a:rPr lang="en-US" sz="800" kern="0">
                <a:solidFill>
                  <a:srgbClr val="55565A"/>
                </a:solidFill>
                <a:latin typeface="Arial"/>
                <a:cs typeface="Arial Unicode MS"/>
              </a:rPr>
              <a:t>1. Forchuk, C., Martin, M.L., Chan, Y.C.L., &amp; Jensen, E. (2005). Therapeutic relationships: From psychiatric hospital to community. Journal of Psychiatric and Mental Health Nursing, 12, 556–564.  2. Yanos, T.P., Primavera, L.H., &amp; Knight, E.L. (2001). Consumer-run service participation, recovery of social functioning, and the mediating role of psychological factors. Psychiatric Services, 52(4), 493–500. </a:t>
            </a:r>
            <a:r>
              <a:rPr lang="en-US" sz="800"/>
              <a:t>3. Mead S, Hilton D, Curtis L. (2001) Peer support: a theoretical perspective. </a:t>
            </a:r>
            <a:r>
              <a:rPr lang="en-US" sz="800" i="1"/>
              <a:t>Psychiatric Rehabilitation Journal</a:t>
            </a:r>
            <a:r>
              <a:rPr lang="en-US" sz="800"/>
              <a:t>;25:134-41. </a:t>
            </a:r>
            <a:r>
              <a:rPr lang="en-US" sz="800" kern="0">
                <a:solidFill>
                  <a:srgbClr val="55565A"/>
                </a:solidFill>
                <a:latin typeface="Arial"/>
                <a:cs typeface="Arial Unicode MS"/>
              </a:rPr>
              <a:t>4. Waye, K. M., Goyer, J., Dettor, D., Mahoney, L., Samuels, E. A., Yedinak, J. L., &amp; Marshall, B. D. (2019). Implementing peer recovery services for overdose prevention in Rhode Island: An examination of two outreach-based approaches. Addictive Behaviors, 89, 85–91. 5. Jack, HE, Oller, D, Kelly, J, Magidson, JF, Wakeman, SE (2018). Addressing substance use disorder in primary care: The role, integration an impact of recovery coaches.  Substance Abuse. 39(3), 307-314. 6. </a:t>
            </a:r>
            <a:r>
              <a:rPr lang="en-US" sz="800">
                <a:solidFill>
                  <a:srgbClr val="55565A"/>
                </a:solidFill>
              </a:rPr>
              <a:t>Results from an Optum October 2016 analysis of 418 Medicaid beneficiaries who enrolled in Optum peer support services between June 1, 2014 and November 30, 2015;  results are within six months after enrollment compared to six months prior to enrollment; participants had continuous eligibility for six months pre- and post-referral and at least one behavioral health (mental health and/or substance use) claim during that period; Source: Ten Eyck, 11/06/2017.</a:t>
            </a:r>
          </a:p>
        </p:txBody>
      </p:sp>
      <p:pic>
        <p:nvPicPr>
          <p:cNvPr id="16" name="Picture 15">
            <a:extLst>
              <a:ext uri="{FF2B5EF4-FFF2-40B4-BE49-F238E27FC236}">
                <a16:creationId xmlns:a16="http://schemas.microsoft.com/office/drawing/2014/main" id="{FF8D061C-255A-45E9-A4BD-BD673905B2D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434726" y="2006747"/>
            <a:ext cx="635799" cy="609601"/>
          </a:xfrm>
          <a:prstGeom prst="rect">
            <a:avLst/>
          </a:prstGeom>
        </p:spPr>
      </p:pic>
    </p:spTree>
    <p:extLst>
      <p:ext uri="{BB962C8B-B14F-4D97-AF65-F5344CB8AC3E}">
        <p14:creationId xmlns:p14="http://schemas.microsoft.com/office/powerpoint/2010/main" val="407117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16E40-8B20-461F-876C-7E3C0D191998}"/>
              </a:ext>
            </a:extLst>
          </p:cNvPr>
          <p:cNvSpPr>
            <a:spLocks noGrp="1"/>
          </p:cNvSpPr>
          <p:nvPr>
            <p:ph type="title"/>
          </p:nvPr>
        </p:nvSpPr>
        <p:spPr>
          <a:xfrm>
            <a:off x="1752600" y="3420603"/>
            <a:ext cx="8686800" cy="553998"/>
          </a:xfrm>
        </p:spPr>
        <p:txBody>
          <a:bodyPr/>
          <a:lstStyle/>
          <a:p>
            <a:r>
              <a:rPr lang="en-US" sz="4000"/>
              <a:t>Optum vision and approach</a:t>
            </a:r>
          </a:p>
        </p:txBody>
      </p:sp>
    </p:spTree>
    <p:extLst>
      <p:ext uri="{BB962C8B-B14F-4D97-AF65-F5344CB8AC3E}">
        <p14:creationId xmlns:p14="http://schemas.microsoft.com/office/powerpoint/2010/main" val="401584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14278F12-5043-42C7-90AC-EE4109519FFE}"/>
              </a:ext>
            </a:extLst>
          </p:cNvPr>
          <p:cNvSpPr/>
          <p:nvPr/>
        </p:nvSpPr>
        <p:spPr bwMode="gray">
          <a:xfrm>
            <a:off x="457200" y="1258889"/>
            <a:ext cx="7175242" cy="4735512"/>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0CA0F599-3374-458D-ACEA-315DFDF87033}"/>
              </a:ext>
            </a:extLst>
          </p:cNvPr>
          <p:cNvSpPr>
            <a:spLocks noGrp="1"/>
          </p:cNvSpPr>
          <p:nvPr>
            <p:ph type="title"/>
          </p:nvPr>
        </p:nvSpPr>
        <p:spPr bwMode="gray">
          <a:xfrm>
            <a:off x="457199" y="276225"/>
            <a:ext cx="9601200" cy="1080296"/>
          </a:xfrm>
        </p:spPr>
        <p:txBody>
          <a:bodyPr/>
          <a:lstStyle/>
          <a:p>
            <a:pPr>
              <a:spcAft>
                <a:spcPts val="200"/>
              </a:spcAft>
            </a:pPr>
            <a:r>
              <a:rPr lang="en-US" b="1"/>
              <a:t>Provide recovery supports to member to stabilize and begin recovery</a:t>
            </a:r>
            <a:br>
              <a:rPr lang="en-US" sz="1400">
                <a:solidFill>
                  <a:srgbClr val="422C88"/>
                </a:solidFill>
              </a:rPr>
            </a:br>
            <a:r>
              <a:rPr lang="en-US" sz="1700" b="0"/>
              <a:t>Transition to community recovery supports by solidifying dimensions of recovery and improving member’s resiliency skills</a:t>
            </a:r>
            <a:br>
              <a:rPr lang="en-US" sz="1400"/>
            </a:br>
            <a:endParaRPr lang="en-US"/>
          </a:p>
        </p:txBody>
      </p:sp>
      <p:sp>
        <p:nvSpPr>
          <p:cNvPr id="3" name="Oval 2">
            <a:extLst>
              <a:ext uri="{FF2B5EF4-FFF2-40B4-BE49-F238E27FC236}">
                <a16:creationId xmlns:a16="http://schemas.microsoft.com/office/drawing/2014/main" id="{63D2E2ED-965A-4E5F-B51D-1DE0E95EE3BB}"/>
              </a:ext>
            </a:extLst>
          </p:cNvPr>
          <p:cNvSpPr/>
          <p:nvPr/>
        </p:nvSpPr>
        <p:spPr bwMode="gray">
          <a:xfrm>
            <a:off x="2588297" y="2455951"/>
            <a:ext cx="2740982" cy="274098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DCBFBB-5CF1-4F7F-9776-1D834813891B}"/>
              </a:ext>
            </a:extLst>
          </p:cNvPr>
          <p:cNvSpPr/>
          <p:nvPr/>
        </p:nvSpPr>
        <p:spPr bwMode="gray">
          <a:xfrm>
            <a:off x="2821374" y="2689028"/>
            <a:ext cx="2274828" cy="2274826"/>
          </a:xfrm>
          <a:prstGeom prst="ellipse">
            <a:avLst/>
          </a:prstGeom>
          <a:solidFill>
            <a:schemeClr val="bg2"/>
          </a:solid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110255F-5287-4693-947F-68A1907C6A57}"/>
              </a:ext>
            </a:extLst>
          </p:cNvPr>
          <p:cNvSpPr/>
          <p:nvPr/>
        </p:nvSpPr>
        <p:spPr bwMode="gray">
          <a:xfrm>
            <a:off x="3367122" y="3234775"/>
            <a:ext cx="1183332" cy="118333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35DD123-E6EF-41C2-A06A-E726D691CD4C}"/>
              </a:ext>
            </a:extLst>
          </p:cNvPr>
          <p:cNvGrpSpPr/>
          <p:nvPr/>
        </p:nvGrpSpPr>
        <p:grpSpPr bwMode="gray">
          <a:xfrm>
            <a:off x="2685239" y="3671585"/>
            <a:ext cx="2547098" cy="309713"/>
            <a:chOff x="2605458" y="3905443"/>
            <a:chExt cx="2547098" cy="309713"/>
          </a:xfrm>
        </p:grpSpPr>
        <p:grpSp>
          <p:nvGrpSpPr>
            <p:cNvPr id="16" name="Group 15">
              <a:extLst>
                <a:ext uri="{FF2B5EF4-FFF2-40B4-BE49-F238E27FC236}">
                  <a16:creationId xmlns:a16="http://schemas.microsoft.com/office/drawing/2014/main" id="{6E313FA3-2B4E-4349-AB5C-5CA6EAF6BF0E}"/>
                </a:ext>
              </a:extLst>
            </p:cNvPr>
            <p:cNvGrpSpPr/>
            <p:nvPr/>
          </p:nvGrpSpPr>
          <p:grpSpPr bwMode="gray">
            <a:xfrm>
              <a:off x="4842843" y="3905443"/>
              <a:ext cx="309713" cy="309713"/>
              <a:chOff x="4842843" y="3905443"/>
              <a:chExt cx="309713" cy="309713"/>
            </a:xfrm>
          </p:grpSpPr>
          <p:sp>
            <p:nvSpPr>
              <p:cNvPr id="20" name="Oval 19">
                <a:extLst>
                  <a:ext uri="{FF2B5EF4-FFF2-40B4-BE49-F238E27FC236}">
                    <a16:creationId xmlns:a16="http://schemas.microsoft.com/office/drawing/2014/main" id="{28F54123-20FD-4767-A579-72E1377E0F0A}"/>
                  </a:ext>
                </a:extLst>
              </p:cNvPr>
              <p:cNvSpPr/>
              <p:nvPr/>
            </p:nvSpPr>
            <p:spPr bwMode="gray">
              <a:xfrm>
                <a:off x="4842843" y="3905443"/>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211">
                <a:extLst>
                  <a:ext uri="{FF2B5EF4-FFF2-40B4-BE49-F238E27FC236}">
                    <a16:creationId xmlns:a16="http://schemas.microsoft.com/office/drawing/2014/main" id="{5F1B1E30-8654-4D73-A686-1E0878A04E4C}"/>
                  </a:ext>
                </a:extLst>
              </p:cNvPr>
              <p:cNvSpPr/>
              <p:nvPr/>
            </p:nvSpPr>
            <p:spPr bwMode="gray">
              <a:xfrm rot="10800000">
                <a:off x="4948334" y="3970319"/>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0A36CBD1-8547-4304-8A77-5A2349524906}"/>
                </a:ext>
              </a:extLst>
            </p:cNvPr>
            <p:cNvGrpSpPr/>
            <p:nvPr/>
          </p:nvGrpSpPr>
          <p:grpSpPr bwMode="gray">
            <a:xfrm>
              <a:off x="2605458" y="3905443"/>
              <a:ext cx="309713" cy="309713"/>
              <a:chOff x="2605458" y="3905443"/>
              <a:chExt cx="309713" cy="309713"/>
            </a:xfrm>
          </p:grpSpPr>
          <p:sp>
            <p:nvSpPr>
              <p:cNvPr id="18" name="Oval 17">
                <a:extLst>
                  <a:ext uri="{FF2B5EF4-FFF2-40B4-BE49-F238E27FC236}">
                    <a16:creationId xmlns:a16="http://schemas.microsoft.com/office/drawing/2014/main" id="{67DA4595-1E2C-48F3-B43D-58A588BBAF69}"/>
                  </a:ext>
                </a:extLst>
              </p:cNvPr>
              <p:cNvSpPr/>
              <p:nvPr/>
            </p:nvSpPr>
            <p:spPr bwMode="gray">
              <a:xfrm rot="10800000">
                <a:off x="2605458" y="3905443"/>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211">
                <a:extLst>
                  <a:ext uri="{FF2B5EF4-FFF2-40B4-BE49-F238E27FC236}">
                    <a16:creationId xmlns:a16="http://schemas.microsoft.com/office/drawing/2014/main" id="{0CE4F298-2CCF-4D25-BADB-80A24EE0A970}"/>
                  </a:ext>
                </a:extLst>
              </p:cNvPr>
              <p:cNvSpPr/>
              <p:nvPr/>
            </p:nvSpPr>
            <p:spPr bwMode="gray">
              <a:xfrm>
                <a:off x="2710949" y="3970320"/>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 name="Group 21">
            <a:extLst>
              <a:ext uri="{FF2B5EF4-FFF2-40B4-BE49-F238E27FC236}">
                <a16:creationId xmlns:a16="http://schemas.microsoft.com/office/drawing/2014/main" id="{DF656548-2DD2-49AC-91E9-F761B6BDFB6B}"/>
              </a:ext>
            </a:extLst>
          </p:cNvPr>
          <p:cNvGrpSpPr/>
          <p:nvPr/>
        </p:nvGrpSpPr>
        <p:grpSpPr bwMode="gray">
          <a:xfrm>
            <a:off x="3212988" y="2711622"/>
            <a:ext cx="1491599" cy="309714"/>
            <a:chOff x="3110508" y="2949025"/>
            <a:chExt cx="1491599" cy="309714"/>
          </a:xfrm>
        </p:grpSpPr>
        <p:grpSp>
          <p:nvGrpSpPr>
            <p:cNvPr id="23" name="Group 22">
              <a:extLst>
                <a:ext uri="{FF2B5EF4-FFF2-40B4-BE49-F238E27FC236}">
                  <a16:creationId xmlns:a16="http://schemas.microsoft.com/office/drawing/2014/main" id="{A74EFCCD-E03B-492C-BED4-08D67085C7A0}"/>
                </a:ext>
              </a:extLst>
            </p:cNvPr>
            <p:cNvGrpSpPr/>
            <p:nvPr/>
          </p:nvGrpSpPr>
          <p:grpSpPr bwMode="gray">
            <a:xfrm rot="18183485" flipV="1">
              <a:off x="4292394" y="2949026"/>
              <a:ext cx="309713" cy="309713"/>
              <a:chOff x="4876462" y="3885414"/>
              <a:chExt cx="330798" cy="330798"/>
            </a:xfrm>
          </p:grpSpPr>
          <p:sp>
            <p:nvSpPr>
              <p:cNvPr id="27" name="Oval 26">
                <a:extLst>
                  <a:ext uri="{FF2B5EF4-FFF2-40B4-BE49-F238E27FC236}">
                    <a16:creationId xmlns:a16="http://schemas.microsoft.com/office/drawing/2014/main" id="{178FF22A-9483-4E25-B884-FB52E57F4C2C}"/>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evron 211">
                <a:extLst>
                  <a:ext uri="{FF2B5EF4-FFF2-40B4-BE49-F238E27FC236}">
                    <a16:creationId xmlns:a16="http://schemas.microsoft.com/office/drawing/2014/main" id="{CA9A98D6-0273-425A-B3CA-6042E8A67D1A}"/>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A1A32991-E287-4204-B169-0F80D35535DE}"/>
                </a:ext>
              </a:extLst>
            </p:cNvPr>
            <p:cNvGrpSpPr/>
            <p:nvPr/>
          </p:nvGrpSpPr>
          <p:grpSpPr bwMode="gray">
            <a:xfrm rot="3416515" flipH="1" flipV="1">
              <a:off x="3110508" y="2949025"/>
              <a:ext cx="309713" cy="309713"/>
              <a:chOff x="4876462" y="3885414"/>
              <a:chExt cx="330798" cy="330798"/>
            </a:xfrm>
          </p:grpSpPr>
          <p:sp>
            <p:nvSpPr>
              <p:cNvPr id="25" name="Oval 24">
                <a:extLst>
                  <a:ext uri="{FF2B5EF4-FFF2-40B4-BE49-F238E27FC236}">
                    <a16:creationId xmlns:a16="http://schemas.microsoft.com/office/drawing/2014/main" id="{7ABEEF9C-DB25-4CA7-8BE4-50B2C5C2DB31}"/>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11">
                <a:extLst>
                  <a:ext uri="{FF2B5EF4-FFF2-40B4-BE49-F238E27FC236}">
                    <a16:creationId xmlns:a16="http://schemas.microsoft.com/office/drawing/2014/main" id="{A20C921E-CE13-4D9F-B5E3-671012A6A854}"/>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28">
            <a:extLst>
              <a:ext uri="{FF2B5EF4-FFF2-40B4-BE49-F238E27FC236}">
                <a16:creationId xmlns:a16="http://schemas.microsoft.com/office/drawing/2014/main" id="{9A38DA3B-6214-494A-BC14-3858CBEBA141}"/>
              </a:ext>
            </a:extLst>
          </p:cNvPr>
          <p:cNvGrpSpPr/>
          <p:nvPr/>
        </p:nvGrpSpPr>
        <p:grpSpPr bwMode="gray">
          <a:xfrm flipV="1">
            <a:off x="3212988" y="4623588"/>
            <a:ext cx="1491599" cy="309714"/>
            <a:chOff x="3110508" y="2949025"/>
            <a:chExt cx="1491599" cy="309714"/>
          </a:xfrm>
        </p:grpSpPr>
        <p:grpSp>
          <p:nvGrpSpPr>
            <p:cNvPr id="30" name="Group 29">
              <a:extLst>
                <a:ext uri="{FF2B5EF4-FFF2-40B4-BE49-F238E27FC236}">
                  <a16:creationId xmlns:a16="http://schemas.microsoft.com/office/drawing/2014/main" id="{B74912DB-6057-405D-A789-84C56DFD896E}"/>
                </a:ext>
              </a:extLst>
            </p:cNvPr>
            <p:cNvGrpSpPr/>
            <p:nvPr/>
          </p:nvGrpSpPr>
          <p:grpSpPr bwMode="gray">
            <a:xfrm rot="18183485" flipV="1">
              <a:off x="4292394" y="2949026"/>
              <a:ext cx="309713" cy="309713"/>
              <a:chOff x="4876462" y="3885414"/>
              <a:chExt cx="330798" cy="330798"/>
            </a:xfrm>
          </p:grpSpPr>
          <p:sp>
            <p:nvSpPr>
              <p:cNvPr id="34" name="Oval 33">
                <a:extLst>
                  <a:ext uri="{FF2B5EF4-FFF2-40B4-BE49-F238E27FC236}">
                    <a16:creationId xmlns:a16="http://schemas.microsoft.com/office/drawing/2014/main" id="{B5EC3419-BCC7-4CED-A9A2-7964DC472B1B}"/>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hevron 211">
                <a:extLst>
                  <a:ext uri="{FF2B5EF4-FFF2-40B4-BE49-F238E27FC236}">
                    <a16:creationId xmlns:a16="http://schemas.microsoft.com/office/drawing/2014/main" id="{6C106392-74A9-496A-943C-8D3B1B4D9C39}"/>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9A16BA37-E9C3-4F1B-AC4D-C19C7AC4431C}"/>
                </a:ext>
              </a:extLst>
            </p:cNvPr>
            <p:cNvGrpSpPr/>
            <p:nvPr/>
          </p:nvGrpSpPr>
          <p:grpSpPr bwMode="gray">
            <a:xfrm rot="3416515" flipH="1" flipV="1">
              <a:off x="3110508" y="2949025"/>
              <a:ext cx="309713" cy="309713"/>
              <a:chOff x="4876462" y="3885414"/>
              <a:chExt cx="330798" cy="330798"/>
            </a:xfrm>
          </p:grpSpPr>
          <p:sp>
            <p:nvSpPr>
              <p:cNvPr id="32" name="Oval 31">
                <a:extLst>
                  <a:ext uri="{FF2B5EF4-FFF2-40B4-BE49-F238E27FC236}">
                    <a16:creationId xmlns:a16="http://schemas.microsoft.com/office/drawing/2014/main" id="{23A10252-0C16-4D18-AAB3-8536F2065B11}"/>
                  </a:ext>
                </a:extLst>
              </p:cNvPr>
              <p:cNvSpPr/>
              <p:nvPr/>
            </p:nvSpPr>
            <p:spPr bwMode="gray">
              <a:xfrm>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211">
                <a:extLst>
                  <a:ext uri="{FF2B5EF4-FFF2-40B4-BE49-F238E27FC236}">
                    <a16:creationId xmlns:a16="http://schemas.microsoft.com/office/drawing/2014/main" id="{3C323CF8-C2AA-4F50-A9C2-7CF1FE99DD87}"/>
                  </a:ext>
                </a:extLst>
              </p:cNvPr>
              <p:cNvSpPr/>
              <p:nvPr/>
            </p:nvSpPr>
            <p:spPr bwMode="gray">
              <a:xfrm rot="10800000">
                <a:off x="4989135" y="3954707"/>
                <a:ext cx="105452" cy="192211"/>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 name="Group 35">
            <a:extLst>
              <a:ext uri="{FF2B5EF4-FFF2-40B4-BE49-F238E27FC236}">
                <a16:creationId xmlns:a16="http://schemas.microsoft.com/office/drawing/2014/main" id="{8A735ABD-5A5E-46C6-8696-178A0D41CDD4}"/>
              </a:ext>
            </a:extLst>
          </p:cNvPr>
          <p:cNvGrpSpPr/>
          <p:nvPr/>
        </p:nvGrpSpPr>
        <p:grpSpPr bwMode="gray">
          <a:xfrm>
            <a:off x="3030172" y="3789930"/>
            <a:ext cx="1858941" cy="73021"/>
            <a:chOff x="2942598" y="4023789"/>
            <a:chExt cx="1858941" cy="73021"/>
          </a:xfrm>
          <a:solidFill>
            <a:schemeClr val="accent6"/>
          </a:solidFill>
        </p:grpSpPr>
        <p:grpSp>
          <p:nvGrpSpPr>
            <p:cNvPr id="37" name="Group 36">
              <a:extLst>
                <a:ext uri="{FF2B5EF4-FFF2-40B4-BE49-F238E27FC236}">
                  <a16:creationId xmlns:a16="http://schemas.microsoft.com/office/drawing/2014/main" id="{68BF7524-2270-40CC-B712-6B4929B6DD09}"/>
                </a:ext>
              </a:extLst>
            </p:cNvPr>
            <p:cNvGrpSpPr/>
            <p:nvPr/>
          </p:nvGrpSpPr>
          <p:grpSpPr bwMode="gray">
            <a:xfrm>
              <a:off x="4522873" y="4023789"/>
              <a:ext cx="278666" cy="73021"/>
              <a:chOff x="4565665" y="4011113"/>
              <a:chExt cx="278666" cy="73021"/>
            </a:xfrm>
            <a:grpFill/>
          </p:grpSpPr>
          <p:sp>
            <p:nvSpPr>
              <p:cNvPr id="42" name="Oval 41">
                <a:extLst>
                  <a:ext uri="{FF2B5EF4-FFF2-40B4-BE49-F238E27FC236}">
                    <a16:creationId xmlns:a16="http://schemas.microsoft.com/office/drawing/2014/main" id="{DA8B17D1-B38B-44F8-AFA0-67D098398626}"/>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EB81B3B-BA59-4E06-893E-E40ABAD39216}"/>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B2A731-E5C1-4F18-888E-ACF43DC23473}"/>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3E0D098-573E-4164-A40C-CE0382038B70}"/>
                </a:ext>
              </a:extLst>
            </p:cNvPr>
            <p:cNvGrpSpPr/>
            <p:nvPr/>
          </p:nvGrpSpPr>
          <p:grpSpPr bwMode="gray">
            <a:xfrm rot="10800000">
              <a:off x="2942598" y="4023789"/>
              <a:ext cx="278666" cy="73021"/>
              <a:chOff x="4565665" y="4011113"/>
              <a:chExt cx="278666" cy="73021"/>
            </a:xfrm>
            <a:grpFill/>
          </p:grpSpPr>
          <p:sp>
            <p:nvSpPr>
              <p:cNvPr id="39" name="Oval 38">
                <a:extLst>
                  <a:ext uri="{FF2B5EF4-FFF2-40B4-BE49-F238E27FC236}">
                    <a16:creationId xmlns:a16="http://schemas.microsoft.com/office/drawing/2014/main" id="{670314B8-D3E0-49EF-8366-8C334A9DBF8C}"/>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F85446C-9E43-4DFE-9E67-2544C503AA10}"/>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6085DDA-047F-480D-8B36-27E164A7D90A}"/>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a:extLst>
              <a:ext uri="{FF2B5EF4-FFF2-40B4-BE49-F238E27FC236}">
                <a16:creationId xmlns:a16="http://schemas.microsoft.com/office/drawing/2014/main" id="{81D480F9-2E3E-4B74-91E2-28B35B9F2665}"/>
              </a:ext>
            </a:extLst>
          </p:cNvPr>
          <p:cNvGrpSpPr/>
          <p:nvPr/>
        </p:nvGrpSpPr>
        <p:grpSpPr bwMode="gray">
          <a:xfrm rot="3513273">
            <a:off x="3030172" y="3789930"/>
            <a:ext cx="1858941" cy="73021"/>
            <a:chOff x="2942598" y="4023789"/>
            <a:chExt cx="1858941" cy="73021"/>
          </a:xfrm>
          <a:solidFill>
            <a:schemeClr val="accent6"/>
          </a:solidFill>
        </p:grpSpPr>
        <p:grpSp>
          <p:nvGrpSpPr>
            <p:cNvPr id="46" name="Group 45">
              <a:extLst>
                <a:ext uri="{FF2B5EF4-FFF2-40B4-BE49-F238E27FC236}">
                  <a16:creationId xmlns:a16="http://schemas.microsoft.com/office/drawing/2014/main" id="{90036FC4-EFCA-4E71-878A-FAF262203651}"/>
                </a:ext>
              </a:extLst>
            </p:cNvPr>
            <p:cNvGrpSpPr/>
            <p:nvPr/>
          </p:nvGrpSpPr>
          <p:grpSpPr bwMode="gray">
            <a:xfrm>
              <a:off x="4522873" y="4023789"/>
              <a:ext cx="278666" cy="73021"/>
              <a:chOff x="4565665" y="4011113"/>
              <a:chExt cx="278666" cy="73021"/>
            </a:xfrm>
            <a:grpFill/>
          </p:grpSpPr>
          <p:sp>
            <p:nvSpPr>
              <p:cNvPr id="51" name="Oval 50">
                <a:extLst>
                  <a:ext uri="{FF2B5EF4-FFF2-40B4-BE49-F238E27FC236}">
                    <a16:creationId xmlns:a16="http://schemas.microsoft.com/office/drawing/2014/main" id="{C12ADE37-44D9-4757-9353-FDAF8FC6D3E4}"/>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642CB9-8491-4373-9FEB-9686F885E363}"/>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F2ECD33-CFA0-4C17-9A61-C54A50D47929}"/>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9B29892C-571C-4545-AFCD-4C49AC64D09E}"/>
                </a:ext>
              </a:extLst>
            </p:cNvPr>
            <p:cNvGrpSpPr/>
            <p:nvPr/>
          </p:nvGrpSpPr>
          <p:grpSpPr bwMode="gray">
            <a:xfrm rot="10800000">
              <a:off x="2942598" y="4023789"/>
              <a:ext cx="278666" cy="73021"/>
              <a:chOff x="4565665" y="4011113"/>
              <a:chExt cx="278666" cy="73021"/>
            </a:xfrm>
            <a:grpFill/>
          </p:grpSpPr>
          <p:sp>
            <p:nvSpPr>
              <p:cNvPr id="48" name="Oval 47">
                <a:extLst>
                  <a:ext uri="{FF2B5EF4-FFF2-40B4-BE49-F238E27FC236}">
                    <a16:creationId xmlns:a16="http://schemas.microsoft.com/office/drawing/2014/main" id="{6EBD900B-67AA-4ECD-A2D2-DE5C78E6FA1A}"/>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C97E334-2248-49CA-9684-BF4DBF091F0C}"/>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7FBDD7B-F174-4626-950C-12DBA3B1F82C}"/>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BDB98C27-DD55-482F-96D0-1D882E754EC2}"/>
              </a:ext>
            </a:extLst>
          </p:cNvPr>
          <p:cNvGrpSpPr/>
          <p:nvPr/>
        </p:nvGrpSpPr>
        <p:grpSpPr bwMode="gray">
          <a:xfrm rot="18086727" flipH="1">
            <a:off x="3030172" y="3789930"/>
            <a:ext cx="1858941" cy="73021"/>
            <a:chOff x="2942598" y="4023789"/>
            <a:chExt cx="1858941" cy="73021"/>
          </a:xfrm>
          <a:solidFill>
            <a:schemeClr val="accent6"/>
          </a:solidFill>
        </p:grpSpPr>
        <p:grpSp>
          <p:nvGrpSpPr>
            <p:cNvPr id="55" name="Group 54">
              <a:extLst>
                <a:ext uri="{FF2B5EF4-FFF2-40B4-BE49-F238E27FC236}">
                  <a16:creationId xmlns:a16="http://schemas.microsoft.com/office/drawing/2014/main" id="{7EB891AB-28FB-4F8C-ADA7-D71A6D3E8A03}"/>
                </a:ext>
              </a:extLst>
            </p:cNvPr>
            <p:cNvGrpSpPr/>
            <p:nvPr/>
          </p:nvGrpSpPr>
          <p:grpSpPr bwMode="gray">
            <a:xfrm>
              <a:off x="4522873" y="4023789"/>
              <a:ext cx="278666" cy="73021"/>
              <a:chOff x="4565665" y="4011113"/>
              <a:chExt cx="278666" cy="73021"/>
            </a:xfrm>
            <a:grpFill/>
          </p:grpSpPr>
          <p:sp>
            <p:nvSpPr>
              <p:cNvPr id="60" name="Oval 59">
                <a:extLst>
                  <a:ext uri="{FF2B5EF4-FFF2-40B4-BE49-F238E27FC236}">
                    <a16:creationId xmlns:a16="http://schemas.microsoft.com/office/drawing/2014/main" id="{5DBEEA89-18F5-4665-8D43-CC7B6BFFFD26}"/>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27A2A2D-4E4A-468E-8F10-87EAFE606CFB}"/>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EA59524-19F2-45AD-88FA-392ADD243BD6}"/>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3835B1D-BFC1-4D94-98A9-5196687DD68F}"/>
                </a:ext>
              </a:extLst>
            </p:cNvPr>
            <p:cNvGrpSpPr/>
            <p:nvPr/>
          </p:nvGrpSpPr>
          <p:grpSpPr bwMode="gray">
            <a:xfrm rot="10800000">
              <a:off x="2942598" y="4023789"/>
              <a:ext cx="278666" cy="73021"/>
              <a:chOff x="4565665" y="4011113"/>
              <a:chExt cx="278666" cy="73021"/>
            </a:xfrm>
            <a:grpFill/>
          </p:grpSpPr>
          <p:sp>
            <p:nvSpPr>
              <p:cNvPr id="57" name="Oval 56">
                <a:extLst>
                  <a:ext uri="{FF2B5EF4-FFF2-40B4-BE49-F238E27FC236}">
                    <a16:creationId xmlns:a16="http://schemas.microsoft.com/office/drawing/2014/main" id="{9ABC16B6-88F5-4242-AF9C-5C8C390E24DF}"/>
                  </a:ext>
                </a:extLst>
              </p:cNvPr>
              <p:cNvSpPr/>
              <p:nvPr/>
            </p:nvSpPr>
            <p:spPr bwMode="gray">
              <a:xfrm>
                <a:off x="4771310" y="4011113"/>
                <a:ext cx="73021" cy="73021"/>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4AA97E8-4D0B-4C60-8584-4BEFB223803F}"/>
                  </a:ext>
                </a:extLst>
              </p:cNvPr>
              <p:cNvSpPr/>
              <p:nvPr/>
            </p:nvSpPr>
            <p:spPr bwMode="gray">
              <a:xfrm>
                <a:off x="4658600" y="4019447"/>
                <a:ext cx="56352" cy="56352"/>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381DCD3-875B-4621-AB13-0F63FF85BC1A}"/>
                  </a:ext>
                </a:extLst>
              </p:cNvPr>
              <p:cNvSpPr/>
              <p:nvPr/>
            </p:nvSpPr>
            <p:spPr bwMode="gray">
              <a:xfrm>
                <a:off x="4565665" y="4029335"/>
                <a:ext cx="36576" cy="365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TextBox 76">
            <a:extLst>
              <a:ext uri="{FF2B5EF4-FFF2-40B4-BE49-F238E27FC236}">
                <a16:creationId xmlns:a16="http://schemas.microsoft.com/office/drawing/2014/main" id="{164F4117-1EED-4349-A2A9-A5BAA50A11F9}"/>
              </a:ext>
            </a:extLst>
          </p:cNvPr>
          <p:cNvSpPr txBox="1"/>
          <p:nvPr/>
        </p:nvSpPr>
        <p:spPr bwMode="gray">
          <a:xfrm>
            <a:off x="8151685" y="2542092"/>
            <a:ext cx="3213059" cy="1077218"/>
          </a:xfrm>
          <a:prstGeom prst="rect">
            <a:avLst/>
          </a:prstGeom>
          <a:noFill/>
        </p:spPr>
        <p:txBody>
          <a:bodyPr vert="horz" wrap="square" lIns="0" tIns="0" rIns="0" bIns="0" rtlCol="0">
            <a:spAutoFit/>
          </a:bodyPr>
          <a:lstStyle/>
          <a:p>
            <a:pPr algn="ctr">
              <a:spcBef>
                <a:spcPts val="600"/>
              </a:spcBef>
            </a:pPr>
            <a:r>
              <a:rPr lang="en-US" sz="1400">
                <a:solidFill>
                  <a:schemeClr val="accent6"/>
                </a:solidFill>
              </a:rPr>
              <a:t>As health care becomes better informed about the impact of untreated behavioral health needs of individuals, there is an increased understanding of the benefits of peer support services.</a:t>
            </a:r>
          </a:p>
        </p:txBody>
      </p:sp>
      <p:sp>
        <p:nvSpPr>
          <p:cNvPr id="79" name="TextBox 78">
            <a:extLst>
              <a:ext uri="{FF2B5EF4-FFF2-40B4-BE49-F238E27FC236}">
                <a16:creationId xmlns:a16="http://schemas.microsoft.com/office/drawing/2014/main" id="{1F437A2D-41B1-444E-9633-67EE6846ED9D}"/>
              </a:ext>
            </a:extLst>
          </p:cNvPr>
          <p:cNvSpPr txBox="1"/>
          <p:nvPr/>
        </p:nvSpPr>
        <p:spPr bwMode="gray">
          <a:xfrm>
            <a:off x="8151685" y="4337642"/>
            <a:ext cx="3213059" cy="646331"/>
          </a:xfrm>
          <a:prstGeom prst="rect">
            <a:avLst/>
          </a:prstGeom>
          <a:noFill/>
        </p:spPr>
        <p:txBody>
          <a:bodyPr vert="horz" wrap="square" lIns="0" tIns="0" rIns="0" bIns="0" rtlCol="0">
            <a:spAutoFit/>
          </a:bodyPr>
          <a:lstStyle/>
          <a:p>
            <a:pPr algn="ctr">
              <a:spcBef>
                <a:spcPts val="600"/>
              </a:spcBef>
            </a:pPr>
            <a:r>
              <a:rPr lang="en-US" sz="1400">
                <a:solidFill>
                  <a:schemeClr val="accent6"/>
                </a:solidFill>
              </a:rPr>
              <a:t>Optum supports a whole-health approach, and peer support is integral to meeting member’s needs</a:t>
            </a:r>
          </a:p>
        </p:txBody>
      </p:sp>
      <p:cxnSp>
        <p:nvCxnSpPr>
          <p:cNvPr id="82" name="Straight Connector 81">
            <a:extLst>
              <a:ext uri="{FF2B5EF4-FFF2-40B4-BE49-F238E27FC236}">
                <a16:creationId xmlns:a16="http://schemas.microsoft.com/office/drawing/2014/main" id="{8773AABA-414D-4A6D-908C-1B721FB63EB6}"/>
              </a:ext>
            </a:extLst>
          </p:cNvPr>
          <p:cNvCxnSpPr/>
          <p:nvPr/>
        </p:nvCxnSpPr>
        <p:spPr bwMode="gray">
          <a:xfrm>
            <a:off x="9424657" y="3902398"/>
            <a:ext cx="667115"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871AD0D2-67D6-4ED5-9E98-D3DFFA5641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453414" y="1624067"/>
            <a:ext cx="609601" cy="609601"/>
          </a:xfrm>
          <a:prstGeom prst="rect">
            <a:avLst/>
          </a:prstGeom>
        </p:spPr>
      </p:pic>
      <p:sp>
        <p:nvSpPr>
          <p:cNvPr id="84" name="TextBox 83">
            <a:extLst>
              <a:ext uri="{FF2B5EF4-FFF2-40B4-BE49-F238E27FC236}">
                <a16:creationId xmlns:a16="http://schemas.microsoft.com/office/drawing/2014/main" id="{BEDF3767-5238-49DE-A56E-8F2052F8D6EF}"/>
              </a:ext>
            </a:extLst>
          </p:cNvPr>
          <p:cNvSpPr txBox="1"/>
          <p:nvPr/>
        </p:nvSpPr>
        <p:spPr bwMode="gray">
          <a:xfrm>
            <a:off x="1458511" y="1959451"/>
            <a:ext cx="1536441" cy="507831"/>
          </a:xfrm>
          <a:prstGeom prst="rect">
            <a:avLst/>
          </a:prstGeom>
          <a:noFill/>
        </p:spPr>
        <p:txBody>
          <a:bodyPr vert="horz" wrap="square" lIns="0" tIns="0" rIns="0" bIns="0" rtlCol="0">
            <a:spAutoFit/>
          </a:bodyPr>
          <a:lstStyle/>
          <a:p>
            <a:pPr algn="ctr">
              <a:spcBef>
                <a:spcPts val="600"/>
              </a:spcBef>
            </a:pPr>
            <a:r>
              <a:rPr lang="en-US" sz="1400"/>
              <a:t>1.  Identify for peer </a:t>
            </a:r>
          </a:p>
          <a:p>
            <a:pPr algn="ctr">
              <a:spcBef>
                <a:spcPts val="600"/>
              </a:spcBef>
            </a:pPr>
            <a:r>
              <a:rPr lang="en-US" sz="1400"/>
              <a:t>intervention</a:t>
            </a:r>
            <a:r>
              <a:rPr lang="en-US" sz="1300"/>
              <a:t> </a:t>
            </a:r>
          </a:p>
        </p:txBody>
      </p:sp>
      <p:sp>
        <p:nvSpPr>
          <p:cNvPr id="85" name="TextBox 84">
            <a:extLst>
              <a:ext uri="{FF2B5EF4-FFF2-40B4-BE49-F238E27FC236}">
                <a16:creationId xmlns:a16="http://schemas.microsoft.com/office/drawing/2014/main" id="{FE6081EC-F95F-42CF-A6B2-00CC872A5D8F}"/>
              </a:ext>
            </a:extLst>
          </p:cNvPr>
          <p:cNvSpPr txBox="1"/>
          <p:nvPr/>
        </p:nvSpPr>
        <p:spPr bwMode="gray">
          <a:xfrm>
            <a:off x="5183929" y="1959451"/>
            <a:ext cx="1536441" cy="430887"/>
          </a:xfrm>
          <a:prstGeom prst="rect">
            <a:avLst/>
          </a:prstGeom>
          <a:noFill/>
        </p:spPr>
        <p:txBody>
          <a:bodyPr vert="horz" wrap="square" lIns="0" tIns="0" rIns="0" bIns="0" rtlCol="0">
            <a:spAutoFit/>
          </a:bodyPr>
          <a:lstStyle/>
          <a:p>
            <a:pPr marL="112713" indent="-112713">
              <a:spcBef>
                <a:spcPts val="300"/>
              </a:spcBef>
            </a:pPr>
            <a:r>
              <a:rPr lang="en-US" sz="1400">
                <a:solidFill>
                  <a:schemeClr val="accent1"/>
                </a:solidFill>
                <a:cs typeface="Arial" pitchFamily="34" charset="0"/>
              </a:rPr>
              <a:t>2.  Outreach </a:t>
            </a:r>
            <a:br>
              <a:rPr lang="en-US" sz="1400">
                <a:solidFill>
                  <a:schemeClr val="accent1"/>
                </a:solidFill>
                <a:cs typeface="Arial" pitchFamily="34" charset="0"/>
              </a:rPr>
            </a:br>
            <a:r>
              <a:rPr lang="en-US" sz="1400">
                <a:solidFill>
                  <a:schemeClr val="accent1"/>
                </a:solidFill>
                <a:cs typeface="Arial" pitchFamily="34" charset="0"/>
              </a:rPr>
              <a:t>and engage</a:t>
            </a:r>
          </a:p>
        </p:txBody>
      </p:sp>
      <p:sp>
        <p:nvSpPr>
          <p:cNvPr id="86" name="TextBox 85">
            <a:extLst>
              <a:ext uri="{FF2B5EF4-FFF2-40B4-BE49-F238E27FC236}">
                <a16:creationId xmlns:a16="http://schemas.microsoft.com/office/drawing/2014/main" id="{A1B36E87-4345-4091-A7FD-A8DA7D911867}"/>
              </a:ext>
            </a:extLst>
          </p:cNvPr>
          <p:cNvSpPr txBox="1"/>
          <p:nvPr/>
        </p:nvSpPr>
        <p:spPr bwMode="gray">
          <a:xfrm>
            <a:off x="1458511" y="5167002"/>
            <a:ext cx="1536441" cy="430887"/>
          </a:xfrm>
          <a:prstGeom prst="rect">
            <a:avLst/>
          </a:prstGeom>
          <a:noFill/>
        </p:spPr>
        <p:txBody>
          <a:bodyPr vert="horz" wrap="square" lIns="0" tIns="0" rIns="0" bIns="0" rtlCol="0">
            <a:spAutoFit/>
          </a:bodyPr>
          <a:lstStyle/>
          <a:p>
            <a:pPr>
              <a:spcBef>
                <a:spcPts val="300"/>
              </a:spcBef>
            </a:pPr>
            <a:r>
              <a:rPr lang="en-US" sz="1400">
                <a:solidFill>
                  <a:schemeClr val="accent1"/>
                </a:solidFill>
                <a:cs typeface="Arial" pitchFamily="34" charset="0"/>
              </a:rPr>
              <a:t>5.  Monitor </a:t>
            </a:r>
            <a:br>
              <a:rPr lang="en-US" sz="1400">
                <a:solidFill>
                  <a:schemeClr val="accent1"/>
                </a:solidFill>
                <a:cs typeface="Arial" pitchFamily="34" charset="0"/>
              </a:rPr>
            </a:br>
            <a:r>
              <a:rPr lang="en-US" sz="1400">
                <a:solidFill>
                  <a:schemeClr val="accent1"/>
                </a:solidFill>
                <a:cs typeface="Arial" pitchFamily="34" charset="0"/>
              </a:rPr>
              <a:t>and respond</a:t>
            </a:r>
          </a:p>
        </p:txBody>
      </p:sp>
      <p:sp>
        <p:nvSpPr>
          <p:cNvPr id="87" name="TextBox 86">
            <a:extLst>
              <a:ext uri="{FF2B5EF4-FFF2-40B4-BE49-F238E27FC236}">
                <a16:creationId xmlns:a16="http://schemas.microsoft.com/office/drawing/2014/main" id="{C44942EF-A9FE-4C40-8AFC-82652548DB0E}"/>
              </a:ext>
            </a:extLst>
          </p:cNvPr>
          <p:cNvSpPr txBox="1"/>
          <p:nvPr/>
        </p:nvSpPr>
        <p:spPr bwMode="gray">
          <a:xfrm>
            <a:off x="5183929" y="5167002"/>
            <a:ext cx="1737800" cy="387798"/>
          </a:xfrm>
          <a:prstGeom prst="rect">
            <a:avLst/>
          </a:prstGeom>
          <a:noFill/>
        </p:spPr>
        <p:txBody>
          <a:bodyPr vert="horz" wrap="square" lIns="0" tIns="0" rIns="0" bIns="0" rtlCol="0">
            <a:spAutoFit/>
          </a:bodyPr>
          <a:lstStyle/>
          <a:p>
            <a:pPr>
              <a:lnSpc>
                <a:spcPct val="90000"/>
              </a:lnSpc>
              <a:spcBef>
                <a:spcPts val="600"/>
              </a:spcBef>
              <a:spcAft>
                <a:spcPts val="300"/>
              </a:spcAft>
              <a:buClr>
                <a:srgbClr val="E87722"/>
              </a:buClr>
            </a:pPr>
            <a:r>
              <a:rPr lang="en-US" sz="1400">
                <a:solidFill>
                  <a:srgbClr val="55565A"/>
                </a:solidFill>
              </a:rPr>
              <a:t>4.  Foster resiliency skills</a:t>
            </a:r>
          </a:p>
        </p:txBody>
      </p:sp>
      <p:sp>
        <p:nvSpPr>
          <p:cNvPr id="88" name="TextBox 87">
            <a:extLst>
              <a:ext uri="{FF2B5EF4-FFF2-40B4-BE49-F238E27FC236}">
                <a16:creationId xmlns:a16="http://schemas.microsoft.com/office/drawing/2014/main" id="{D85FCEB3-2EB5-4B94-B0D9-097922984625}"/>
              </a:ext>
            </a:extLst>
          </p:cNvPr>
          <p:cNvSpPr txBox="1"/>
          <p:nvPr/>
        </p:nvSpPr>
        <p:spPr bwMode="gray">
          <a:xfrm>
            <a:off x="804675" y="3599231"/>
            <a:ext cx="1536441" cy="861774"/>
          </a:xfrm>
          <a:prstGeom prst="rect">
            <a:avLst/>
          </a:prstGeom>
          <a:noFill/>
        </p:spPr>
        <p:txBody>
          <a:bodyPr vert="horz" wrap="square" lIns="0" tIns="0" rIns="0" bIns="0" rtlCol="0">
            <a:spAutoFit/>
          </a:bodyPr>
          <a:lstStyle/>
          <a:p>
            <a:pPr algn="ctr">
              <a:spcBef>
                <a:spcPts val="600"/>
              </a:spcBef>
            </a:pPr>
            <a:r>
              <a:rPr lang="en-US" sz="1400"/>
              <a:t>6.  Provide tools and on- going support to thrive in the community</a:t>
            </a:r>
          </a:p>
        </p:txBody>
      </p:sp>
      <p:sp>
        <p:nvSpPr>
          <p:cNvPr id="89" name="TextBox 88">
            <a:extLst>
              <a:ext uri="{FF2B5EF4-FFF2-40B4-BE49-F238E27FC236}">
                <a16:creationId xmlns:a16="http://schemas.microsoft.com/office/drawing/2014/main" id="{521ACC3A-97FB-457F-A6A2-DB5DF25D73E8}"/>
              </a:ext>
            </a:extLst>
          </p:cNvPr>
          <p:cNvSpPr txBox="1"/>
          <p:nvPr/>
        </p:nvSpPr>
        <p:spPr bwMode="gray">
          <a:xfrm>
            <a:off x="5465415" y="3599231"/>
            <a:ext cx="1737800" cy="938719"/>
          </a:xfrm>
          <a:prstGeom prst="rect">
            <a:avLst/>
          </a:prstGeom>
          <a:noFill/>
        </p:spPr>
        <p:txBody>
          <a:bodyPr vert="horz" wrap="square" lIns="0" tIns="0" rIns="0" bIns="0" rtlCol="0">
            <a:spAutoFit/>
          </a:bodyPr>
          <a:lstStyle/>
          <a:p>
            <a:pPr marL="112713" indent="-112713">
              <a:spcBef>
                <a:spcPts val="300"/>
              </a:spcBef>
            </a:pPr>
            <a:r>
              <a:rPr lang="en-US" sz="1400">
                <a:solidFill>
                  <a:schemeClr val="accent1"/>
                </a:solidFill>
                <a:cs typeface="Arial" pitchFamily="34" charset="0"/>
              </a:rPr>
              <a:t>3.  Intervene and </a:t>
            </a:r>
          </a:p>
          <a:p>
            <a:pPr marL="112713" indent="-112713">
              <a:spcBef>
                <a:spcPts val="300"/>
              </a:spcBef>
            </a:pPr>
            <a:r>
              <a:rPr lang="en-US" sz="1400">
                <a:solidFill>
                  <a:schemeClr val="accent1"/>
                </a:solidFill>
                <a:cs typeface="Arial" pitchFamily="34" charset="0"/>
              </a:rPr>
              <a:t>support </a:t>
            </a:r>
            <a:br>
              <a:rPr lang="en-US" sz="1400">
                <a:solidFill>
                  <a:schemeClr val="accent1"/>
                </a:solidFill>
                <a:cs typeface="Arial" pitchFamily="34" charset="0"/>
              </a:rPr>
            </a:br>
            <a:endParaRPr lang="en-US" sz="1400">
              <a:solidFill>
                <a:schemeClr val="accent1"/>
              </a:solidFill>
              <a:cs typeface="Arial" pitchFamily="34" charset="0"/>
            </a:endParaRPr>
          </a:p>
          <a:p>
            <a:pPr marL="112713" indent="-112713">
              <a:spcBef>
                <a:spcPts val="300"/>
              </a:spcBef>
            </a:pPr>
            <a:endParaRPr lang="en-US" sz="1400">
              <a:solidFill>
                <a:schemeClr val="accent1"/>
              </a:solidFill>
              <a:cs typeface="Arial" pitchFamily="34" charset="0"/>
            </a:endParaRPr>
          </a:p>
        </p:txBody>
      </p:sp>
      <p:pic>
        <p:nvPicPr>
          <p:cNvPr id="69" name="Picture 68">
            <a:extLst>
              <a:ext uri="{FF2B5EF4-FFF2-40B4-BE49-F238E27FC236}">
                <a16:creationId xmlns:a16="http://schemas.microsoft.com/office/drawing/2014/main" id="{A2268F96-F7B0-4948-A9AC-991113DA9B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3666655" y="3517778"/>
            <a:ext cx="609601" cy="609601"/>
          </a:xfrm>
          <a:prstGeom prst="rect">
            <a:avLst/>
          </a:prstGeom>
        </p:spPr>
      </p:pic>
      <p:sp>
        <p:nvSpPr>
          <p:cNvPr id="4" name="TextBox 3">
            <a:extLst>
              <a:ext uri="{FF2B5EF4-FFF2-40B4-BE49-F238E27FC236}">
                <a16:creationId xmlns:a16="http://schemas.microsoft.com/office/drawing/2014/main" id="{76601DFD-BFD5-4B2E-B0C5-3E79103AC59C}"/>
              </a:ext>
            </a:extLst>
          </p:cNvPr>
          <p:cNvSpPr txBox="1"/>
          <p:nvPr/>
        </p:nvSpPr>
        <p:spPr bwMode="gray">
          <a:xfrm>
            <a:off x="3066682" y="1553347"/>
            <a:ext cx="3078580" cy="215444"/>
          </a:xfrm>
          <a:prstGeom prst="rect">
            <a:avLst/>
          </a:prstGeom>
          <a:noFill/>
        </p:spPr>
        <p:txBody>
          <a:bodyPr vert="horz" wrap="square" lIns="0" tIns="0" rIns="0" bIns="0" rtlCol="0">
            <a:spAutoFit/>
          </a:bodyPr>
          <a:lstStyle/>
          <a:p>
            <a:pPr algn="l">
              <a:spcBef>
                <a:spcPts val="600"/>
              </a:spcBef>
            </a:pPr>
            <a:r>
              <a:rPr lang="en-US" sz="1400" b="1">
                <a:solidFill>
                  <a:srgbClr val="422C88"/>
                </a:solidFill>
              </a:rPr>
              <a:t>Peer support process</a:t>
            </a:r>
          </a:p>
        </p:txBody>
      </p:sp>
    </p:spTree>
    <p:extLst>
      <p:ext uri="{BB962C8B-B14F-4D97-AF65-F5344CB8AC3E}">
        <p14:creationId xmlns:p14="http://schemas.microsoft.com/office/powerpoint/2010/main" val="770959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51A36-DA4F-4330-B8F5-C35C020B4859}"/>
              </a:ext>
            </a:extLst>
          </p:cNvPr>
          <p:cNvSpPr>
            <a:spLocks noGrp="1"/>
          </p:cNvSpPr>
          <p:nvPr>
            <p:ph type="title"/>
          </p:nvPr>
        </p:nvSpPr>
        <p:spPr>
          <a:xfrm>
            <a:off x="457199" y="555639"/>
            <a:ext cx="9601200" cy="609398"/>
          </a:xfrm>
        </p:spPr>
        <p:txBody>
          <a:bodyPr/>
          <a:lstStyle/>
          <a:p>
            <a:r>
              <a:rPr lang="en-US"/>
              <a:t>Peer support services extend the reach of care beyond clinical settings and support the members recovery journey</a:t>
            </a:r>
          </a:p>
        </p:txBody>
      </p:sp>
      <p:graphicFrame>
        <p:nvGraphicFramePr>
          <p:cNvPr id="4" name="Content Placeholder 3">
            <a:extLst>
              <a:ext uri="{FF2B5EF4-FFF2-40B4-BE49-F238E27FC236}">
                <a16:creationId xmlns:a16="http://schemas.microsoft.com/office/drawing/2014/main" id="{4D1DA343-64AA-4CEA-BCCA-C3D2E863D92C}"/>
              </a:ext>
            </a:extLst>
          </p:cNvPr>
          <p:cNvGraphicFramePr>
            <a:graphicFrameLocks noGrp="1"/>
          </p:cNvGraphicFramePr>
          <p:nvPr>
            <p:ph idx="1"/>
            <p:extLst>
              <p:ext uri="{D42A27DB-BD31-4B8C-83A1-F6EECF244321}">
                <p14:modId xmlns:p14="http://schemas.microsoft.com/office/powerpoint/2010/main" val="2292446075"/>
              </p:ext>
            </p:extLst>
          </p:nvPr>
        </p:nvGraphicFramePr>
        <p:xfrm>
          <a:off x="457200" y="2130458"/>
          <a:ext cx="10770124" cy="261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7EC2C8D-07E4-4F80-B3EA-0E101ADB561B}"/>
              </a:ext>
            </a:extLst>
          </p:cNvPr>
          <p:cNvSpPr txBox="1"/>
          <p:nvPr/>
        </p:nvSpPr>
        <p:spPr bwMode="gray">
          <a:xfrm flipH="1">
            <a:off x="457265" y="4835951"/>
            <a:ext cx="11274360" cy="215444"/>
          </a:xfrm>
          <a:prstGeom prst="rect">
            <a:avLst/>
          </a:prstGeom>
          <a:noFill/>
        </p:spPr>
        <p:txBody>
          <a:bodyPr vert="horz" wrap="square" lIns="0" tIns="0" rIns="0" bIns="0" rtlCol="0">
            <a:spAutoFit/>
          </a:bodyPr>
          <a:lstStyle/>
          <a:p>
            <a:pPr algn="l">
              <a:spcBef>
                <a:spcPts val="600"/>
              </a:spcBef>
            </a:pPr>
            <a:r>
              <a:rPr lang="en-US" sz="1400" b="1">
                <a:solidFill>
                  <a:srgbClr val="422C88"/>
                </a:solidFill>
              </a:rPr>
              <a:t>Safe/Stable             Navigation               Assistance              Relapse Plan          Activation                Engaging                Recovery Capital</a:t>
            </a:r>
          </a:p>
        </p:txBody>
      </p:sp>
      <p:pic>
        <p:nvPicPr>
          <p:cNvPr id="6" name="Picture 5">
            <a:extLst>
              <a:ext uri="{FF2B5EF4-FFF2-40B4-BE49-F238E27FC236}">
                <a16:creationId xmlns:a16="http://schemas.microsoft.com/office/drawing/2014/main" id="{489D10E6-06E1-4F99-8BCF-18FC528D9D2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740400" y="1509856"/>
            <a:ext cx="609601" cy="609601"/>
          </a:xfrm>
          <a:prstGeom prst="rect">
            <a:avLst/>
          </a:prstGeom>
        </p:spPr>
      </p:pic>
      <p:pic>
        <p:nvPicPr>
          <p:cNvPr id="7" name="Picture 6">
            <a:extLst>
              <a:ext uri="{FF2B5EF4-FFF2-40B4-BE49-F238E27FC236}">
                <a16:creationId xmlns:a16="http://schemas.microsoft.com/office/drawing/2014/main" id="{0FBD8D7F-FD92-4063-85CA-3575FD9E5FE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2429164" y="1523142"/>
            <a:ext cx="609601" cy="609601"/>
          </a:xfrm>
          <a:prstGeom prst="rect">
            <a:avLst/>
          </a:prstGeom>
        </p:spPr>
      </p:pic>
      <p:pic>
        <p:nvPicPr>
          <p:cNvPr id="8" name="Picture 7">
            <a:extLst>
              <a:ext uri="{FF2B5EF4-FFF2-40B4-BE49-F238E27FC236}">
                <a16:creationId xmlns:a16="http://schemas.microsoft.com/office/drawing/2014/main" id="{D869D8CF-E398-4B7D-89E2-B06834226CD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gray">
          <a:xfrm>
            <a:off x="3957387" y="1528421"/>
            <a:ext cx="609601" cy="609601"/>
          </a:xfrm>
          <a:prstGeom prst="rect">
            <a:avLst/>
          </a:prstGeom>
        </p:spPr>
      </p:pic>
      <p:pic>
        <p:nvPicPr>
          <p:cNvPr id="9" name="Picture 8">
            <a:extLst>
              <a:ext uri="{FF2B5EF4-FFF2-40B4-BE49-F238E27FC236}">
                <a16:creationId xmlns:a16="http://schemas.microsoft.com/office/drawing/2014/main" id="{6EC3AECE-3B0C-416F-91B6-E8BA17A0C67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8495997" y="1495015"/>
            <a:ext cx="601640" cy="601640"/>
          </a:xfrm>
          <a:prstGeom prst="rect">
            <a:avLst/>
          </a:prstGeom>
        </p:spPr>
      </p:pic>
      <p:pic>
        <p:nvPicPr>
          <p:cNvPr id="10" name="Picture 9">
            <a:extLst>
              <a:ext uri="{FF2B5EF4-FFF2-40B4-BE49-F238E27FC236}">
                <a16:creationId xmlns:a16="http://schemas.microsoft.com/office/drawing/2014/main" id="{99995C68-5426-44C8-8FAF-5903FF605A7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gray">
          <a:xfrm>
            <a:off x="10159530" y="1446333"/>
            <a:ext cx="609601" cy="609601"/>
          </a:xfrm>
          <a:prstGeom prst="rect">
            <a:avLst/>
          </a:prstGeom>
        </p:spPr>
      </p:pic>
      <p:pic>
        <p:nvPicPr>
          <p:cNvPr id="11" name="Picture 10">
            <a:extLst>
              <a:ext uri="{FF2B5EF4-FFF2-40B4-BE49-F238E27FC236}">
                <a16:creationId xmlns:a16="http://schemas.microsoft.com/office/drawing/2014/main" id="{BA710E9C-B9D4-4A73-84C1-CE3E3800907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bwMode="gray">
          <a:xfrm>
            <a:off x="5527707" y="1490237"/>
            <a:ext cx="609601" cy="609601"/>
          </a:xfrm>
          <a:prstGeom prst="rect">
            <a:avLst/>
          </a:prstGeom>
        </p:spPr>
      </p:pic>
      <p:pic>
        <p:nvPicPr>
          <p:cNvPr id="12" name="Picture 11">
            <a:extLst>
              <a:ext uri="{FF2B5EF4-FFF2-40B4-BE49-F238E27FC236}">
                <a16:creationId xmlns:a16="http://schemas.microsoft.com/office/drawing/2014/main" id="{30EC546B-FA47-4F69-904F-669375AB0C1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bwMode="gray">
          <a:xfrm>
            <a:off x="7042896" y="1492515"/>
            <a:ext cx="609601" cy="609601"/>
          </a:xfrm>
          <a:prstGeom prst="rect">
            <a:avLst/>
          </a:prstGeom>
        </p:spPr>
      </p:pic>
    </p:spTree>
    <p:extLst>
      <p:ext uri="{BB962C8B-B14F-4D97-AF65-F5344CB8AC3E}">
        <p14:creationId xmlns:p14="http://schemas.microsoft.com/office/powerpoint/2010/main" val="372191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546C-A18C-44AC-B83E-F9C8CD11792A}"/>
              </a:ext>
            </a:extLst>
          </p:cNvPr>
          <p:cNvSpPr>
            <a:spLocks noGrp="1"/>
          </p:cNvSpPr>
          <p:nvPr>
            <p:ph type="title"/>
          </p:nvPr>
        </p:nvSpPr>
        <p:spPr>
          <a:xfrm>
            <a:off x="457200" y="546100"/>
            <a:ext cx="9601200" cy="526298"/>
          </a:xfrm>
        </p:spPr>
        <p:txBody>
          <a:bodyPr/>
          <a:lstStyle/>
          <a:p>
            <a:r>
              <a:rPr lang="en-US"/>
              <a:t>Redefining Mental Health Care With Peer Support</a:t>
            </a:r>
            <a:br>
              <a:rPr lang="en-US"/>
            </a:br>
            <a:r>
              <a:rPr lang="en-US" sz="1600"/>
              <a:t>Two-minute video</a:t>
            </a:r>
          </a:p>
        </p:txBody>
      </p:sp>
      <p:pic>
        <p:nvPicPr>
          <p:cNvPr id="4" name="Picture 3" descr="Chrome browser window.">
            <a:extLst>
              <a:ext uri="{FF2B5EF4-FFF2-40B4-BE49-F238E27FC236}">
                <a16:creationId xmlns:a16="http://schemas.microsoft.com/office/drawing/2014/main" id="{60710E85-D8EB-44A8-B17A-3F0E7EEB0C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75861" y="1168445"/>
            <a:ext cx="11084768" cy="4392599"/>
          </a:xfrm>
          <a:prstGeom prst="rect">
            <a:avLst/>
          </a:prstGeom>
          <a:ln w="6350" cap="rnd">
            <a:solidFill>
              <a:schemeClr val="bg1">
                <a:lumMod val="85000"/>
              </a:schemeClr>
            </a:solidFill>
          </a:ln>
        </p:spPr>
      </p:pic>
      <p:sp>
        <p:nvSpPr>
          <p:cNvPr id="6" name="TextBox 5">
            <a:extLst>
              <a:ext uri="{FF2B5EF4-FFF2-40B4-BE49-F238E27FC236}">
                <a16:creationId xmlns:a16="http://schemas.microsoft.com/office/drawing/2014/main" id="{DA8F93BE-ACDE-4610-A349-F19442C69061}"/>
              </a:ext>
            </a:extLst>
          </p:cNvPr>
          <p:cNvSpPr txBox="1"/>
          <p:nvPr/>
        </p:nvSpPr>
        <p:spPr bwMode="gray">
          <a:xfrm>
            <a:off x="4385388" y="3422869"/>
            <a:ext cx="3051110" cy="1169551"/>
          </a:xfrm>
          <a:prstGeom prst="rect">
            <a:avLst/>
          </a:prstGeom>
          <a:solidFill>
            <a:schemeClr val="accent6"/>
          </a:solidFill>
        </p:spPr>
        <p:txBody>
          <a:bodyPr vert="horz" wrap="square" lIns="91440" tIns="45720" rIns="91440" bIns="45720" rtlCol="0">
            <a:spAutoFit/>
          </a:bodyPr>
          <a:lstStyle/>
          <a:p>
            <a:pPr algn="ctr">
              <a:spcBef>
                <a:spcPts val="600"/>
              </a:spcBef>
              <a:buClr>
                <a:schemeClr val="accent6"/>
              </a:buClr>
            </a:pPr>
            <a:r>
              <a:rPr lang="en-US" sz="1000" b="1">
                <a:solidFill>
                  <a:schemeClr val="bg1"/>
                </a:solidFill>
              </a:rPr>
              <a:t>Chrome </a:t>
            </a:r>
            <a:r>
              <a:rPr lang="en-US" sz="1000" b="1">
                <a:solidFill>
                  <a:schemeClr val="bg1"/>
                </a:solidFill>
                <a:hlinkClick r:id="rId4"/>
              </a:rPr>
              <a:t>https://www.unitedhealthgroup.com/newsroom/posts/2021/2021-09-10-supporting-mental-health.html</a:t>
            </a:r>
            <a:endParaRPr lang="en-US" sz="1000" b="1">
              <a:solidFill>
                <a:schemeClr val="bg1"/>
              </a:solidFill>
            </a:endParaRPr>
          </a:p>
          <a:p>
            <a:pPr algn="ctr">
              <a:spcBef>
                <a:spcPts val="600"/>
              </a:spcBef>
              <a:buClr>
                <a:schemeClr val="accent6"/>
              </a:buClr>
            </a:pPr>
            <a:endParaRPr lang="en-US" sz="1000" b="1">
              <a:solidFill>
                <a:schemeClr val="bg1"/>
              </a:solidFill>
            </a:endParaRPr>
          </a:p>
          <a:p>
            <a:pPr algn="ctr">
              <a:spcBef>
                <a:spcPts val="600"/>
              </a:spcBef>
              <a:buClr>
                <a:schemeClr val="accent6"/>
              </a:buClr>
            </a:pPr>
            <a:endParaRPr lang="en-US" sz="1000" b="1">
              <a:solidFill>
                <a:schemeClr val="bg1"/>
              </a:solidFill>
            </a:endParaRPr>
          </a:p>
        </p:txBody>
      </p:sp>
      <p:sp>
        <p:nvSpPr>
          <p:cNvPr id="7" name="TextBox 6">
            <a:extLst>
              <a:ext uri="{FF2B5EF4-FFF2-40B4-BE49-F238E27FC236}">
                <a16:creationId xmlns:a16="http://schemas.microsoft.com/office/drawing/2014/main" id="{B9CC6D60-FA42-42BA-B18C-1EF2F57BC37F}"/>
              </a:ext>
            </a:extLst>
          </p:cNvPr>
          <p:cNvSpPr txBox="1"/>
          <p:nvPr/>
        </p:nvSpPr>
        <p:spPr bwMode="gray">
          <a:xfrm>
            <a:off x="877078" y="1856792"/>
            <a:ext cx="8854751" cy="861774"/>
          </a:xfrm>
          <a:prstGeom prst="rect">
            <a:avLst/>
          </a:prstGeom>
          <a:noFill/>
        </p:spPr>
        <p:txBody>
          <a:bodyPr vert="horz" wrap="square" lIns="0" tIns="0" rIns="0" bIns="0" rtlCol="0">
            <a:spAutoFit/>
          </a:bodyPr>
          <a:lstStyle/>
          <a:p>
            <a:pPr algn="l">
              <a:spcBef>
                <a:spcPts val="600"/>
              </a:spcBef>
            </a:pPr>
            <a:r>
              <a:rPr lang="en-US" sz="1400" b="0" i="0">
                <a:solidFill>
                  <a:schemeClr val="accent6"/>
                </a:solidFill>
                <a:effectLst/>
                <a:latin typeface="Graphik"/>
              </a:rPr>
              <a:t>Niquita Ervine understands the stigma that comes with a mental health diagnosis. A few years ago, Niquita was diagnosed with schizophrenia. While she received treatment, she often felt overwhelmed and misunderstood. This inspired her to further her education and become a peer support specialist.  In her role on the Optum Behavioral Health team, Niquita helps high-need, Medicaid members who are going through similar experiences.</a:t>
            </a:r>
            <a:endParaRPr lang="en-US" sz="1400">
              <a:solidFill>
                <a:schemeClr val="accent6"/>
              </a:solidFill>
            </a:endParaRPr>
          </a:p>
        </p:txBody>
      </p:sp>
    </p:spTree>
    <p:extLst>
      <p:ext uri="{BB962C8B-B14F-4D97-AF65-F5344CB8AC3E}">
        <p14:creationId xmlns:p14="http://schemas.microsoft.com/office/powerpoint/2010/main" val="250133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924A48B-F270-459C-9C03-EEE53385B86C}"/>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eaLnBrk="1" fontAlgn="auto" hangingPunct="1">
              <a:spcBef>
                <a:spcPts val="0"/>
              </a:spcBef>
              <a:spcAft>
                <a:spcPts val="0"/>
              </a:spcAft>
              <a:defRPr/>
            </a:pPr>
            <a:endParaRPr lang="en-US">
              <a:latin typeface="+mn-lt"/>
            </a:endParaRPr>
          </a:p>
        </p:txBody>
      </p:sp>
      <p:sp>
        <p:nvSpPr>
          <p:cNvPr id="17" name="Freeform: Shape 16">
            <a:extLst>
              <a:ext uri="{FF2B5EF4-FFF2-40B4-BE49-F238E27FC236}">
                <a16:creationId xmlns:a16="http://schemas.microsoft.com/office/drawing/2014/main" id="{C7DC374D-64F2-4D70-A32C-600B233A4EAB}"/>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eaLnBrk="1" fontAlgn="auto" hangingPunct="1">
              <a:spcBef>
                <a:spcPts val="0"/>
              </a:spcBef>
              <a:spcAft>
                <a:spcPts val="0"/>
              </a:spcAft>
              <a:defRPr/>
            </a:pPr>
            <a:endParaRPr lang="en-US">
              <a:latin typeface="+mn-lt"/>
            </a:endParaRPr>
          </a:p>
        </p:txBody>
      </p:sp>
      <p:sp>
        <p:nvSpPr>
          <p:cNvPr id="9" name="TextBox 8">
            <a:extLst>
              <a:ext uri="{FF2B5EF4-FFF2-40B4-BE49-F238E27FC236}">
                <a16:creationId xmlns:a16="http://schemas.microsoft.com/office/drawing/2014/main" id="{9F55554F-E5F1-4F23-8E54-636175CE900E}"/>
              </a:ext>
            </a:extLst>
          </p:cNvPr>
          <p:cNvSpPr txBox="1"/>
          <p:nvPr/>
        </p:nvSpPr>
        <p:spPr bwMode="gray">
          <a:xfrm>
            <a:off x="4341091" y="2364509"/>
            <a:ext cx="3509065" cy="615553"/>
          </a:xfrm>
          <a:prstGeom prst="rect">
            <a:avLst/>
          </a:prstGeom>
          <a:noFill/>
        </p:spPr>
        <p:txBody>
          <a:bodyPr vert="horz" wrap="square" lIns="0" tIns="0" rIns="0" bIns="0" rtlCol="0">
            <a:spAutoFit/>
          </a:bodyPr>
          <a:lstStyle/>
          <a:p>
            <a:pPr algn="ctr">
              <a:spcBef>
                <a:spcPts val="600"/>
              </a:spcBef>
            </a:pPr>
            <a:r>
              <a:rPr lang="en-US" sz="4000" b="1">
                <a:solidFill>
                  <a:schemeClr val="accent6"/>
                </a:solidFill>
              </a:rPr>
              <a:t>Q&amp;A</a:t>
            </a:r>
          </a:p>
        </p:txBody>
      </p:sp>
      <p:cxnSp>
        <p:nvCxnSpPr>
          <p:cNvPr id="11" name="Straight Connector 10">
            <a:extLst>
              <a:ext uri="{FF2B5EF4-FFF2-40B4-BE49-F238E27FC236}">
                <a16:creationId xmlns:a16="http://schemas.microsoft.com/office/drawing/2014/main" id="{FACF17F8-4F7A-48A1-B25F-FA95B4FF796E}"/>
              </a:ext>
            </a:extLst>
          </p:cNvPr>
          <p:cNvCxnSpPr/>
          <p:nvPr/>
        </p:nvCxnSpPr>
        <p:spPr bwMode="gray">
          <a:xfrm>
            <a:off x="4639289" y="3565849"/>
            <a:ext cx="291342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99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1927AD-BB38-4FFB-8457-4C8D7B42319D}"/>
              </a:ext>
            </a:extLst>
          </p:cNvPr>
          <p:cNvSpPr/>
          <p:nvPr/>
        </p:nvSpPr>
        <p:spPr bwMode="gray">
          <a:xfrm>
            <a:off x="0" y="1976847"/>
            <a:ext cx="12192000" cy="311766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F8088283-7925-480A-8342-73D4E702B634}"/>
              </a:ext>
            </a:extLst>
          </p:cNvPr>
          <p:cNvSpPr>
            <a:spLocks noGrp="1"/>
          </p:cNvSpPr>
          <p:nvPr>
            <p:ph type="title"/>
          </p:nvPr>
        </p:nvSpPr>
        <p:spPr bwMode="gray"/>
        <p:txBody>
          <a:bodyPr/>
          <a:lstStyle/>
          <a:p>
            <a:r>
              <a:rPr lang="en-US"/>
              <a:t>Julie’s recovery story</a:t>
            </a:r>
          </a:p>
        </p:txBody>
      </p:sp>
      <p:sp>
        <p:nvSpPr>
          <p:cNvPr id="11" name="Oval 10">
            <a:extLst>
              <a:ext uri="{FF2B5EF4-FFF2-40B4-BE49-F238E27FC236}">
                <a16:creationId xmlns:a16="http://schemas.microsoft.com/office/drawing/2014/main" id="{9B65862F-59F6-46B1-B5D8-9A0ADE6A783C}"/>
              </a:ext>
            </a:extLst>
          </p:cNvPr>
          <p:cNvSpPr/>
          <p:nvPr/>
        </p:nvSpPr>
        <p:spPr bwMode="gray">
          <a:xfrm>
            <a:off x="618309" y="3779520"/>
            <a:ext cx="45719" cy="4571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3" name="Oval 12">
            <a:extLst>
              <a:ext uri="{FF2B5EF4-FFF2-40B4-BE49-F238E27FC236}">
                <a16:creationId xmlns:a16="http://schemas.microsoft.com/office/drawing/2014/main" id="{7B4310B7-F9E4-4192-86B6-A7653F3E8B0B}"/>
              </a:ext>
            </a:extLst>
          </p:cNvPr>
          <p:cNvSpPr/>
          <p:nvPr/>
        </p:nvSpPr>
        <p:spPr bwMode="gray">
          <a:xfrm>
            <a:off x="593766" y="2156288"/>
            <a:ext cx="1975263" cy="1465686"/>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100" b="0" i="0" u="none" baseline="0">
                <a:solidFill>
                  <a:srgbClr val="FFFFFF"/>
                </a:solidFill>
              </a:rPr>
              <a:t>Years of struggle and progressive decline</a:t>
            </a:r>
          </a:p>
        </p:txBody>
      </p:sp>
      <p:sp>
        <p:nvSpPr>
          <p:cNvPr id="22" name="Oval 21">
            <a:extLst>
              <a:ext uri="{FF2B5EF4-FFF2-40B4-BE49-F238E27FC236}">
                <a16:creationId xmlns:a16="http://schemas.microsoft.com/office/drawing/2014/main" id="{75A95FE9-0AD7-4F4B-B549-9F970424768C}"/>
              </a:ext>
            </a:extLst>
          </p:cNvPr>
          <p:cNvSpPr/>
          <p:nvPr/>
        </p:nvSpPr>
        <p:spPr bwMode="gray">
          <a:xfrm>
            <a:off x="1816925" y="3631474"/>
            <a:ext cx="2154184" cy="1245326"/>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100">
                <a:solidFill>
                  <a:srgbClr val="FFFFFF"/>
                </a:solidFill>
              </a:rPr>
              <a:t>Hospitalizations were necessary but often overwhelming &amp; debilitating </a:t>
            </a:r>
            <a:endParaRPr lang="en-US" sz="1100" b="0" i="0" u="none" baseline="0">
              <a:solidFill>
                <a:srgbClr val="FFFFFF"/>
              </a:solidFill>
            </a:endParaRPr>
          </a:p>
        </p:txBody>
      </p:sp>
      <p:sp>
        <p:nvSpPr>
          <p:cNvPr id="24" name="Oval 23">
            <a:extLst>
              <a:ext uri="{FF2B5EF4-FFF2-40B4-BE49-F238E27FC236}">
                <a16:creationId xmlns:a16="http://schemas.microsoft.com/office/drawing/2014/main" id="{291AAD32-0023-4531-974B-C0B5C769EA6D}"/>
              </a:ext>
            </a:extLst>
          </p:cNvPr>
          <p:cNvSpPr/>
          <p:nvPr/>
        </p:nvSpPr>
        <p:spPr bwMode="gray">
          <a:xfrm>
            <a:off x="3455719" y="2124891"/>
            <a:ext cx="2239688" cy="1413956"/>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100" b="1">
                <a:solidFill>
                  <a:srgbClr val="FFFFFF"/>
                </a:solidFill>
              </a:rPr>
              <a:t>E</a:t>
            </a:r>
            <a:r>
              <a:rPr lang="en-US" sz="1100" b="1" i="0" u="none" baseline="0">
                <a:solidFill>
                  <a:srgbClr val="FFFFFF"/>
                </a:solidFill>
              </a:rPr>
              <a:t>ngaged</a:t>
            </a:r>
            <a:r>
              <a:rPr lang="en-US" sz="1100" b="0" i="0" u="none" baseline="0">
                <a:solidFill>
                  <a:srgbClr val="FFFFFF"/>
                </a:solidFill>
              </a:rPr>
              <a:t> in treatment but continued loss of community and isolation</a:t>
            </a:r>
          </a:p>
        </p:txBody>
      </p:sp>
      <p:sp>
        <p:nvSpPr>
          <p:cNvPr id="14" name="Oval 13">
            <a:extLst>
              <a:ext uri="{FF2B5EF4-FFF2-40B4-BE49-F238E27FC236}">
                <a16:creationId xmlns:a16="http://schemas.microsoft.com/office/drawing/2014/main" id="{D8DD95A0-12E0-48E6-BBFB-173FDAB23178}"/>
              </a:ext>
            </a:extLst>
          </p:cNvPr>
          <p:cNvSpPr/>
          <p:nvPr/>
        </p:nvSpPr>
        <p:spPr bwMode="gray">
          <a:xfrm>
            <a:off x="5153891" y="3648891"/>
            <a:ext cx="2187436" cy="1280160"/>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100" b="0" i="0" u="none" baseline="0">
                <a:solidFill>
                  <a:srgbClr val="FFFFFF"/>
                </a:solidFill>
              </a:rPr>
              <a:t>Recovery story, people can and do get better -</a:t>
            </a:r>
            <a:r>
              <a:rPr lang="en-US" sz="1200" b="1" i="0" u="none" baseline="0">
                <a:solidFill>
                  <a:srgbClr val="FFFFFF"/>
                </a:solidFill>
              </a:rPr>
              <a:t>HOPE</a:t>
            </a:r>
          </a:p>
        </p:txBody>
      </p:sp>
      <p:sp>
        <p:nvSpPr>
          <p:cNvPr id="16" name="Oval 15">
            <a:extLst>
              <a:ext uri="{FF2B5EF4-FFF2-40B4-BE49-F238E27FC236}">
                <a16:creationId xmlns:a16="http://schemas.microsoft.com/office/drawing/2014/main" id="{0ADDC90C-37D3-45B1-A26B-BE1BBDDF6306}"/>
              </a:ext>
            </a:extLst>
          </p:cNvPr>
          <p:cNvSpPr/>
          <p:nvPr/>
        </p:nvSpPr>
        <p:spPr bwMode="gray">
          <a:xfrm>
            <a:off x="7338951" y="2185851"/>
            <a:ext cx="2623655" cy="2647406"/>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100" b="1">
                <a:solidFill>
                  <a:schemeClr val="bg1"/>
                </a:solidFill>
              </a:rPr>
              <a:t>Activated</a:t>
            </a:r>
            <a:r>
              <a:rPr lang="en-US" sz="1100">
                <a:solidFill>
                  <a:schemeClr val="bg1"/>
                </a:solidFill>
              </a:rPr>
              <a:t> to self-determination and driver of my care.  </a:t>
            </a:r>
            <a:r>
              <a:rPr lang="en-US" sz="1100" b="1">
                <a:solidFill>
                  <a:schemeClr val="bg1"/>
                </a:solidFill>
              </a:rPr>
              <a:t>Thriving</a:t>
            </a:r>
            <a:r>
              <a:rPr lang="en-US" sz="1100">
                <a:solidFill>
                  <a:schemeClr val="bg1"/>
                </a:solidFill>
              </a:rPr>
              <a:t> beyond expectation</a:t>
            </a:r>
            <a:endParaRPr lang="en-US" sz="1100" b="0" i="0" u="none">
              <a:solidFill>
                <a:schemeClr val="bg1"/>
              </a:solidFill>
            </a:endParaRPr>
          </a:p>
        </p:txBody>
      </p:sp>
      <p:pic>
        <p:nvPicPr>
          <p:cNvPr id="26" name="Picture 25">
            <a:extLst>
              <a:ext uri="{FF2B5EF4-FFF2-40B4-BE49-F238E27FC236}">
                <a16:creationId xmlns:a16="http://schemas.microsoft.com/office/drawing/2014/main" id="{C95CD2DE-7E12-4A48-A178-BB4BD9DFD0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5747657" y="5169526"/>
            <a:ext cx="1201784" cy="1201784"/>
          </a:xfrm>
          <a:prstGeom prst="rect">
            <a:avLst/>
          </a:prstGeom>
        </p:spPr>
      </p:pic>
      <p:pic>
        <p:nvPicPr>
          <p:cNvPr id="28" name="Picture 27">
            <a:extLst>
              <a:ext uri="{FF2B5EF4-FFF2-40B4-BE49-F238E27FC236}">
                <a16:creationId xmlns:a16="http://schemas.microsoft.com/office/drawing/2014/main" id="{FA1EB11F-73BF-4965-B685-ED507D03DF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2379700" y="5152314"/>
            <a:ext cx="892226" cy="892226"/>
          </a:xfrm>
          <a:prstGeom prst="rect">
            <a:avLst/>
          </a:prstGeom>
        </p:spPr>
      </p:pic>
      <p:pic>
        <p:nvPicPr>
          <p:cNvPr id="29" name="Picture 28">
            <a:extLst>
              <a:ext uri="{FF2B5EF4-FFF2-40B4-BE49-F238E27FC236}">
                <a16:creationId xmlns:a16="http://schemas.microsoft.com/office/drawing/2014/main" id="{89C8798C-ABE0-41C5-B70F-51D9166E2F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10128069" y="2945081"/>
            <a:ext cx="737854" cy="808314"/>
          </a:xfrm>
          <a:prstGeom prst="rect">
            <a:avLst/>
          </a:prstGeom>
        </p:spPr>
      </p:pic>
      <p:pic>
        <p:nvPicPr>
          <p:cNvPr id="31" name="Picture 30">
            <a:extLst>
              <a:ext uri="{FF2B5EF4-FFF2-40B4-BE49-F238E27FC236}">
                <a16:creationId xmlns:a16="http://schemas.microsoft.com/office/drawing/2014/main" id="{3C934A05-CF8B-43DC-A68B-705810D211D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1159128" y="964567"/>
            <a:ext cx="847802" cy="957849"/>
          </a:xfrm>
          <a:prstGeom prst="rect">
            <a:avLst/>
          </a:prstGeom>
        </p:spPr>
      </p:pic>
      <p:pic>
        <p:nvPicPr>
          <p:cNvPr id="32" name="Picture 31">
            <a:extLst>
              <a:ext uri="{FF2B5EF4-FFF2-40B4-BE49-F238E27FC236}">
                <a16:creationId xmlns:a16="http://schemas.microsoft.com/office/drawing/2014/main" id="{4EEA7157-6A3B-452B-B0CB-921C72CC676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4059998" y="938151"/>
            <a:ext cx="1105768" cy="975696"/>
          </a:xfrm>
          <a:prstGeom prst="rect">
            <a:avLst/>
          </a:prstGeom>
        </p:spPr>
      </p:pic>
    </p:spTree>
    <p:extLst>
      <p:ext uri="{BB962C8B-B14F-4D97-AF65-F5344CB8AC3E}">
        <p14:creationId xmlns:p14="http://schemas.microsoft.com/office/powerpoint/2010/main" val="254054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12413">
        <p159:morph option="byObject"/>
      </p:transition>
    </mc:Choice>
    <mc:Fallback xmlns="">
      <p:transition spd="slow" advTm="612413">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0E0D48-BE8C-45D6-9CA6-A53F59075525}"/>
              </a:ext>
            </a:extLst>
          </p:cNvPr>
          <p:cNvSpPr/>
          <p:nvPr/>
        </p:nvSpPr>
        <p:spPr bwMode="gray">
          <a:xfrm>
            <a:off x="8134597" y="1246910"/>
            <a:ext cx="3597028" cy="2965582"/>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0" i="0" u="none" baseline="0">
                <a:solidFill>
                  <a:schemeClr val="accent6"/>
                </a:solidFill>
              </a:rPr>
              <a:t>“I’ve learned that people will forget what you said, people will forget what you did, but people will never forget how you made them feel.”</a:t>
            </a:r>
          </a:p>
          <a:p>
            <a:pPr algn="ctr" rtl="0" eaLnBrk="1" fontAlgn="auto" hangingPunct="1">
              <a:lnSpc>
                <a:spcPct val="100000"/>
              </a:lnSpc>
              <a:spcBef>
                <a:spcPts val="600"/>
              </a:spcBef>
              <a:spcAft>
                <a:spcPts val="0"/>
              </a:spcAft>
            </a:pPr>
            <a:r>
              <a:rPr lang="en-US" sz="1400">
                <a:solidFill>
                  <a:schemeClr val="accent6"/>
                </a:solidFill>
              </a:rPr>
              <a:t>Maya Angelou</a:t>
            </a:r>
            <a:endParaRPr lang="en-US" sz="1400" b="0" i="0" u="none" baseline="0">
              <a:solidFill>
                <a:schemeClr val="accent6"/>
              </a:solidFill>
            </a:endParaRPr>
          </a:p>
        </p:txBody>
      </p:sp>
      <p:sp>
        <p:nvSpPr>
          <p:cNvPr id="2" name="Title 1">
            <a:extLst>
              <a:ext uri="{FF2B5EF4-FFF2-40B4-BE49-F238E27FC236}">
                <a16:creationId xmlns:a16="http://schemas.microsoft.com/office/drawing/2014/main" id="{A7DEB311-D221-4916-A540-0CD33231180C}"/>
              </a:ext>
            </a:extLst>
          </p:cNvPr>
          <p:cNvSpPr>
            <a:spLocks noGrp="1"/>
          </p:cNvSpPr>
          <p:nvPr>
            <p:ph type="title"/>
          </p:nvPr>
        </p:nvSpPr>
        <p:spPr bwMode="gray"/>
        <p:txBody>
          <a:bodyPr/>
          <a:lstStyle/>
          <a:p>
            <a:r>
              <a:rPr lang="en-US"/>
              <a:t>Resources</a:t>
            </a:r>
          </a:p>
        </p:txBody>
      </p:sp>
      <p:sp>
        <p:nvSpPr>
          <p:cNvPr id="19" name="TextBox 18">
            <a:extLst>
              <a:ext uri="{FF2B5EF4-FFF2-40B4-BE49-F238E27FC236}">
                <a16:creationId xmlns:a16="http://schemas.microsoft.com/office/drawing/2014/main" id="{037AD85A-43AB-4463-9EEF-756321EA85F9}"/>
              </a:ext>
            </a:extLst>
          </p:cNvPr>
          <p:cNvSpPr txBox="1"/>
          <p:nvPr/>
        </p:nvSpPr>
        <p:spPr bwMode="gray">
          <a:xfrm>
            <a:off x="570016" y="1341912"/>
            <a:ext cx="7469580" cy="6405023"/>
          </a:xfrm>
          <a:prstGeom prst="rect">
            <a:avLst/>
          </a:prstGeom>
          <a:noFill/>
        </p:spPr>
        <p:txBody>
          <a:bodyPr vert="horz" wrap="square" lIns="0" tIns="0" rIns="0" bIns="0" rtlCol="0">
            <a:spAutoFit/>
          </a:bodyPr>
          <a:lstStyle/>
          <a:p>
            <a:pPr marL="0" marR="0">
              <a:lnSpc>
                <a:spcPct val="107000"/>
              </a:lnSpc>
              <a:spcBef>
                <a:spcPts val="0"/>
              </a:spcBef>
              <a:spcAft>
                <a:spcPts val="800"/>
              </a:spcAft>
            </a:pPr>
            <a:r>
              <a:rPr lang="en-US" sz="1200">
                <a:solidFill>
                  <a:srgbClr val="002060"/>
                </a:solidFill>
                <a:effectLst/>
                <a:ea typeface="Calibri" panose="020F0502020204030204" pitchFamily="34" charset="0"/>
                <a:cs typeface="Times New Roman" panose="02020603050405020304" pitchFamily="18" charset="0"/>
              </a:rPr>
              <a:t>Peer Support Toolkit City of Philadelphia, DBHIDS (comprehensive &amp; most widely references, 275 pgs.)</a:t>
            </a:r>
          </a:p>
          <a:p>
            <a:pPr marL="0" marR="0">
              <a:lnSpc>
                <a:spcPct val="107000"/>
              </a:lnSpc>
              <a:spcBef>
                <a:spcPts val="0"/>
              </a:spcBef>
              <a:spcAft>
                <a:spcPts val="800"/>
              </a:spcAft>
            </a:pPr>
            <a:r>
              <a:rPr lang="en-US" sz="1200" u="sng">
                <a:solidFill>
                  <a:srgbClr val="0563C1"/>
                </a:solidFill>
                <a:effectLst/>
                <a:ea typeface="Calibri" panose="020F0502020204030204" pitchFamily="34" charset="0"/>
                <a:cs typeface="Times New Roman" panose="02020603050405020304" pitchFamily="18" charset="0"/>
                <a:hlinkClick r:id="rId3"/>
              </a:rPr>
              <a:t>https://dbhids.org/wp-content/uploads/1970/01/PCCI_Peer-Support-Toolkit.pdf</a:t>
            </a:r>
            <a:endParaRPr lang="en-US" sz="12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solidFill>
                  <a:srgbClr val="002060"/>
                </a:solidFill>
                <a:effectLst/>
                <a:ea typeface="Calibri" panose="020F0502020204030204" pitchFamily="34" charset="0"/>
                <a:cs typeface="Times New Roman" panose="02020603050405020304" pitchFamily="18" charset="0"/>
              </a:rPr>
              <a:t>Dimensions:  Peer Support Program Toolkit, BH &amp; Wellness Program, (covers the basic, 51 pgs.)</a:t>
            </a:r>
          </a:p>
          <a:p>
            <a:pPr marL="0" marR="0">
              <a:lnSpc>
                <a:spcPct val="107000"/>
              </a:lnSpc>
              <a:spcBef>
                <a:spcPts val="0"/>
              </a:spcBef>
              <a:spcAft>
                <a:spcPts val="800"/>
              </a:spcAft>
            </a:pPr>
            <a:r>
              <a:rPr lang="en-US" sz="1200" u="sng">
                <a:solidFill>
                  <a:srgbClr val="0563C1"/>
                </a:solidFill>
                <a:effectLst/>
                <a:ea typeface="Calibri" panose="020F0502020204030204" pitchFamily="34" charset="0"/>
                <a:cs typeface="Times New Roman" panose="02020603050405020304" pitchFamily="18" charset="0"/>
                <a:hlinkClick r:id="rId4"/>
              </a:rPr>
              <a:t>https://www.bhwellness.org/resources/toolkits/Peer-Support-Program-Toolkit-web.pdf</a:t>
            </a:r>
            <a:endParaRPr lang="en-US" sz="1200">
              <a:effectLst/>
              <a:ea typeface="Calibri" panose="020F0502020204030204" pitchFamily="34" charset="0"/>
              <a:cs typeface="Times New Roman" panose="02020603050405020304" pitchFamily="18" charset="0"/>
            </a:endParaRPr>
          </a:p>
          <a:p>
            <a:pPr>
              <a:buClr>
                <a:schemeClr val="accent1"/>
              </a:buClr>
            </a:pPr>
            <a:endParaRPr lang="en-US" sz="1600"/>
          </a:p>
          <a:p>
            <a:pPr>
              <a:buClr>
                <a:schemeClr val="accent1"/>
              </a:buClr>
            </a:pPr>
            <a:r>
              <a:rPr lang="en-US" sz="1600" b="1">
                <a:solidFill>
                  <a:srgbClr val="422C88"/>
                </a:solidFill>
              </a:rPr>
              <a:t>Peer Support Resource Centers</a:t>
            </a:r>
            <a:endParaRPr lang="en-US" sz="1600" b="1">
              <a:solidFill>
                <a:srgbClr val="002060"/>
              </a:solidFill>
            </a:endParaRPr>
          </a:p>
          <a:p>
            <a:pPr marL="0" marR="0">
              <a:lnSpc>
                <a:spcPct val="107000"/>
              </a:lnSpc>
              <a:spcBef>
                <a:spcPts val="0"/>
              </a:spcBef>
              <a:spcAft>
                <a:spcPts val="800"/>
              </a:spcAft>
            </a:pPr>
            <a:r>
              <a:rPr lang="en-US" sz="1400">
                <a:solidFill>
                  <a:srgbClr val="002060"/>
                </a:solidFill>
                <a:effectLst/>
                <a:latin typeface="Arial" panose="020B0604020202020204" pitchFamily="34" charset="0"/>
                <a:ea typeface="Calibri" panose="020F0502020204030204" pitchFamily="34" charset="0"/>
                <a:cs typeface="Arial" panose="020B0604020202020204" pitchFamily="34" charset="0"/>
              </a:rPr>
              <a:t>Mental Health America, Center for Peer Support </a:t>
            </a:r>
          </a:p>
          <a:p>
            <a:pPr marL="0" marR="0">
              <a:lnSpc>
                <a:spcPct val="107000"/>
              </a:lnSpc>
              <a:spcBef>
                <a:spcPts val="0"/>
              </a:spcBef>
              <a:spcAft>
                <a:spcPts val="800"/>
              </a:spcAft>
            </a:pPr>
            <a:r>
              <a:rPr lang="en-US" sz="12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https://mhanational.org/center-peer-support</a:t>
            </a:r>
            <a:endParaRPr lang="en-US" sz="12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National Association of Peer Supporters (N.A.P.S.) Resources</a:t>
            </a:r>
            <a:endParaRPr lang="en-US" sz="14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buClr>
                <a:schemeClr val="accent1"/>
              </a:buClr>
            </a:pPr>
            <a:r>
              <a:rPr lang="en-US" sz="1400">
                <a:solidFill>
                  <a:srgbClr val="422C88"/>
                </a:solidFill>
                <a:hlinkClick r:id="rId6"/>
              </a:rPr>
              <a:t>https://www.peersupportworks.org/resources/</a:t>
            </a:r>
            <a:endParaRPr lang="en-US" sz="1400">
              <a:solidFill>
                <a:srgbClr val="422C88"/>
              </a:solidFill>
            </a:endParaRPr>
          </a:p>
          <a:p>
            <a:pPr>
              <a:buClr>
                <a:schemeClr val="accent1"/>
              </a:buClr>
            </a:pPr>
            <a:endParaRPr lang="en-US" sz="1400">
              <a:solidFill>
                <a:srgbClr val="422C88"/>
              </a:solidFill>
            </a:endParaRPr>
          </a:p>
          <a:p>
            <a:pPr>
              <a:buClr>
                <a:schemeClr val="accent1"/>
              </a:buClr>
            </a:pPr>
            <a:r>
              <a:rPr lang="en-US" sz="1600" b="1">
                <a:solidFill>
                  <a:srgbClr val="422C88"/>
                </a:solidFill>
              </a:rPr>
              <a:t>Training</a:t>
            </a:r>
          </a:p>
          <a:p>
            <a:pPr marL="0" marR="0">
              <a:lnSpc>
                <a:spcPct val="107000"/>
              </a:lnSpc>
              <a:spcBef>
                <a:spcPts val="0"/>
              </a:spcBef>
              <a:spcAft>
                <a:spcPts val="800"/>
              </a:spcAft>
            </a:pPr>
            <a:r>
              <a:rPr lang="en-US" sz="1400">
                <a:solidFill>
                  <a:srgbClr val="002060"/>
                </a:solidFill>
                <a:effectLst/>
                <a:ea typeface="Calibri" panose="020F0502020204030204" pitchFamily="34" charset="0"/>
                <a:cs typeface="Times New Roman" panose="02020603050405020304" pitchFamily="18" charset="0"/>
              </a:rPr>
              <a:t>Relias (Optum Idaho providers)</a:t>
            </a:r>
          </a:p>
          <a:p>
            <a:pPr marL="0" marR="0">
              <a:lnSpc>
                <a:spcPct val="107000"/>
              </a:lnSpc>
              <a:spcBef>
                <a:spcPts val="0"/>
              </a:spcBef>
              <a:spcAft>
                <a:spcPts val="800"/>
              </a:spcAft>
            </a:pPr>
            <a:r>
              <a:rPr lang="en-US" sz="1400" u="sng">
                <a:solidFill>
                  <a:srgbClr val="0563C1"/>
                </a:solidFill>
                <a:effectLst/>
                <a:ea typeface="Calibri" panose="020F0502020204030204" pitchFamily="34" charset="0"/>
                <a:cs typeface="Times New Roman" panose="02020603050405020304" pitchFamily="18" charset="0"/>
                <a:hlinkClick r:id="rId7"/>
              </a:rPr>
              <a:t>https://optumidaho.training.reliaslearning.com/</a:t>
            </a:r>
            <a:endParaRPr lang="en-US" sz="1400" u="sng">
              <a:solidFill>
                <a:srgbClr val="0563C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solidFill>
                  <a:srgbClr val="002060"/>
                </a:solidFill>
                <a:effectLst/>
                <a:ea typeface="Calibri" panose="020F0502020204030204" pitchFamily="34" charset="0"/>
                <a:cs typeface="Times New Roman" panose="02020603050405020304" pitchFamily="18" charset="0"/>
              </a:rPr>
              <a:t>Path to Prime, LLC</a:t>
            </a:r>
          </a:p>
          <a:p>
            <a:pPr marL="0" marR="0">
              <a:lnSpc>
                <a:spcPct val="107000"/>
              </a:lnSpc>
              <a:spcBef>
                <a:spcPts val="0"/>
              </a:spcBef>
              <a:spcAft>
                <a:spcPts val="800"/>
              </a:spcAft>
            </a:pPr>
            <a:r>
              <a:rPr lang="en-US" sz="1400">
                <a:solidFill>
                  <a:srgbClr val="002060"/>
                </a:solidFill>
                <a:effectLst/>
                <a:ea typeface="Calibri" panose="020F0502020204030204" pitchFamily="34" charset="0"/>
                <a:cs typeface="Times New Roman" panose="02020603050405020304" pitchFamily="18" charset="0"/>
                <a:hlinkClick r:id="rId8"/>
              </a:rPr>
              <a:t>https://www.idahopeersupport.com/</a:t>
            </a:r>
            <a:endParaRPr lang="en-US" sz="140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solidFill>
                  <a:srgbClr val="002060"/>
                </a:solidFill>
                <a:effectLst/>
                <a:ea typeface="Calibri" panose="020F0502020204030204" pitchFamily="34" charset="0"/>
                <a:cs typeface="Times New Roman" panose="02020603050405020304" pitchFamily="18" charset="0"/>
                <a:hlinkClick r:id="rId9"/>
              </a:rPr>
              <a:t>jess@idahopeersupport.com</a:t>
            </a:r>
            <a:endParaRPr lang="en-US" sz="140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a:solidFill>
                <a:srgbClr val="002060"/>
              </a:solidFill>
              <a:effectLst/>
              <a:ea typeface="Calibri" panose="020F0502020204030204" pitchFamily="34" charset="0"/>
              <a:cs typeface="Times New Roman" panose="02020603050405020304" pitchFamily="18" charset="0"/>
            </a:endParaRPr>
          </a:p>
          <a:p>
            <a:pPr>
              <a:buClr>
                <a:schemeClr val="accent1"/>
              </a:buClr>
            </a:pPr>
            <a:endParaRPr lang="en-US" sz="1400" b="1">
              <a:solidFill>
                <a:srgbClr val="422C88"/>
              </a:solidFill>
            </a:endParaRPr>
          </a:p>
          <a:p>
            <a:pPr>
              <a:buClr>
                <a:schemeClr val="accent1"/>
              </a:buClr>
            </a:pPr>
            <a:endParaRPr lang="en-US" sz="1400" b="1">
              <a:solidFill>
                <a:srgbClr val="422C88"/>
              </a:solidFill>
            </a:endParaRPr>
          </a:p>
          <a:p>
            <a:pPr>
              <a:buClr>
                <a:schemeClr val="accent1"/>
              </a:buClr>
            </a:pPr>
            <a:endParaRPr lang="en-US" sz="1400"/>
          </a:p>
        </p:txBody>
      </p:sp>
      <p:sp>
        <p:nvSpPr>
          <p:cNvPr id="20" name="TextBox 19">
            <a:extLst>
              <a:ext uri="{FF2B5EF4-FFF2-40B4-BE49-F238E27FC236}">
                <a16:creationId xmlns:a16="http://schemas.microsoft.com/office/drawing/2014/main" id="{69AE89AE-0925-456E-9B2A-E945FAB61649}"/>
              </a:ext>
            </a:extLst>
          </p:cNvPr>
          <p:cNvSpPr txBox="1"/>
          <p:nvPr/>
        </p:nvSpPr>
        <p:spPr bwMode="gray">
          <a:xfrm>
            <a:off x="605642" y="985652"/>
            <a:ext cx="5959559" cy="246221"/>
          </a:xfrm>
          <a:prstGeom prst="rect">
            <a:avLst/>
          </a:prstGeom>
          <a:noFill/>
        </p:spPr>
        <p:txBody>
          <a:bodyPr vert="horz" wrap="square" lIns="0" tIns="0" rIns="0" bIns="0" rtlCol="0">
            <a:spAutoFit/>
          </a:bodyPr>
          <a:lstStyle/>
          <a:p>
            <a:pPr>
              <a:spcBef>
                <a:spcPts val="600"/>
              </a:spcBef>
              <a:buClr>
                <a:schemeClr val="tx1"/>
              </a:buClr>
            </a:pPr>
            <a:r>
              <a:rPr lang="en-US" sz="1600" b="1">
                <a:solidFill>
                  <a:schemeClr val="accent6"/>
                </a:solidFill>
              </a:rPr>
              <a:t>Peer Support Toolkits</a:t>
            </a:r>
          </a:p>
        </p:txBody>
      </p:sp>
      <p:pic>
        <p:nvPicPr>
          <p:cNvPr id="6" name="Graphic 5">
            <a:extLst>
              <a:ext uri="{FF2B5EF4-FFF2-40B4-BE49-F238E27FC236}">
                <a16:creationId xmlns:a16="http://schemas.microsoft.com/office/drawing/2014/main" id="{33AD919E-DBB9-46E5-90BC-B9E3A75CA5B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bwMode="gray">
          <a:xfrm>
            <a:off x="9585257" y="1354399"/>
            <a:ext cx="476250" cy="476250"/>
          </a:xfrm>
          <a:prstGeom prst="rect">
            <a:avLst/>
          </a:prstGeom>
        </p:spPr>
      </p:pic>
    </p:spTree>
    <p:extLst>
      <p:ext uri="{BB962C8B-B14F-4D97-AF65-F5344CB8AC3E}">
        <p14:creationId xmlns:p14="http://schemas.microsoft.com/office/powerpoint/2010/main" val="2800210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7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1927AD-BB38-4FFB-8457-4C8D7B42319D}"/>
              </a:ext>
            </a:extLst>
          </p:cNvPr>
          <p:cNvSpPr/>
          <p:nvPr/>
        </p:nvSpPr>
        <p:spPr bwMode="gray">
          <a:xfrm>
            <a:off x="0" y="2071395"/>
            <a:ext cx="12192000" cy="321312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F8088283-7925-480A-8342-73D4E702B634}"/>
              </a:ext>
            </a:extLst>
          </p:cNvPr>
          <p:cNvSpPr>
            <a:spLocks noGrp="1"/>
          </p:cNvSpPr>
          <p:nvPr>
            <p:ph type="title"/>
          </p:nvPr>
        </p:nvSpPr>
        <p:spPr bwMode="gray"/>
        <p:txBody>
          <a:bodyPr/>
          <a:lstStyle/>
          <a:p>
            <a:r>
              <a:rPr lang="en-US"/>
              <a:t>Tyson's recovery story</a:t>
            </a:r>
          </a:p>
        </p:txBody>
      </p:sp>
      <p:sp>
        <p:nvSpPr>
          <p:cNvPr id="4" name="Rectangle 3">
            <a:extLst>
              <a:ext uri="{FF2B5EF4-FFF2-40B4-BE49-F238E27FC236}">
                <a16:creationId xmlns:a16="http://schemas.microsoft.com/office/drawing/2014/main" id="{FCF948AE-9EFC-4B34-8391-4C1E37975E44}"/>
              </a:ext>
            </a:extLst>
          </p:cNvPr>
          <p:cNvSpPr/>
          <p:nvPr/>
        </p:nvSpPr>
        <p:spPr bwMode="gray">
          <a:xfrm>
            <a:off x="3812207" y="3872646"/>
            <a:ext cx="1756518" cy="200055"/>
          </a:xfrm>
          <a:prstGeom prst="rect">
            <a:avLst/>
          </a:prstGeom>
        </p:spPr>
        <p:txBody>
          <a:bodyPr wrap="square" lIns="0" tIns="0" rIns="0" bIns="0">
            <a:spAutoFit/>
          </a:bodyPr>
          <a:lstStyle/>
          <a:p>
            <a:pPr>
              <a:spcBef>
                <a:spcPts val="600"/>
              </a:spcBef>
            </a:pPr>
            <a:r>
              <a:rPr lang="en-US" sz="1300">
                <a:solidFill>
                  <a:schemeClr val="accent6"/>
                </a:solidFill>
              </a:rPr>
              <a:t>.</a:t>
            </a:r>
            <a:endParaRPr lang="en-US" sz="1300" baseline="30000">
              <a:solidFill>
                <a:schemeClr val="accent6"/>
              </a:solidFill>
            </a:endParaRPr>
          </a:p>
        </p:txBody>
      </p:sp>
      <p:pic>
        <p:nvPicPr>
          <p:cNvPr id="5" name="Picture 4">
            <a:extLst>
              <a:ext uri="{FF2B5EF4-FFF2-40B4-BE49-F238E27FC236}">
                <a16:creationId xmlns:a16="http://schemas.microsoft.com/office/drawing/2014/main" id="{2137EEE2-1937-E1EB-A7F4-62D2E4A5EA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256957" y="1079922"/>
            <a:ext cx="733583" cy="842494"/>
          </a:xfrm>
          <a:prstGeom prst="rect">
            <a:avLst/>
          </a:prstGeom>
        </p:spPr>
      </p:pic>
      <p:sp>
        <p:nvSpPr>
          <p:cNvPr id="7" name="Oval 6">
            <a:extLst>
              <a:ext uri="{FF2B5EF4-FFF2-40B4-BE49-F238E27FC236}">
                <a16:creationId xmlns:a16="http://schemas.microsoft.com/office/drawing/2014/main" id="{C8BB4915-CB67-6130-DECD-4DEFE7AD43D8}"/>
              </a:ext>
            </a:extLst>
          </p:cNvPr>
          <p:cNvSpPr/>
          <p:nvPr/>
        </p:nvSpPr>
        <p:spPr bwMode="gray">
          <a:xfrm>
            <a:off x="5638800" y="2971800"/>
            <a:ext cx="914400" cy="9144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8" name="Oval 7">
            <a:extLst>
              <a:ext uri="{FF2B5EF4-FFF2-40B4-BE49-F238E27FC236}">
                <a16:creationId xmlns:a16="http://schemas.microsoft.com/office/drawing/2014/main" id="{C53AB939-38A2-6D27-3E2E-703CBC04EE08}"/>
              </a:ext>
            </a:extLst>
          </p:cNvPr>
          <p:cNvSpPr/>
          <p:nvPr/>
        </p:nvSpPr>
        <p:spPr bwMode="gray">
          <a:xfrm>
            <a:off x="5781675" y="3114675"/>
            <a:ext cx="914400" cy="9144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9" name="Oval 8">
            <a:extLst>
              <a:ext uri="{FF2B5EF4-FFF2-40B4-BE49-F238E27FC236}">
                <a16:creationId xmlns:a16="http://schemas.microsoft.com/office/drawing/2014/main" id="{4341E6CA-882B-2A29-1108-88361D4A63D4}"/>
              </a:ext>
            </a:extLst>
          </p:cNvPr>
          <p:cNvSpPr/>
          <p:nvPr/>
        </p:nvSpPr>
        <p:spPr bwMode="gray">
          <a:xfrm>
            <a:off x="5924550" y="3257550"/>
            <a:ext cx="914400" cy="914400"/>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B3C091DD-D400-7FDD-33CC-D64FBFC6F282}"/>
              </a:ext>
            </a:extLst>
          </p:cNvPr>
          <p:cNvSpPr txBox="1"/>
          <p:nvPr/>
        </p:nvSpPr>
        <p:spPr bwMode="gray">
          <a:xfrm>
            <a:off x="932447" y="2255921"/>
            <a:ext cx="1323473" cy="11881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600"/>
              </a:spcBef>
            </a:pPr>
            <a:endParaRPr lang="en-US" sz="1400"/>
          </a:p>
        </p:txBody>
      </p:sp>
      <p:sp>
        <p:nvSpPr>
          <p:cNvPr id="11" name="Oval 10">
            <a:extLst>
              <a:ext uri="{FF2B5EF4-FFF2-40B4-BE49-F238E27FC236}">
                <a16:creationId xmlns:a16="http://schemas.microsoft.com/office/drawing/2014/main" id="{FB8B87D3-2052-9CF4-05B9-2042F19F2CD0}"/>
              </a:ext>
            </a:extLst>
          </p:cNvPr>
          <p:cNvSpPr/>
          <p:nvPr/>
        </p:nvSpPr>
        <p:spPr bwMode="gray">
          <a:xfrm>
            <a:off x="809895" y="2156288"/>
            <a:ext cx="1668898" cy="1521823"/>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100" b="0" i="0" u="none" baseline="0">
                <a:solidFill>
                  <a:srgbClr val="FFFFFF"/>
                </a:solidFill>
              </a:rPr>
              <a:t>Years of </a:t>
            </a:r>
            <a:r>
              <a:rPr lang="en-US" sz="1100">
                <a:solidFill>
                  <a:srgbClr val="FFFFFF"/>
                </a:solidFill>
              </a:rPr>
              <a:t>undiagnosed and untreated mental health illness post-military service</a:t>
            </a:r>
            <a:endParaRPr lang="en-US" sz="1100" b="0" i="0" u="none" baseline="0">
              <a:solidFill>
                <a:srgbClr val="FFFFFF"/>
              </a:solidFill>
            </a:endParaRPr>
          </a:p>
        </p:txBody>
      </p:sp>
      <p:sp>
        <p:nvSpPr>
          <p:cNvPr id="13" name="Oval 12">
            <a:extLst>
              <a:ext uri="{FF2B5EF4-FFF2-40B4-BE49-F238E27FC236}">
                <a16:creationId xmlns:a16="http://schemas.microsoft.com/office/drawing/2014/main" id="{26A8727B-FA85-00C6-3B7A-A4AE677C394C}"/>
              </a:ext>
            </a:extLst>
          </p:cNvPr>
          <p:cNvSpPr/>
          <p:nvPr/>
        </p:nvSpPr>
        <p:spPr bwMode="gray">
          <a:xfrm>
            <a:off x="2181095" y="3561290"/>
            <a:ext cx="1699777" cy="1506009"/>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100">
                <a:solidFill>
                  <a:srgbClr val="FFFFFF"/>
                </a:solidFill>
                <a:cs typeface="Arial"/>
              </a:rPr>
              <a:t>Self-medicating with substances leads to criminal charges, entry to Veterans Court</a:t>
            </a:r>
            <a:endParaRPr lang="en-US" sz="1100" b="0" i="0" u="none" baseline="0">
              <a:solidFill>
                <a:srgbClr val="FFFFFF"/>
              </a:solidFill>
              <a:cs typeface="Arial"/>
            </a:endParaRPr>
          </a:p>
        </p:txBody>
      </p:sp>
      <p:pic>
        <p:nvPicPr>
          <p:cNvPr id="14" name="Picture 14" descr="Icon&#10;&#10;Description automatically generated">
            <a:extLst>
              <a:ext uri="{FF2B5EF4-FFF2-40B4-BE49-F238E27FC236}">
                <a16:creationId xmlns:a16="http://schemas.microsoft.com/office/drawing/2014/main" id="{ABD3ADE1-187B-255C-61F5-3A1BF3520CE7}"/>
              </a:ext>
            </a:extLst>
          </p:cNvPr>
          <p:cNvPicPr>
            <a:picLocks noChangeAspect="1"/>
          </p:cNvPicPr>
          <p:nvPr/>
        </p:nvPicPr>
        <p:blipFill>
          <a:blip r:embed="rId4"/>
          <a:stretch>
            <a:fillRect/>
          </a:stretch>
        </p:blipFill>
        <p:spPr>
          <a:xfrm>
            <a:off x="2476499" y="5283868"/>
            <a:ext cx="1022686" cy="1032712"/>
          </a:xfrm>
          <a:prstGeom prst="rect">
            <a:avLst/>
          </a:prstGeom>
        </p:spPr>
      </p:pic>
      <p:sp>
        <p:nvSpPr>
          <p:cNvPr id="18" name="Oval 17">
            <a:extLst>
              <a:ext uri="{FF2B5EF4-FFF2-40B4-BE49-F238E27FC236}">
                <a16:creationId xmlns:a16="http://schemas.microsoft.com/office/drawing/2014/main" id="{387C69CB-2F90-7042-5C48-9B1E06A8E7A2}"/>
              </a:ext>
            </a:extLst>
          </p:cNvPr>
          <p:cNvSpPr/>
          <p:nvPr/>
        </p:nvSpPr>
        <p:spPr bwMode="gray">
          <a:xfrm>
            <a:off x="3595094" y="2154970"/>
            <a:ext cx="1729339" cy="1569317"/>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100">
                <a:solidFill>
                  <a:srgbClr val="FFFFFF"/>
                </a:solidFill>
                <a:cs typeface="Arial"/>
              </a:rPr>
              <a:t>Legally compelled to engage with treatment for mental health and substance use</a:t>
            </a:r>
            <a:endParaRPr lang="en-US" sz="1100" b="1" i="0" u="none" baseline="0">
              <a:solidFill>
                <a:srgbClr val="FFFFFF"/>
              </a:solidFill>
              <a:cs typeface="Arial"/>
            </a:endParaRPr>
          </a:p>
        </p:txBody>
      </p:sp>
      <p:pic>
        <p:nvPicPr>
          <p:cNvPr id="19" name="Picture 19" descr="Icon&#10;&#10;Description automatically generated">
            <a:extLst>
              <a:ext uri="{FF2B5EF4-FFF2-40B4-BE49-F238E27FC236}">
                <a16:creationId xmlns:a16="http://schemas.microsoft.com/office/drawing/2014/main" id="{DCD03E69-819D-4367-349E-213A30EEAF5A}"/>
              </a:ext>
            </a:extLst>
          </p:cNvPr>
          <p:cNvPicPr>
            <a:picLocks noChangeAspect="1"/>
          </p:cNvPicPr>
          <p:nvPr/>
        </p:nvPicPr>
        <p:blipFill>
          <a:blip r:embed="rId5"/>
          <a:stretch>
            <a:fillRect/>
          </a:stretch>
        </p:blipFill>
        <p:spPr>
          <a:xfrm>
            <a:off x="3990475" y="1032712"/>
            <a:ext cx="932447" cy="932447"/>
          </a:xfrm>
          <a:prstGeom prst="rect">
            <a:avLst/>
          </a:prstGeom>
        </p:spPr>
      </p:pic>
      <p:sp>
        <p:nvSpPr>
          <p:cNvPr id="21" name="Oval 20">
            <a:extLst>
              <a:ext uri="{FF2B5EF4-FFF2-40B4-BE49-F238E27FC236}">
                <a16:creationId xmlns:a16="http://schemas.microsoft.com/office/drawing/2014/main" id="{6C32B4A3-65C6-E940-06B9-88CFD5B2D6EE}"/>
              </a:ext>
            </a:extLst>
          </p:cNvPr>
          <p:cNvSpPr/>
          <p:nvPr/>
        </p:nvSpPr>
        <p:spPr bwMode="gray">
          <a:xfrm>
            <a:off x="5105401" y="3558654"/>
            <a:ext cx="1734610" cy="1570923"/>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100">
                <a:solidFill>
                  <a:srgbClr val="FFFFFF"/>
                </a:solidFill>
                <a:cs typeface="Arial"/>
              </a:rPr>
              <a:t>Recovery begins with self-awareness and commitment to change, positive results begin to follow</a:t>
            </a:r>
            <a:endParaRPr lang="en-US" sz="1100" i="0" u="none" baseline="0">
              <a:solidFill>
                <a:srgbClr val="FFFFFF"/>
              </a:solidFill>
              <a:cs typeface="Arial"/>
            </a:endParaRPr>
          </a:p>
        </p:txBody>
      </p:sp>
      <p:pic>
        <p:nvPicPr>
          <p:cNvPr id="22" name="Picture 22" descr="Icon&#10;&#10;Description automatically generated">
            <a:extLst>
              <a:ext uri="{FF2B5EF4-FFF2-40B4-BE49-F238E27FC236}">
                <a16:creationId xmlns:a16="http://schemas.microsoft.com/office/drawing/2014/main" id="{1AE40CD2-8EBC-AD23-0ED7-64EE0BB73A71}"/>
              </a:ext>
            </a:extLst>
          </p:cNvPr>
          <p:cNvPicPr>
            <a:picLocks noChangeAspect="1"/>
          </p:cNvPicPr>
          <p:nvPr/>
        </p:nvPicPr>
        <p:blipFill>
          <a:blip r:embed="rId6"/>
          <a:stretch>
            <a:fillRect/>
          </a:stretch>
        </p:blipFill>
        <p:spPr>
          <a:xfrm>
            <a:off x="5474368" y="5424236"/>
            <a:ext cx="902370" cy="832186"/>
          </a:xfrm>
          <a:prstGeom prst="rect">
            <a:avLst/>
          </a:prstGeom>
        </p:spPr>
      </p:pic>
      <p:sp>
        <p:nvSpPr>
          <p:cNvPr id="24" name="Oval 23">
            <a:extLst>
              <a:ext uri="{FF2B5EF4-FFF2-40B4-BE49-F238E27FC236}">
                <a16:creationId xmlns:a16="http://schemas.microsoft.com/office/drawing/2014/main" id="{31C91A1B-5C3A-7224-10E8-EB83E63EF07C}"/>
              </a:ext>
            </a:extLst>
          </p:cNvPr>
          <p:cNvSpPr/>
          <p:nvPr/>
        </p:nvSpPr>
        <p:spPr bwMode="gray">
          <a:xfrm>
            <a:off x="7181479" y="2165799"/>
            <a:ext cx="2781127" cy="2667458"/>
          </a:xfrm>
          <a:prstGeom prst="ellipse">
            <a:avLst/>
          </a:prstGeom>
          <a:solidFill>
            <a:srgbClr val="422C88"/>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100">
                <a:solidFill>
                  <a:schemeClr val="bg1"/>
                </a:solidFill>
                <a:cs typeface="Arial"/>
              </a:rPr>
              <a:t>Momentum builds from positive results and consistency, triggers activation in recovery and self-care efforts. Living fulfilled and purposeful life in recovery beyond imagination. </a:t>
            </a:r>
            <a:endParaRPr lang="en-US" sz="1100" i="0" u="none">
              <a:solidFill>
                <a:schemeClr val="bg1"/>
              </a:solidFill>
              <a:cs typeface="Arial"/>
            </a:endParaRPr>
          </a:p>
        </p:txBody>
      </p:sp>
      <p:pic>
        <p:nvPicPr>
          <p:cNvPr id="26" name="Picture 25" descr="A picture containing logo&#10;&#10;Description automatically generated">
            <a:extLst>
              <a:ext uri="{FF2B5EF4-FFF2-40B4-BE49-F238E27FC236}">
                <a16:creationId xmlns:a16="http://schemas.microsoft.com/office/drawing/2014/main" id="{37B60EFE-4B06-F0C6-3A49-1C7FC1A68F6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10458937" y="3221220"/>
            <a:ext cx="661851" cy="702622"/>
          </a:xfrm>
          <a:prstGeom prst="rect">
            <a:avLst/>
          </a:prstGeom>
        </p:spPr>
      </p:pic>
      <p:pic>
        <p:nvPicPr>
          <p:cNvPr id="27" name="Picture 27" descr="Icon&#10;&#10;Description automatically generated">
            <a:extLst>
              <a:ext uri="{FF2B5EF4-FFF2-40B4-BE49-F238E27FC236}">
                <a16:creationId xmlns:a16="http://schemas.microsoft.com/office/drawing/2014/main" id="{6CDAEB34-6D8E-09CD-831D-533777A356CA}"/>
              </a:ext>
            </a:extLst>
          </p:cNvPr>
          <p:cNvPicPr>
            <a:picLocks noChangeAspect="1"/>
          </p:cNvPicPr>
          <p:nvPr/>
        </p:nvPicPr>
        <p:blipFill>
          <a:blip r:embed="rId8"/>
          <a:stretch>
            <a:fillRect/>
          </a:stretch>
        </p:blipFill>
        <p:spPr>
          <a:xfrm>
            <a:off x="8011026" y="932447"/>
            <a:ext cx="1122948" cy="1132974"/>
          </a:xfrm>
          <a:prstGeom prst="rect">
            <a:avLst/>
          </a:prstGeom>
        </p:spPr>
      </p:pic>
    </p:spTree>
    <p:extLst>
      <p:ext uri="{BB962C8B-B14F-4D97-AF65-F5344CB8AC3E}">
        <p14:creationId xmlns:p14="http://schemas.microsoft.com/office/powerpoint/2010/main" val="3430724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68">
        <p159:morph option="byObject"/>
      </p:transition>
    </mc:Choice>
    <mc:Fallback xmlns="">
      <p:transition spd="slow" advTm="706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96138-95F4-4D83-8396-FBA6BDA05B63}"/>
              </a:ext>
            </a:extLst>
          </p:cNvPr>
          <p:cNvSpPr>
            <a:spLocks noGrp="1"/>
          </p:cNvSpPr>
          <p:nvPr>
            <p:ph type="title"/>
          </p:nvPr>
        </p:nvSpPr>
        <p:spPr>
          <a:xfrm>
            <a:off x="1752600" y="3420603"/>
            <a:ext cx="8686800" cy="553998"/>
          </a:xfrm>
        </p:spPr>
        <p:txBody>
          <a:bodyPr/>
          <a:lstStyle/>
          <a:p>
            <a:r>
              <a:rPr lang="en-US" sz="4000"/>
              <a:t>Hope is the route to recovery</a:t>
            </a:r>
          </a:p>
        </p:txBody>
      </p:sp>
    </p:spTree>
    <p:extLst>
      <p:ext uri="{BB962C8B-B14F-4D97-AF65-F5344CB8AC3E}">
        <p14:creationId xmlns:p14="http://schemas.microsoft.com/office/powerpoint/2010/main" val="2010222722"/>
      </p:ext>
    </p:extLst>
  </p:cSld>
  <p:clrMapOvr>
    <a:masterClrMapping/>
  </p:clrMapOvr>
  <p:transition spd="slow" advTm="25691">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134904F-5368-4BDA-B268-354384AA7B61}"/>
              </a:ext>
            </a:extLst>
          </p:cNvPr>
          <p:cNvGraphicFramePr>
            <a:graphicFrameLocks noGrp="1"/>
          </p:cNvGraphicFramePr>
          <p:nvPr>
            <p:ph idx="1"/>
            <p:extLst>
              <p:ext uri="{D42A27DB-BD31-4B8C-83A1-F6EECF244321}">
                <p14:modId xmlns:p14="http://schemas.microsoft.com/office/powerpoint/2010/main" val="2289392032"/>
              </p:ext>
            </p:extLst>
          </p:nvPr>
        </p:nvGraphicFramePr>
        <p:xfrm>
          <a:off x="1403927" y="1828800"/>
          <a:ext cx="9144000" cy="3851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4A847C6-9282-49ED-B3FD-70B41C02E23B}"/>
              </a:ext>
            </a:extLst>
          </p:cNvPr>
          <p:cNvSpPr>
            <a:spLocks noGrp="1"/>
          </p:cNvSpPr>
          <p:nvPr>
            <p:ph type="title"/>
          </p:nvPr>
        </p:nvSpPr>
        <p:spPr>
          <a:xfrm>
            <a:off x="457199" y="555639"/>
            <a:ext cx="9601200" cy="332399"/>
          </a:xfrm>
        </p:spPr>
        <p:txBody>
          <a:bodyPr/>
          <a:lstStyle/>
          <a:p>
            <a:r>
              <a:rPr lang="en-US" sz="2400"/>
              <a:t>Hope is the route to recovery…  </a:t>
            </a:r>
          </a:p>
        </p:txBody>
      </p:sp>
      <p:sp>
        <p:nvSpPr>
          <p:cNvPr id="7" name="Circle: Hollow 6">
            <a:extLst>
              <a:ext uri="{FF2B5EF4-FFF2-40B4-BE49-F238E27FC236}">
                <a16:creationId xmlns:a16="http://schemas.microsoft.com/office/drawing/2014/main" id="{757B2CC7-7BAF-46D4-A15A-D16A93AD38B7}"/>
              </a:ext>
            </a:extLst>
          </p:cNvPr>
          <p:cNvSpPr/>
          <p:nvPr/>
        </p:nvSpPr>
        <p:spPr bwMode="gray">
          <a:xfrm>
            <a:off x="775855" y="960582"/>
            <a:ext cx="9882909" cy="5320145"/>
          </a:xfrm>
          <a:prstGeom prst="donut">
            <a:avLst>
              <a:gd name="adj" fmla="val 9695"/>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9" name="TextBox 8">
            <a:extLst>
              <a:ext uri="{FF2B5EF4-FFF2-40B4-BE49-F238E27FC236}">
                <a16:creationId xmlns:a16="http://schemas.microsoft.com/office/drawing/2014/main" id="{FEE98D31-B525-4DF8-8613-33DAB3B392B0}"/>
              </a:ext>
            </a:extLst>
          </p:cNvPr>
          <p:cNvSpPr txBox="1"/>
          <p:nvPr/>
        </p:nvSpPr>
        <p:spPr bwMode="gray">
          <a:xfrm>
            <a:off x="4562764" y="1117600"/>
            <a:ext cx="2586181" cy="276999"/>
          </a:xfrm>
          <a:prstGeom prst="rect">
            <a:avLst/>
          </a:prstGeom>
          <a:noFill/>
        </p:spPr>
        <p:txBody>
          <a:bodyPr vert="horz" wrap="square" lIns="0" tIns="0" rIns="0" bIns="0" rtlCol="0">
            <a:spAutoFit/>
          </a:bodyPr>
          <a:lstStyle/>
          <a:p>
            <a:pPr algn="l">
              <a:spcBef>
                <a:spcPts val="600"/>
              </a:spcBef>
            </a:pPr>
            <a:r>
              <a:rPr lang="en-US" b="1">
                <a:solidFill>
                  <a:schemeClr val="accent6"/>
                </a:solidFill>
              </a:rPr>
              <a:t>Better future perceived</a:t>
            </a:r>
          </a:p>
        </p:txBody>
      </p:sp>
      <p:sp>
        <p:nvSpPr>
          <p:cNvPr id="10" name="TextBox 9">
            <a:extLst>
              <a:ext uri="{FF2B5EF4-FFF2-40B4-BE49-F238E27FC236}">
                <a16:creationId xmlns:a16="http://schemas.microsoft.com/office/drawing/2014/main" id="{7F2C2084-A180-4D4A-A045-3895B7723EA7}"/>
              </a:ext>
            </a:extLst>
          </p:cNvPr>
          <p:cNvSpPr txBox="1"/>
          <p:nvPr/>
        </p:nvSpPr>
        <p:spPr bwMode="gray">
          <a:xfrm>
            <a:off x="4830618" y="5828145"/>
            <a:ext cx="2872509" cy="276999"/>
          </a:xfrm>
          <a:prstGeom prst="rect">
            <a:avLst/>
          </a:prstGeom>
          <a:noFill/>
        </p:spPr>
        <p:txBody>
          <a:bodyPr vert="horz" wrap="square" lIns="0" tIns="0" rIns="0" bIns="0" rtlCol="0">
            <a:spAutoFit/>
          </a:bodyPr>
          <a:lstStyle/>
          <a:p>
            <a:pPr algn="l">
              <a:spcBef>
                <a:spcPts val="600"/>
              </a:spcBef>
            </a:pPr>
            <a:r>
              <a:rPr lang="en-US" b="1">
                <a:solidFill>
                  <a:schemeClr val="accent6"/>
                </a:solidFill>
              </a:rPr>
              <a:t>Better future achieved</a:t>
            </a:r>
          </a:p>
        </p:txBody>
      </p:sp>
    </p:spTree>
    <p:extLst>
      <p:ext uri="{BB962C8B-B14F-4D97-AF65-F5344CB8AC3E}">
        <p14:creationId xmlns:p14="http://schemas.microsoft.com/office/powerpoint/2010/main" val="1949610801"/>
      </p:ext>
    </p:extLst>
  </p:cSld>
  <p:clrMapOvr>
    <a:masterClrMapping/>
  </p:clrMapOvr>
  <mc:AlternateContent xmlns:mc="http://schemas.openxmlformats.org/markup-compatibility/2006" xmlns:p14="http://schemas.microsoft.com/office/powerpoint/2010/main">
    <mc:Choice Requires="p14">
      <p:transition spd="slow" p14:dur="800" advTm="74592">
        <p:circle/>
      </p:transition>
    </mc:Choice>
    <mc:Fallback xmlns="">
      <p:transition spd="slow" advTm="74592">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BBECD-F618-4F12-A328-2A0C096E662E}"/>
              </a:ext>
            </a:extLst>
          </p:cNvPr>
          <p:cNvSpPr>
            <a:spLocks noGrp="1"/>
          </p:cNvSpPr>
          <p:nvPr>
            <p:ph type="title"/>
          </p:nvPr>
        </p:nvSpPr>
        <p:spPr>
          <a:xfrm>
            <a:off x="1752600" y="2866605"/>
            <a:ext cx="8686800" cy="1107996"/>
          </a:xfrm>
        </p:spPr>
        <p:txBody>
          <a:bodyPr/>
          <a:lstStyle/>
          <a:p>
            <a:r>
              <a:rPr lang="en-US" sz="4000"/>
              <a:t>What is unique about the peer role in review?</a:t>
            </a:r>
          </a:p>
        </p:txBody>
      </p:sp>
    </p:spTree>
    <p:extLst>
      <p:ext uri="{BB962C8B-B14F-4D97-AF65-F5344CB8AC3E}">
        <p14:creationId xmlns:p14="http://schemas.microsoft.com/office/powerpoint/2010/main" val="3349993854"/>
      </p:ext>
    </p:extLst>
  </p:cSld>
  <p:clrMapOvr>
    <a:masterClrMapping/>
  </p:clrMapOvr>
  <p:transition spd="slow" advTm="15683">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1C90-BA2E-4823-8412-0803D2A9F793}"/>
              </a:ext>
            </a:extLst>
          </p:cNvPr>
          <p:cNvSpPr>
            <a:spLocks noGrp="1"/>
          </p:cNvSpPr>
          <p:nvPr>
            <p:ph type="title"/>
          </p:nvPr>
        </p:nvSpPr>
        <p:spPr bwMode="gray">
          <a:xfrm>
            <a:off x="457199" y="555639"/>
            <a:ext cx="9601200" cy="526298"/>
          </a:xfrm>
        </p:spPr>
        <p:txBody>
          <a:bodyPr/>
          <a:lstStyle/>
          <a:p>
            <a:r>
              <a:rPr lang="en-US"/>
              <a:t>The feasibility of peers</a:t>
            </a:r>
            <a:br>
              <a:rPr lang="en-US"/>
            </a:br>
            <a:r>
              <a:rPr lang="en-US" sz="1600"/>
              <a:t>Studies have consistently found that…</a:t>
            </a:r>
          </a:p>
        </p:txBody>
      </p:sp>
      <p:sp>
        <p:nvSpPr>
          <p:cNvPr id="3" name="TextBox 2">
            <a:extLst>
              <a:ext uri="{FF2B5EF4-FFF2-40B4-BE49-F238E27FC236}">
                <a16:creationId xmlns:a16="http://schemas.microsoft.com/office/drawing/2014/main" id="{E3C35CAA-DEDB-4B5B-9BD0-EC8C2EE62F4E}"/>
              </a:ext>
            </a:extLst>
          </p:cNvPr>
          <p:cNvSpPr txBox="1"/>
          <p:nvPr/>
        </p:nvSpPr>
        <p:spPr bwMode="gray">
          <a:xfrm>
            <a:off x="1080513" y="1993513"/>
            <a:ext cx="2114938" cy="200055"/>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Peer Staff</a:t>
            </a:r>
          </a:p>
        </p:txBody>
      </p:sp>
      <p:sp>
        <p:nvSpPr>
          <p:cNvPr id="4" name="TextBox 3">
            <a:extLst>
              <a:ext uri="{FF2B5EF4-FFF2-40B4-BE49-F238E27FC236}">
                <a16:creationId xmlns:a16="http://schemas.microsoft.com/office/drawing/2014/main" id="{2400A387-9D62-450C-BD51-F0D5EC742DF6}"/>
              </a:ext>
            </a:extLst>
          </p:cNvPr>
          <p:cNvSpPr txBox="1"/>
          <p:nvPr/>
        </p:nvSpPr>
        <p:spPr bwMode="gray">
          <a:xfrm>
            <a:off x="634220" y="2286148"/>
            <a:ext cx="3007525" cy="861774"/>
          </a:xfrm>
          <a:prstGeom prst="rect">
            <a:avLst/>
          </a:prstGeom>
          <a:noFill/>
        </p:spPr>
        <p:txBody>
          <a:bodyPr vert="horz" wrap="square" lIns="0" tIns="0" rIns="0" bIns="0" rtlCol="0">
            <a:spAutoFit/>
          </a:bodyPr>
          <a:lstStyle/>
          <a:p>
            <a:pPr>
              <a:buClr>
                <a:schemeClr val="accent1"/>
              </a:buClr>
              <a:buNone/>
            </a:pPr>
            <a:r>
              <a:rPr lang="en-US" sz="1400"/>
              <a:t>Peer staff were able to function in helping roles and achieved outcomes </a:t>
            </a:r>
            <a:br>
              <a:rPr lang="en-US" sz="1400"/>
            </a:br>
            <a:r>
              <a:rPr lang="en-US" sz="1400"/>
              <a:t>on par with “traditional” clinical staff</a:t>
            </a:r>
            <a:r>
              <a:rPr lang="en-US" sz="1400" baseline="30000"/>
              <a:t>1,2,3</a:t>
            </a:r>
          </a:p>
        </p:txBody>
      </p:sp>
      <p:pic>
        <p:nvPicPr>
          <p:cNvPr id="9" name="Picture 8">
            <a:extLst>
              <a:ext uri="{FF2B5EF4-FFF2-40B4-BE49-F238E27FC236}">
                <a16:creationId xmlns:a16="http://schemas.microsoft.com/office/drawing/2014/main" id="{0988102F-2736-43F0-9D8D-B4481A1DC5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833182" y="1250667"/>
            <a:ext cx="609601" cy="609601"/>
          </a:xfrm>
          <a:prstGeom prst="rect">
            <a:avLst/>
          </a:prstGeom>
        </p:spPr>
      </p:pic>
      <p:sp>
        <p:nvSpPr>
          <p:cNvPr id="15" name="TextBox 14">
            <a:extLst>
              <a:ext uri="{FF2B5EF4-FFF2-40B4-BE49-F238E27FC236}">
                <a16:creationId xmlns:a16="http://schemas.microsoft.com/office/drawing/2014/main" id="{0B97ECD8-2716-46C0-961B-EAA2288462E9}"/>
              </a:ext>
            </a:extLst>
          </p:cNvPr>
          <p:cNvSpPr txBox="1"/>
          <p:nvPr/>
        </p:nvSpPr>
        <p:spPr bwMode="gray">
          <a:xfrm>
            <a:off x="8482089" y="1993513"/>
            <a:ext cx="2349008" cy="200055"/>
          </a:xfrm>
          <a:prstGeom prst="rect">
            <a:avLst/>
          </a:prstGeom>
          <a:noFill/>
        </p:spPr>
        <p:txBody>
          <a:bodyPr vert="horz" wrap="square" lIns="0" tIns="0" rIns="0" bIns="0" rtlCol="0">
            <a:spAutoFit/>
          </a:bodyPr>
          <a:lstStyle/>
          <a:p>
            <a:pPr algn="ctr">
              <a:spcBef>
                <a:spcPts val="600"/>
              </a:spcBef>
            </a:pPr>
            <a:r>
              <a:rPr lang="en-US" sz="1300" b="1">
                <a:solidFill>
                  <a:schemeClr val="accent6"/>
                </a:solidFill>
              </a:rPr>
              <a:t>Improved outcomes</a:t>
            </a:r>
          </a:p>
        </p:txBody>
      </p:sp>
      <p:sp>
        <p:nvSpPr>
          <p:cNvPr id="16" name="TextBox 15">
            <a:extLst>
              <a:ext uri="{FF2B5EF4-FFF2-40B4-BE49-F238E27FC236}">
                <a16:creationId xmlns:a16="http://schemas.microsoft.com/office/drawing/2014/main" id="{858FC3CD-F10B-4430-AFF6-AF5C545AB1B1}"/>
              </a:ext>
            </a:extLst>
          </p:cNvPr>
          <p:cNvSpPr txBox="1"/>
          <p:nvPr/>
        </p:nvSpPr>
        <p:spPr bwMode="gray">
          <a:xfrm>
            <a:off x="7904379" y="2286148"/>
            <a:ext cx="3504428" cy="861774"/>
          </a:xfrm>
          <a:prstGeom prst="rect">
            <a:avLst/>
          </a:prstGeom>
          <a:noFill/>
        </p:spPr>
        <p:txBody>
          <a:bodyPr vert="horz" wrap="square" lIns="0" tIns="0" rIns="0" bIns="0" rtlCol="0">
            <a:spAutoFit/>
          </a:bodyPr>
          <a:lstStyle/>
          <a:p>
            <a:pPr>
              <a:buClr>
                <a:schemeClr val="accent1"/>
              </a:buClr>
              <a:buNone/>
            </a:pPr>
            <a:r>
              <a:rPr lang="en-US" sz="1400"/>
              <a:t>Improved outcomes for individuals who received peer support in conjunction </a:t>
            </a:r>
            <a:br>
              <a:rPr lang="en-US" sz="1400"/>
            </a:br>
            <a:r>
              <a:rPr lang="en-US" sz="1400"/>
              <a:t>with traditional treatment in comparison with those who received treatment as usual </a:t>
            </a:r>
            <a:r>
              <a:rPr lang="en-US" sz="1400" baseline="30000"/>
              <a:t>2,4</a:t>
            </a:r>
          </a:p>
        </p:txBody>
      </p:sp>
      <p:sp>
        <p:nvSpPr>
          <p:cNvPr id="25" name="Oval 24">
            <a:extLst>
              <a:ext uri="{FF2B5EF4-FFF2-40B4-BE49-F238E27FC236}">
                <a16:creationId xmlns:a16="http://schemas.microsoft.com/office/drawing/2014/main" id="{18B3EB07-720C-462E-81AB-726E9DEE4DDD}"/>
              </a:ext>
            </a:extLst>
          </p:cNvPr>
          <p:cNvSpPr>
            <a:spLocks noChangeAspect="1"/>
          </p:cNvSpPr>
          <p:nvPr/>
        </p:nvSpPr>
        <p:spPr bwMode="gray">
          <a:xfrm>
            <a:off x="4371713" y="1383391"/>
            <a:ext cx="2966028" cy="2966029"/>
          </a:xfrm>
          <a:prstGeom prst="ellips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algn="ctr"/>
            <a:endParaRPr lang="en-US" sz="1227"/>
          </a:p>
        </p:txBody>
      </p:sp>
      <p:sp>
        <p:nvSpPr>
          <p:cNvPr id="26" name="Oval 25">
            <a:extLst>
              <a:ext uri="{FF2B5EF4-FFF2-40B4-BE49-F238E27FC236}">
                <a16:creationId xmlns:a16="http://schemas.microsoft.com/office/drawing/2014/main" id="{440DAA9A-DEA4-4603-95A2-6BED7FF493A5}"/>
              </a:ext>
            </a:extLst>
          </p:cNvPr>
          <p:cNvSpPr>
            <a:spLocks noChangeAspect="1"/>
          </p:cNvSpPr>
          <p:nvPr/>
        </p:nvSpPr>
        <p:spPr bwMode="gray">
          <a:xfrm>
            <a:off x="4305674"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sp>
        <p:nvSpPr>
          <p:cNvPr id="27" name="Oval 26">
            <a:extLst>
              <a:ext uri="{FF2B5EF4-FFF2-40B4-BE49-F238E27FC236}">
                <a16:creationId xmlns:a16="http://schemas.microsoft.com/office/drawing/2014/main" id="{09DD30B8-6C84-42CB-BA12-4B41BBB80CF0}"/>
              </a:ext>
            </a:extLst>
          </p:cNvPr>
          <p:cNvSpPr>
            <a:spLocks noChangeAspect="1"/>
          </p:cNvSpPr>
          <p:nvPr/>
        </p:nvSpPr>
        <p:spPr bwMode="gray">
          <a:xfrm>
            <a:off x="4860505"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sp>
        <p:nvSpPr>
          <p:cNvPr id="29" name="Oval 28">
            <a:extLst>
              <a:ext uri="{FF2B5EF4-FFF2-40B4-BE49-F238E27FC236}">
                <a16:creationId xmlns:a16="http://schemas.microsoft.com/office/drawing/2014/main" id="{EFA5C66E-5FAC-4701-B8F5-D19AE3FBF040}"/>
              </a:ext>
            </a:extLst>
          </p:cNvPr>
          <p:cNvSpPr>
            <a:spLocks noChangeAspect="1"/>
          </p:cNvSpPr>
          <p:nvPr/>
        </p:nvSpPr>
        <p:spPr bwMode="gray">
          <a:xfrm>
            <a:off x="6710734" y="3957263"/>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sp>
        <p:nvSpPr>
          <p:cNvPr id="30" name="Oval 29">
            <a:extLst>
              <a:ext uri="{FF2B5EF4-FFF2-40B4-BE49-F238E27FC236}">
                <a16:creationId xmlns:a16="http://schemas.microsoft.com/office/drawing/2014/main" id="{3EEF13E8-A9BE-42F7-AA45-BC5411E35484}"/>
              </a:ext>
            </a:extLst>
          </p:cNvPr>
          <p:cNvSpPr>
            <a:spLocks noChangeAspect="1"/>
          </p:cNvSpPr>
          <p:nvPr/>
        </p:nvSpPr>
        <p:spPr bwMode="gray">
          <a:xfrm>
            <a:off x="7271110" y="2800072"/>
            <a:ext cx="132666" cy="132666"/>
          </a:xfrm>
          <a:prstGeom prst="ellipse">
            <a:avLst/>
          </a:prstGeom>
          <a:solidFill>
            <a:schemeClr val="tx2"/>
          </a:solidFill>
          <a:ln w="19050" cap="rnd" cmpd="sng" algn="ctr">
            <a:solidFill>
              <a:srgbClr val="FFFFFF"/>
            </a:solidFill>
            <a:prstDash val="solid"/>
          </a:ln>
          <a:effectLst/>
        </p:spPr>
        <p:txBody>
          <a:bodyPr wrap="none" lIns="0" rIns="0" rtlCol="0" anchor="ctr"/>
          <a:lstStyle/>
          <a:p>
            <a:pPr algn="ctr"/>
            <a:endParaRPr lang="en-US" sz="1050" kern="0">
              <a:solidFill>
                <a:srgbClr val="FFFFFF"/>
              </a:solidFill>
              <a:latin typeface="Arial" panose="020B0604020202020204" pitchFamily="34" charset="0"/>
            </a:endParaRPr>
          </a:p>
        </p:txBody>
      </p:sp>
      <p:pic>
        <p:nvPicPr>
          <p:cNvPr id="31" name="Picture 30">
            <a:extLst>
              <a:ext uri="{FF2B5EF4-FFF2-40B4-BE49-F238E27FC236}">
                <a16:creationId xmlns:a16="http://schemas.microsoft.com/office/drawing/2014/main" id="{B6871F2A-F1FB-42B4-B1F3-95D0AAE92B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743731" y="1755410"/>
            <a:ext cx="2221992" cy="2221992"/>
          </a:xfrm>
          <a:prstGeom prst="ellipse">
            <a:avLst/>
          </a:prstGeom>
          <a:solidFill>
            <a:schemeClr val="bg1"/>
          </a:solidFill>
          <a:ln w="38100">
            <a:noFill/>
          </a:ln>
          <a:effectLst/>
        </p:spPr>
      </p:pic>
      <p:sp>
        <p:nvSpPr>
          <p:cNvPr id="7" name="TextBox 6">
            <a:extLst>
              <a:ext uri="{FF2B5EF4-FFF2-40B4-BE49-F238E27FC236}">
                <a16:creationId xmlns:a16="http://schemas.microsoft.com/office/drawing/2014/main" id="{98CBBC3A-2D70-45FA-B620-26CD8ACB3474}"/>
              </a:ext>
            </a:extLst>
          </p:cNvPr>
          <p:cNvSpPr txBox="1"/>
          <p:nvPr/>
        </p:nvSpPr>
        <p:spPr bwMode="gray">
          <a:xfrm>
            <a:off x="457201" y="5324460"/>
            <a:ext cx="11274424" cy="492443"/>
          </a:xfrm>
          <a:prstGeom prst="rect">
            <a:avLst/>
          </a:prstGeom>
          <a:noFill/>
        </p:spPr>
        <p:txBody>
          <a:bodyPr vert="horz" wrap="square" lIns="0" tIns="0" rIns="0" bIns="0" rtlCol="0">
            <a:spAutoFit/>
          </a:bodyPr>
          <a:lstStyle/>
          <a:p>
            <a:pPr lvl="0"/>
            <a:r>
              <a:rPr lang="en-US" sz="800"/>
              <a:t>1. Davidson L, Shahar G, Stayner DA et al. (2004) Supported socialization for people with psychiatric disabilities: lessons from a randomized controlled trial. </a:t>
            </a:r>
            <a:r>
              <a:rPr lang="en-US" sz="800" i="1"/>
              <a:t>Journal of Community Psychology</a:t>
            </a:r>
            <a:r>
              <a:rPr lang="en-US" sz="800"/>
              <a:t>, 32:453-77. 2. O’Donnell M, Parker G, Proberts M et al. (1999) A study of client-focused case management and consumer advocacy: the Community and Consumer Service Project. </a:t>
            </a:r>
            <a:r>
              <a:rPr lang="en-US" sz="800" i="1"/>
              <a:t>Australia &amp; New Zealand Journal of Psychiatry</a:t>
            </a:r>
            <a:r>
              <a:rPr lang="en-US" sz="800"/>
              <a:t>, 33:684-93. 3. Solomon P, Draine J. (1995). The efficacy of a consumer case management team: two-year outcomes of a randomized trial. </a:t>
            </a:r>
            <a:r>
              <a:rPr lang="en-US" sz="800" i="1"/>
              <a:t>Journal of Mental Health Administration</a:t>
            </a:r>
            <a:r>
              <a:rPr lang="en-US" sz="800"/>
              <a:t>. 22:135-46. 4. Clarke GN, Herincks HA, Kinney RF et al. (2002) Psychiatric hospitalizations, arrests, emergency room visits, and homelessness of clients with serious and persistent mental illness: findings from a randomized trial of two ACT programs vs. usual care. </a:t>
            </a:r>
            <a:r>
              <a:rPr lang="en-US" sz="800" i="1"/>
              <a:t>Mental Health Services Research</a:t>
            </a:r>
            <a:r>
              <a:rPr lang="en-US" sz="800"/>
              <a:t>, 2:155-64.</a:t>
            </a:r>
          </a:p>
        </p:txBody>
      </p:sp>
      <p:pic>
        <p:nvPicPr>
          <p:cNvPr id="17" name="Picture 16">
            <a:extLst>
              <a:ext uri="{FF2B5EF4-FFF2-40B4-BE49-F238E27FC236}">
                <a16:creationId xmlns:a16="http://schemas.microsoft.com/office/drawing/2014/main" id="{E33006D7-A14E-4005-9E11-E096F54360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9473333" y="1191673"/>
            <a:ext cx="609601" cy="609601"/>
          </a:xfrm>
          <a:prstGeom prst="rect">
            <a:avLst/>
          </a:prstGeom>
        </p:spPr>
      </p:pic>
    </p:spTree>
    <p:extLst>
      <p:ext uri="{BB962C8B-B14F-4D97-AF65-F5344CB8AC3E}">
        <p14:creationId xmlns:p14="http://schemas.microsoft.com/office/powerpoint/2010/main" val="3277265924"/>
      </p:ext>
    </p:extLst>
  </p:cSld>
  <p:clrMapOvr>
    <a:masterClrMapping/>
  </p:clrMapOvr>
  <p:transition spd="slow" advTm="415345">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1927AD-BB38-4FFB-8457-4C8D7B42319D}"/>
              </a:ext>
            </a:extLst>
          </p:cNvPr>
          <p:cNvSpPr/>
          <p:nvPr/>
        </p:nvSpPr>
        <p:spPr bwMode="gray">
          <a:xfrm>
            <a:off x="0" y="2071395"/>
            <a:ext cx="12192000" cy="2873017"/>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F8088283-7925-480A-8342-73D4E702B634}"/>
              </a:ext>
            </a:extLst>
          </p:cNvPr>
          <p:cNvSpPr>
            <a:spLocks noGrp="1"/>
          </p:cNvSpPr>
          <p:nvPr>
            <p:ph type="title"/>
          </p:nvPr>
        </p:nvSpPr>
        <p:spPr bwMode="gray"/>
        <p:txBody>
          <a:bodyPr/>
          <a:lstStyle/>
          <a:p>
            <a:r>
              <a:rPr lang="en-US"/>
              <a:t>…isn’t peer support a duplication of services?</a:t>
            </a:r>
          </a:p>
        </p:txBody>
      </p:sp>
      <p:sp>
        <p:nvSpPr>
          <p:cNvPr id="4" name="Rectangle 3">
            <a:extLst>
              <a:ext uri="{FF2B5EF4-FFF2-40B4-BE49-F238E27FC236}">
                <a16:creationId xmlns:a16="http://schemas.microsoft.com/office/drawing/2014/main" id="{FCF948AE-9EFC-4B34-8391-4C1E37975E44}"/>
              </a:ext>
            </a:extLst>
          </p:cNvPr>
          <p:cNvSpPr/>
          <p:nvPr/>
        </p:nvSpPr>
        <p:spPr bwMode="gray">
          <a:xfrm>
            <a:off x="3812207" y="3872646"/>
            <a:ext cx="1756518" cy="200055"/>
          </a:xfrm>
          <a:prstGeom prst="rect">
            <a:avLst/>
          </a:prstGeom>
        </p:spPr>
        <p:txBody>
          <a:bodyPr wrap="square" lIns="0" tIns="0" rIns="0" bIns="0">
            <a:spAutoFit/>
          </a:bodyPr>
          <a:lstStyle/>
          <a:p>
            <a:pPr>
              <a:spcBef>
                <a:spcPts val="600"/>
              </a:spcBef>
            </a:pPr>
            <a:r>
              <a:rPr lang="en-US" sz="1300">
                <a:solidFill>
                  <a:schemeClr val="accent6"/>
                </a:solidFill>
              </a:rPr>
              <a:t>.</a:t>
            </a:r>
            <a:endParaRPr lang="en-US" sz="1300" baseline="30000">
              <a:solidFill>
                <a:schemeClr val="accent6"/>
              </a:solidFill>
            </a:endParaRPr>
          </a:p>
        </p:txBody>
      </p:sp>
      <p:sp>
        <p:nvSpPr>
          <p:cNvPr id="5" name="Rectangle 4">
            <a:extLst>
              <a:ext uri="{FF2B5EF4-FFF2-40B4-BE49-F238E27FC236}">
                <a16:creationId xmlns:a16="http://schemas.microsoft.com/office/drawing/2014/main" id="{546F4402-25C4-49F5-9B31-D0636375F57C}"/>
              </a:ext>
            </a:extLst>
          </p:cNvPr>
          <p:cNvSpPr/>
          <p:nvPr/>
        </p:nvSpPr>
        <p:spPr bwMode="gray">
          <a:xfrm>
            <a:off x="6126480" y="3174274"/>
            <a:ext cx="2506411" cy="984885"/>
          </a:xfrm>
          <a:prstGeom prst="rect">
            <a:avLst/>
          </a:prstGeom>
        </p:spPr>
        <p:txBody>
          <a:bodyPr wrap="square" lIns="0" tIns="0" rIns="0" bIns="0" anchor="t">
            <a:spAutoFit/>
          </a:bodyPr>
          <a:lstStyle/>
          <a:p>
            <a:pPr>
              <a:spcBef>
                <a:spcPts val="600"/>
              </a:spcBef>
            </a:pPr>
            <a:r>
              <a:rPr lang="en-US" sz="1600" b="1">
                <a:solidFill>
                  <a:schemeClr val="accent6"/>
                </a:solidFill>
              </a:rPr>
              <a:t>The sense of mutuality created through thoughtful sharing, coaching and modeling</a:t>
            </a:r>
            <a:endParaRPr lang="en-US" sz="1600" b="1" baseline="30000">
              <a:solidFill>
                <a:schemeClr val="accent6"/>
              </a:solidFill>
            </a:endParaRPr>
          </a:p>
        </p:txBody>
      </p:sp>
      <p:sp>
        <p:nvSpPr>
          <p:cNvPr id="6" name="Rectangle 5">
            <a:extLst>
              <a:ext uri="{FF2B5EF4-FFF2-40B4-BE49-F238E27FC236}">
                <a16:creationId xmlns:a16="http://schemas.microsoft.com/office/drawing/2014/main" id="{0160B7B6-D20D-4E20-B697-F1CB8D595537}"/>
              </a:ext>
            </a:extLst>
          </p:cNvPr>
          <p:cNvSpPr/>
          <p:nvPr/>
        </p:nvSpPr>
        <p:spPr bwMode="gray">
          <a:xfrm>
            <a:off x="9052560" y="3069771"/>
            <a:ext cx="2160399" cy="738664"/>
          </a:xfrm>
          <a:prstGeom prst="rect">
            <a:avLst/>
          </a:prstGeom>
        </p:spPr>
        <p:txBody>
          <a:bodyPr wrap="square" lIns="0" tIns="0" rIns="0" bIns="0" anchor="t">
            <a:spAutoFit/>
          </a:bodyPr>
          <a:lstStyle/>
          <a:p>
            <a:pPr>
              <a:spcBef>
                <a:spcPts val="600"/>
              </a:spcBef>
            </a:pPr>
            <a:r>
              <a:rPr lang="en-US" sz="1600" b="1">
                <a:solidFill>
                  <a:schemeClr val="accent6"/>
                </a:solidFill>
              </a:rPr>
              <a:t>Being sources of positivity, support and </a:t>
            </a:r>
            <a:r>
              <a:rPr lang="en-US" sz="1600" b="1" u="sng">
                <a:solidFill>
                  <a:schemeClr val="accent6"/>
                </a:solidFill>
              </a:rPr>
              <a:t>hope</a:t>
            </a:r>
            <a:endParaRPr lang="en-US" sz="1600" b="1" u="sng" baseline="30000">
              <a:solidFill>
                <a:schemeClr val="accent6"/>
              </a:solidFill>
            </a:endParaRPr>
          </a:p>
        </p:txBody>
      </p:sp>
      <p:sp>
        <p:nvSpPr>
          <p:cNvPr id="8" name="Rectangle 7">
            <a:extLst>
              <a:ext uri="{FF2B5EF4-FFF2-40B4-BE49-F238E27FC236}">
                <a16:creationId xmlns:a16="http://schemas.microsoft.com/office/drawing/2014/main" id="{D28EF38F-23F6-41E7-97DC-4218CD23D0EE}"/>
              </a:ext>
            </a:extLst>
          </p:cNvPr>
          <p:cNvSpPr/>
          <p:nvPr/>
        </p:nvSpPr>
        <p:spPr bwMode="gray">
          <a:xfrm>
            <a:off x="600891" y="3187337"/>
            <a:ext cx="2236512" cy="984885"/>
          </a:xfrm>
          <a:prstGeom prst="rect">
            <a:avLst/>
          </a:prstGeom>
        </p:spPr>
        <p:txBody>
          <a:bodyPr wrap="square" lIns="0" tIns="0" rIns="0" bIns="0" anchor="t">
            <a:spAutoFit/>
          </a:bodyPr>
          <a:lstStyle/>
          <a:p>
            <a:pPr>
              <a:spcBef>
                <a:spcPts val="600"/>
              </a:spcBef>
            </a:pPr>
            <a:r>
              <a:rPr lang="en-US" sz="1600" b="1">
                <a:solidFill>
                  <a:schemeClr val="accent6"/>
                </a:solidFill>
              </a:rPr>
              <a:t>Knowledge and expertise of what it is to live and thrive with MH and SUD disorders</a:t>
            </a:r>
          </a:p>
        </p:txBody>
      </p:sp>
      <p:sp>
        <p:nvSpPr>
          <p:cNvPr id="3" name="TextBox 2">
            <a:extLst>
              <a:ext uri="{FF2B5EF4-FFF2-40B4-BE49-F238E27FC236}">
                <a16:creationId xmlns:a16="http://schemas.microsoft.com/office/drawing/2014/main" id="{7B084A05-4C49-4B32-AAC9-8EAEC726B06B}"/>
              </a:ext>
            </a:extLst>
          </p:cNvPr>
          <p:cNvSpPr txBox="1"/>
          <p:nvPr/>
        </p:nvSpPr>
        <p:spPr bwMode="gray">
          <a:xfrm>
            <a:off x="457200" y="1007706"/>
            <a:ext cx="11734800" cy="553998"/>
          </a:xfrm>
          <a:prstGeom prst="rect">
            <a:avLst/>
          </a:prstGeom>
          <a:noFill/>
        </p:spPr>
        <p:txBody>
          <a:bodyPr vert="horz" wrap="square" lIns="0" tIns="0" rIns="0" bIns="0" rtlCol="0" anchor="t">
            <a:spAutoFit/>
          </a:bodyPr>
          <a:lstStyle/>
          <a:p>
            <a:pPr>
              <a:spcBef>
                <a:spcPts val="600"/>
              </a:spcBef>
            </a:pPr>
            <a:r>
              <a:rPr lang="en-US"/>
              <a:t>The role of a peer support worker complements but does not duplicate or replace the roles of therapist, case managers and other members of the treatment team.</a:t>
            </a:r>
          </a:p>
        </p:txBody>
      </p:sp>
      <p:sp>
        <p:nvSpPr>
          <p:cNvPr id="18" name="TextBox 17">
            <a:extLst>
              <a:ext uri="{FF2B5EF4-FFF2-40B4-BE49-F238E27FC236}">
                <a16:creationId xmlns:a16="http://schemas.microsoft.com/office/drawing/2014/main" id="{E2C92547-167D-4A84-A9B1-AD8261507613}"/>
              </a:ext>
            </a:extLst>
          </p:cNvPr>
          <p:cNvSpPr txBox="1"/>
          <p:nvPr/>
        </p:nvSpPr>
        <p:spPr bwMode="gray">
          <a:xfrm>
            <a:off x="3513910" y="3252651"/>
            <a:ext cx="2047136" cy="1231106"/>
          </a:xfrm>
          <a:prstGeom prst="rect">
            <a:avLst/>
          </a:prstGeom>
          <a:noFill/>
        </p:spPr>
        <p:txBody>
          <a:bodyPr vert="horz" wrap="square" lIns="0" tIns="0" rIns="0" bIns="0" rtlCol="0" anchor="t">
            <a:spAutoFit/>
          </a:bodyPr>
          <a:lstStyle/>
          <a:p>
            <a:pPr algn="l">
              <a:spcBef>
                <a:spcPts val="600"/>
              </a:spcBef>
            </a:pPr>
            <a:r>
              <a:rPr lang="en-US" sz="1600" b="1">
                <a:solidFill>
                  <a:schemeClr val="accent6"/>
                </a:solidFill>
              </a:rPr>
              <a:t>Sharing real-life examples of self-determination and the power of recovery</a:t>
            </a:r>
          </a:p>
        </p:txBody>
      </p:sp>
      <p:sp>
        <p:nvSpPr>
          <p:cNvPr id="19" name="TextBox 18">
            <a:extLst>
              <a:ext uri="{FF2B5EF4-FFF2-40B4-BE49-F238E27FC236}">
                <a16:creationId xmlns:a16="http://schemas.microsoft.com/office/drawing/2014/main" id="{FDBAE622-1E68-429F-B5B6-344135ECE30B}"/>
              </a:ext>
            </a:extLst>
          </p:cNvPr>
          <p:cNvSpPr txBox="1"/>
          <p:nvPr/>
        </p:nvSpPr>
        <p:spPr bwMode="gray">
          <a:xfrm>
            <a:off x="634482" y="5775649"/>
            <a:ext cx="5822302" cy="276999"/>
          </a:xfrm>
          <a:prstGeom prst="rect">
            <a:avLst/>
          </a:prstGeom>
          <a:noFill/>
        </p:spPr>
        <p:txBody>
          <a:bodyPr vert="horz" wrap="square" lIns="0" tIns="0" rIns="0" bIns="0" rtlCol="0">
            <a:spAutoFit/>
          </a:bodyPr>
          <a:lstStyle/>
          <a:p>
            <a:pPr algn="l">
              <a:spcBef>
                <a:spcPts val="600"/>
              </a:spcBef>
            </a:pPr>
            <a:r>
              <a:rPr lang="en-US" sz="900"/>
              <a:t>Davidson, L., Bellamy, C., Guy, K., &amp; Miller, R. (2012). Peer support among persons with severe mental illnesses: a review of evidence and experience. World Psychiatry, 11(2), 123-128.</a:t>
            </a:r>
          </a:p>
        </p:txBody>
      </p:sp>
      <p:pic>
        <p:nvPicPr>
          <p:cNvPr id="20" name="Picture 19">
            <a:extLst>
              <a:ext uri="{FF2B5EF4-FFF2-40B4-BE49-F238E27FC236}">
                <a16:creationId xmlns:a16="http://schemas.microsoft.com/office/drawing/2014/main" id="{37C0A99F-FB4E-46BF-9463-7C33A6902E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3857896" y="2379616"/>
            <a:ext cx="609601" cy="609601"/>
          </a:xfrm>
          <a:prstGeom prst="rect">
            <a:avLst/>
          </a:prstGeom>
        </p:spPr>
      </p:pic>
      <p:pic>
        <p:nvPicPr>
          <p:cNvPr id="21" name="Picture 20">
            <a:extLst>
              <a:ext uri="{FF2B5EF4-FFF2-40B4-BE49-F238E27FC236}">
                <a16:creationId xmlns:a16="http://schemas.microsoft.com/office/drawing/2014/main" id="{DDA9F5B0-B566-49A3-BF6E-F1AD700CCD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174480" y="2366553"/>
            <a:ext cx="609601" cy="609601"/>
          </a:xfrm>
          <a:prstGeom prst="rect">
            <a:avLst/>
          </a:prstGeom>
        </p:spPr>
      </p:pic>
      <p:pic>
        <p:nvPicPr>
          <p:cNvPr id="23" name="Picture 22">
            <a:extLst>
              <a:ext uri="{FF2B5EF4-FFF2-40B4-BE49-F238E27FC236}">
                <a16:creationId xmlns:a16="http://schemas.microsoft.com/office/drawing/2014/main" id="{AC421384-04E7-412D-AB24-CB48F76317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810102" y="2340427"/>
            <a:ext cx="609601" cy="609601"/>
          </a:xfrm>
          <a:prstGeom prst="rect">
            <a:avLst/>
          </a:prstGeom>
        </p:spPr>
      </p:pic>
      <p:pic>
        <p:nvPicPr>
          <p:cNvPr id="15" name="Picture 14">
            <a:extLst>
              <a:ext uri="{FF2B5EF4-FFF2-40B4-BE49-F238E27FC236}">
                <a16:creationId xmlns:a16="http://schemas.microsoft.com/office/drawing/2014/main" id="{F464DA6F-7307-45EC-90D1-9CBE4289A3D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1210365" y="2391081"/>
            <a:ext cx="609601" cy="609601"/>
          </a:xfrm>
          <a:prstGeom prst="rect">
            <a:avLst/>
          </a:prstGeom>
        </p:spPr>
      </p:pic>
    </p:spTree>
    <p:extLst>
      <p:ext uri="{BB962C8B-B14F-4D97-AF65-F5344CB8AC3E}">
        <p14:creationId xmlns:p14="http://schemas.microsoft.com/office/powerpoint/2010/main" val="2094775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6016">
        <p159:morph option="byObject"/>
      </p:transition>
    </mc:Choice>
    <mc:Fallback xmlns="">
      <p:transition spd="slow" advTm="86016">
        <p:fade/>
      </p:transition>
    </mc:Fallback>
  </mc:AlternateContent>
</p:sld>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template-20220208" id="{AF4663C2-82EA-47A3-AF54-791320FA6DF4}" vid="{8CC99930-C61A-4FBB-B9C1-049184CE05E2}"/>
    </a:ext>
  </a:extLst>
</a:theme>
</file>

<file path=ppt/theme/theme2.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CWRMItemRecordData xmlns="400da784-c657-4554-a561-cb8bbb3e58fc" xsi:nil="true"/>
    <CWRMItemRecordClassificationTaxHTField0 xmlns="400da784-c657-4554-a561-cb8bbb3e58fc" xsi:nil="true"/>
    <TaxCatchAll xmlns="400da784-c657-4554-a561-cb8bbb3e58fc" xsi:nil="true"/>
    <lcf76f155ced4ddcb4097134ff3c332f xmlns="b34e16b9-b760-406f-8b46-7444b5c3ad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8A5C079CAB0448AA9553C873CC4381" ma:contentTypeVersion="15" ma:contentTypeDescription="Create a new document." ma:contentTypeScope="" ma:versionID="d4c60622a62035a79475932c69686a50">
  <xsd:schema xmlns:xsd="http://www.w3.org/2001/XMLSchema" xmlns:xs="http://www.w3.org/2001/XMLSchema" xmlns:p="http://schemas.microsoft.com/office/2006/metadata/properties" xmlns:ns2="400da784-c657-4554-a561-cb8bbb3e58fc" xmlns:ns3="b34e16b9-b760-406f-8b46-7444b5c3add1" targetNamespace="http://schemas.microsoft.com/office/2006/metadata/properties" ma:root="true" ma:fieldsID="8483c2a50c0297e135029c5df1dfc581" ns2:_="" ns3:_="">
    <xsd:import namespace="400da784-c657-4554-a561-cb8bbb3e58fc"/>
    <xsd:import namespace="b34e16b9-b760-406f-8b46-7444b5c3add1"/>
    <xsd:element name="properties">
      <xsd:complexType>
        <xsd:sequence>
          <xsd:element name="documentManagement">
            <xsd:complexType>
              <xsd:all>
                <xsd:element ref="ns2:CWRMItemUniqueId" minOccurs="0"/>
                <xsd:element ref="ns2:CWRMItemRecordState" minOccurs="0"/>
                <xsd:element ref="ns2:CWRMItemRecordCategory" minOccurs="0"/>
                <xsd:element ref="ns2:CWRMItemRecordStatus" minOccurs="0"/>
                <xsd:element ref="ns2:CWRMItemRecordDeclaredDate" minOccurs="0"/>
                <xsd:element ref="ns2:CWRMItemRecordVital" minOccurs="0"/>
                <xsd:element ref="ns2:CWRMItemRecordClassificationTaxHTField0" minOccurs="0"/>
                <xsd:element ref="ns2:TaxCatchAll" minOccurs="0"/>
                <xsd:element ref="ns2:TaxCatchAllLabel" minOccurs="0"/>
                <xsd:element ref="ns2:CWRMItemRecordData"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da784-c657-4554-a561-cb8bbb3e58fc" elementFormDefault="qualified">
    <xsd:import namespace="http://schemas.microsoft.com/office/2006/documentManagement/types"/>
    <xsd:import namespace="http://schemas.microsoft.com/office/infopath/2007/PartnerControls"/>
    <xsd:element name="CWRMItemUniqueId" ma:index="2" nillable="true" ma:displayName="Content ID" ma:description="A universally unique identifier assigned to the item." ma:internalName="CWRMItemUniqueId" ma:readOnly="true">
      <xsd:simpleType>
        <xsd:restriction base="dms:Text"/>
      </xsd:simpleType>
    </xsd:element>
    <xsd:element name="CWRMItemRecordState" ma:index="3" nillable="true" ma:displayName="Record State" ma:description="The current state of this item as it pertains to records management." ma:internalName="CWRMItemRecordState" ma:readOnly="true">
      <xsd:simpleType>
        <xsd:restriction base="dms:Text"/>
      </xsd:simpleType>
    </xsd:element>
    <xsd:element name="CWRMItemRecordCategory" ma:index="4" nillable="true" ma:displayName="Record Category" ma:description="Identifies the current record category for the item." ma:internalName="CWRMItemRecordCategory" ma:readOnly="true">
      <xsd:simpleType>
        <xsd:restriction base="dms:Text"/>
      </xsd:simpleType>
    </xsd:element>
    <xsd:element name="CWRMItemRecordStatus" ma:index="6" nillable="true" ma:displayName="Record Status" ma:description="The current status of this item as it pertains to records management." ma:internalName="CWRMItemRecordStatus" ma:readOnly="true">
      <xsd:simpleType>
        <xsd:restriction base="dms:Text"/>
      </xsd:simpleType>
    </xsd:element>
    <xsd:element name="CWRMItemRecordDeclaredDate" ma:index="7" nillable="true" ma:displayName="Record Declared Date" ma:description="The date and time that the item was declared a record." ma:format="DateTime" ma:internalName="CWRMItemRecordDeclaredDate" ma:readOnly="true">
      <xsd:simpleType>
        <xsd:restriction base="dms:DateTime"/>
      </xsd:simpleType>
    </xsd:element>
    <xsd:element name="CWRMItemRecordVital" ma:index="8" nillable="true" ma:displayName="Record Vital" ma:description="Indicates if this item is considered vital to the organization." ma:internalName="CWRMItemRecordVital" ma:readOnly="true">
      <xsd:simpleType>
        <xsd:restriction base="dms:Boolean"/>
      </xsd:simpleType>
    </xsd:element>
    <xsd:element name="CWRMItemRecordClassificationTaxHTField0" ma:index="12" nillable="true" ma:displayName="Record Classification_0" ma:hidden="true" ma:internalName="CWRMItemRecordClassificationTaxHTField0" ma:readOnly="false">
      <xsd:simpleType>
        <xsd:restriction base="dms:Note"/>
      </xsd:simpleType>
    </xsd:element>
    <xsd:element name="TaxCatchAll" ma:index="13" nillable="true" ma:displayName="Taxonomy Catch All Column" ma:description="" ma:hidden="true" ma:list="{b51979e1-7021-435d-9c16-b18591b58037}" ma:internalName="TaxCatchAll" ma:readOnly="false" ma:showField="CatchAllData"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description="" ma:hidden="true" ma:list="{b51979e1-7021-435d-9c16-b18591b58037}" ma:internalName="TaxCatchAllLabel" ma:readOnly="true" ma:showField="CatchAllDataLabel" ma:web="400da784-c657-4554-a561-cb8bbb3e58fc">
      <xsd:complexType>
        <xsd:complexContent>
          <xsd:extension base="dms:MultiChoiceLookup">
            <xsd:sequence>
              <xsd:element name="Value" type="dms:Lookup" maxOccurs="unbounded" minOccurs="0" nillable="true"/>
            </xsd:sequence>
          </xsd:extension>
        </xsd:complexContent>
      </xsd:complexType>
    </xsd:element>
    <xsd:element name="CWRMItemRecordData" ma:index="18" nillable="true" ma:displayName="Record Data" ma:description="Contains system specific record data for the item." ma:hidden="true" ma:internalName="CWRMItemRecordData" ma:readOnly="false">
      <xsd:simpleType>
        <xsd:restriction base="dms:Note"/>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4e16b9-b760-406f-8b46-7444b5c3add1"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9E4D92-F927-4D55-85B9-9E76D59344D6}">
  <ds:schemaRefs>
    <ds:schemaRef ds:uri="http://schemas.microsoft.com/sharepoint/v3/contenttype/forms"/>
  </ds:schemaRefs>
</ds:datastoreItem>
</file>

<file path=customXml/itemProps2.xml><?xml version="1.0" encoding="utf-8"?>
<ds:datastoreItem xmlns:ds="http://schemas.openxmlformats.org/officeDocument/2006/customXml" ds:itemID="{43723F02-F7C4-4320-B81C-6FC49A3212A9}">
  <ds:schemaRefs>
    <ds:schemaRef ds:uri="400da784-c657-4554-a561-cb8bbb3e58fc"/>
    <ds:schemaRef ds:uri="b34e16b9-b760-406f-8b46-7444b5c3ad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FC1168-A104-4275-8947-54E907C4AE8B}">
  <ds:schemaRefs>
    <ds:schemaRef ds:uri="400da784-c657-4554-a561-cb8bbb3e58fc"/>
    <ds:schemaRef ds:uri="b34e16b9-b760-406f-8b46-7444b5c3a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Optum PowerPoint Template-2022</Template>
  <TotalTime>1</TotalTime>
  <Words>5062</Words>
  <Application>Microsoft Office PowerPoint</Application>
  <PresentationFormat>Widescreen</PresentationFormat>
  <Paragraphs>450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Graphik</vt:lpstr>
      <vt:lpstr>Roboto</vt:lpstr>
      <vt:lpstr>Optum Theme</vt:lpstr>
      <vt:lpstr>Peer Support Improves Clinical Outcomes</vt:lpstr>
      <vt:lpstr>PowerPoint Presentation</vt:lpstr>
      <vt:lpstr>Julie’s recovery story</vt:lpstr>
      <vt:lpstr>Tyson's recovery story</vt:lpstr>
      <vt:lpstr>Hope is the route to recovery</vt:lpstr>
      <vt:lpstr>Hope is the route to recovery…  </vt:lpstr>
      <vt:lpstr>What is unique about the peer role in review?</vt:lpstr>
      <vt:lpstr>The feasibility of peers Studies have consistently found that…</vt:lpstr>
      <vt:lpstr>…isn’t peer support a duplication of services?</vt:lpstr>
      <vt:lpstr>Two similar but distinct services striving for the same goal </vt:lpstr>
      <vt:lpstr>Lived expertise or experiential knowledge</vt:lpstr>
      <vt:lpstr>Helper theory or therapy principle</vt:lpstr>
      <vt:lpstr>Peer support provided by people with “lived experience” and training</vt:lpstr>
      <vt:lpstr>Engagement to activation</vt:lpstr>
      <vt:lpstr>PowerPoint Presentation</vt:lpstr>
      <vt:lpstr>The Optum peer support charter has identified three points of engagement</vt:lpstr>
      <vt:lpstr>Optum has been a leader in peer support services since 2009, and the charter for peer services emphasizes expanding peer services across our network of providers</vt:lpstr>
      <vt:lpstr>Optum peer model identifies six core elements of activation</vt:lpstr>
      <vt:lpstr>PowerPoint Presentation</vt:lpstr>
      <vt:lpstr>Surrounding an individual with peer support promotes hope and teaches activation</vt:lpstr>
      <vt:lpstr>PowerPoint Presentation</vt:lpstr>
      <vt:lpstr>Peer-specific outcomes: Peers demonstrated better outcomes in:1,2,3,4</vt:lpstr>
      <vt:lpstr>Assisting individuals with mental health/substance use disorders The literature has identified three distinct factors that are unique to the peer role:</vt:lpstr>
      <vt:lpstr>Improving outcomes Research has begun into the impact on operational and clinical outcomes</vt:lpstr>
      <vt:lpstr>Optum vision and approach</vt:lpstr>
      <vt:lpstr>Provide recovery supports to member to stabilize and begin recovery Transition to community recovery supports by solidifying dimensions of recovery and improving member’s resiliency skills </vt:lpstr>
      <vt:lpstr>Peer support services extend the reach of care beyond clinical settings and support the members recovery journey</vt:lpstr>
      <vt:lpstr>Redefining Mental Health Care With Peer Support Two-minute video</vt:lpstr>
      <vt:lpstr>PowerPoint Presentation</vt:lpstr>
      <vt:lpstr>Resources</vt:lpstr>
      <vt:lpstr>PowerPoint Presentation</vt:lpstr>
    </vt:vector>
  </TitlesOfParts>
  <Company>Optum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Kuta, Rebecca A</dc:creator>
  <dc:description>Optum 2022 template developed by Creative Partners. 16:9 on-screen</dc:description>
  <cp:lastModifiedBy>Gilbreath, Allison</cp:lastModifiedBy>
  <cp:revision>2</cp:revision>
  <cp:lastPrinted>2022-10-17T18:14:05Z</cp:lastPrinted>
  <dcterms:created xsi:type="dcterms:W3CDTF">2022-02-16T22:22:37Z</dcterms:created>
  <dcterms:modified xsi:type="dcterms:W3CDTF">2022-10-19T22:42:08Z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0x010100A98A5C079CAB0448AA9553C873CC4381</vt:lpwstr>
  </property>
  <property fmtid="{D5CDD505-2E9C-101B-9397-08002B2CF9AE}" pid="3" name="CWRMItemRecordClassification">
    <vt:lpwstr/>
  </property>
  <property fmtid="{D5CDD505-2E9C-101B-9397-08002B2CF9AE}" pid="4" name="MediaServiceImageTags">
    <vt:lpwstr/>
  </property>
  <property fmtid="{D5CDD505-2E9C-101B-9397-08002B2CF9AE}" pid="5" name="MSIP_Label_320f21ee-9bdc-4991-8abe-58f53448e302_Enabled">
    <vt:lpwstr>true</vt:lpwstr>
  </property>
  <property fmtid="{D5CDD505-2E9C-101B-9397-08002B2CF9AE}" pid="6" name="MSIP_Label_320f21ee-9bdc-4991-8abe-58f53448e302_SetDate">
    <vt:lpwstr>2022-10-03T16:22:38Z</vt:lpwstr>
  </property>
  <property fmtid="{D5CDD505-2E9C-101B-9397-08002B2CF9AE}" pid="7" name="MSIP_Label_320f21ee-9bdc-4991-8abe-58f53448e302_Method">
    <vt:lpwstr>Privileged</vt:lpwstr>
  </property>
  <property fmtid="{D5CDD505-2E9C-101B-9397-08002B2CF9AE}" pid="8" name="MSIP_Label_320f21ee-9bdc-4991-8abe-58f53448e302_Name">
    <vt:lpwstr>External Label</vt:lpwstr>
  </property>
  <property fmtid="{D5CDD505-2E9C-101B-9397-08002B2CF9AE}" pid="9" name="MSIP_Label_320f21ee-9bdc-4991-8abe-58f53448e302_SiteId">
    <vt:lpwstr>db05faca-c82a-4b9d-b9c5-0f64b6755421</vt:lpwstr>
  </property>
  <property fmtid="{D5CDD505-2E9C-101B-9397-08002B2CF9AE}" pid="10" name="MSIP_Label_320f21ee-9bdc-4991-8abe-58f53448e302_ActionId">
    <vt:lpwstr>57e9a5f0-18bd-47df-b179-dcb69baecaa8</vt:lpwstr>
  </property>
  <property fmtid="{D5CDD505-2E9C-101B-9397-08002B2CF9AE}" pid="11" name="MSIP_Label_320f21ee-9bdc-4991-8abe-58f53448e302_ContentBits">
    <vt:lpwstr>0</vt:lpwstr>
  </property>
</Properties>
</file>