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handoutMasterIdLst>
    <p:handoutMasterId r:id="rId58"/>
  </p:handoutMasterIdLst>
  <p:sldIdLst>
    <p:sldId id="418" r:id="rId5"/>
    <p:sldId id="415" r:id="rId6"/>
    <p:sldId id="435" r:id="rId7"/>
    <p:sldId id="264" r:id="rId8"/>
    <p:sldId id="283" r:id="rId9"/>
    <p:sldId id="268" r:id="rId10"/>
    <p:sldId id="394" r:id="rId11"/>
    <p:sldId id="439" r:id="rId12"/>
    <p:sldId id="395" r:id="rId13"/>
    <p:sldId id="396" r:id="rId14"/>
    <p:sldId id="419" r:id="rId15"/>
    <p:sldId id="398" r:id="rId16"/>
    <p:sldId id="420" r:id="rId17"/>
    <p:sldId id="421" r:id="rId18"/>
    <p:sldId id="422" r:id="rId19"/>
    <p:sldId id="423" r:id="rId20"/>
    <p:sldId id="424" r:id="rId21"/>
    <p:sldId id="425" r:id="rId22"/>
    <p:sldId id="426" r:id="rId23"/>
    <p:sldId id="427" r:id="rId24"/>
    <p:sldId id="434" r:id="rId25"/>
    <p:sldId id="429" r:id="rId26"/>
    <p:sldId id="430" r:id="rId27"/>
    <p:sldId id="431" r:id="rId28"/>
    <p:sldId id="432" r:id="rId29"/>
    <p:sldId id="433" r:id="rId30"/>
    <p:sldId id="436" r:id="rId31"/>
    <p:sldId id="437" r:id="rId32"/>
    <p:sldId id="438" r:id="rId33"/>
    <p:sldId id="440" r:id="rId34"/>
    <p:sldId id="441" r:id="rId35"/>
    <p:sldId id="442" r:id="rId36"/>
    <p:sldId id="443" r:id="rId37"/>
    <p:sldId id="445" r:id="rId38"/>
    <p:sldId id="444" r:id="rId39"/>
    <p:sldId id="446" r:id="rId40"/>
    <p:sldId id="447" r:id="rId41"/>
    <p:sldId id="448" r:id="rId42"/>
    <p:sldId id="449" r:id="rId43"/>
    <p:sldId id="450" r:id="rId44"/>
    <p:sldId id="452" r:id="rId45"/>
    <p:sldId id="451" r:id="rId46"/>
    <p:sldId id="453" r:id="rId47"/>
    <p:sldId id="454" r:id="rId48"/>
    <p:sldId id="455" r:id="rId49"/>
    <p:sldId id="457" r:id="rId50"/>
    <p:sldId id="456" r:id="rId51"/>
    <p:sldId id="458" r:id="rId52"/>
    <p:sldId id="459" r:id="rId53"/>
    <p:sldId id="460" r:id="rId54"/>
    <p:sldId id="461" r:id="rId55"/>
    <p:sldId id="40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E09"/>
    <a:srgbClr val="FFCCCC"/>
    <a:srgbClr val="FFCC99"/>
    <a:srgbClr val="FF9966"/>
    <a:srgbClr val="FAF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E1726-1301-4AA5-A5DA-E45239B91770}" v="52" dt="2022-10-10T17:42:05.865"/>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4528" autoAdjust="0"/>
  </p:normalViewPr>
  <p:slideViewPr>
    <p:cSldViewPr snapToGrid="0" showGuides="1">
      <p:cViewPr varScale="1">
        <p:scale>
          <a:sx n="72" d="100"/>
          <a:sy n="72" d="100"/>
        </p:scale>
        <p:origin x="61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17" d="100"/>
          <a:sy n="117" d="100"/>
        </p:scale>
        <p:origin x="502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6.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3813E6-E947-4C32-8270-323AA7E8DF2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95BC51BA-F7AC-4876-90F8-790C490FED98}">
      <dgm:prSet/>
      <dgm:spPr>
        <a:solidFill>
          <a:srgbClr val="F18E09"/>
        </a:solidFill>
      </dgm:spPr>
      <dgm:t>
        <a:bodyPr/>
        <a:lstStyle/>
        <a:p>
          <a:r>
            <a:rPr lang="en-US" dirty="0"/>
            <a:t>Ensure documents are true and accurate</a:t>
          </a:r>
        </a:p>
      </dgm:t>
    </dgm:pt>
    <dgm:pt modelId="{8A32BF89-69BD-419F-97E5-61B7A7A85917}" type="parTrans" cxnId="{103C0CAB-BD17-4332-9B7B-33F98DB38B98}">
      <dgm:prSet/>
      <dgm:spPr/>
      <dgm:t>
        <a:bodyPr/>
        <a:lstStyle/>
        <a:p>
          <a:endParaRPr lang="en-US"/>
        </a:p>
      </dgm:t>
    </dgm:pt>
    <dgm:pt modelId="{F688E859-643E-4C40-8121-B137E60A87F6}" type="sibTrans" cxnId="{103C0CAB-BD17-4332-9B7B-33F98DB38B98}">
      <dgm:prSet/>
      <dgm:spPr/>
      <dgm:t>
        <a:bodyPr/>
        <a:lstStyle/>
        <a:p>
          <a:endParaRPr lang="en-US"/>
        </a:p>
      </dgm:t>
    </dgm:pt>
    <dgm:pt modelId="{D1C89EFC-5F4F-406F-999C-7D024F7636C3}">
      <dgm:prSet/>
      <dgm:spPr>
        <a:solidFill>
          <a:srgbClr val="F18E09"/>
        </a:solidFill>
      </dgm:spPr>
      <dgm:t>
        <a:bodyPr/>
        <a:lstStyle/>
        <a:p>
          <a:r>
            <a:rPr lang="en-US" b="0" i="0" baseline="0" dirty="0"/>
            <a:t>Documentation supports and justifies billed services </a:t>
          </a:r>
          <a:endParaRPr lang="en-US" dirty="0"/>
        </a:p>
      </dgm:t>
    </dgm:pt>
    <dgm:pt modelId="{006BC661-29B9-44AF-AD72-2B7784578485}" type="parTrans" cxnId="{03F5F5B7-9D48-48F6-A4BA-851F6FE24702}">
      <dgm:prSet/>
      <dgm:spPr/>
      <dgm:t>
        <a:bodyPr/>
        <a:lstStyle/>
        <a:p>
          <a:endParaRPr lang="en-US"/>
        </a:p>
      </dgm:t>
    </dgm:pt>
    <dgm:pt modelId="{C229EDE0-70E1-4E5D-BEBB-153BE159E925}" type="sibTrans" cxnId="{03F5F5B7-9D48-48F6-A4BA-851F6FE24702}">
      <dgm:prSet/>
      <dgm:spPr/>
      <dgm:t>
        <a:bodyPr/>
        <a:lstStyle/>
        <a:p>
          <a:endParaRPr lang="en-US"/>
        </a:p>
      </dgm:t>
    </dgm:pt>
    <dgm:pt modelId="{38C3834C-60C0-40A0-8D8D-CF9AD029ABB2}">
      <dgm:prSet/>
      <dgm:spPr>
        <a:solidFill>
          <a:srgbClr val="F18E09"/>
        </a:solidFill>
      </dgm:spPr>
      <dgm:t>
        <a:bodyPr/>
        <a:lstStyle/>
        <a:p>
          <a:r>
            <a:rPr lang="en-US" dirty="0"/>
            <a:t>All documentation will be scrutinized </a:t>
          </a:r>
        </a:p>
      </dgm:t>
    </dgm:pt>
    <dgm:pt modelId="{73F3FE96-7E87-43E4-81AA-B3161C77B348}" type="parTrans" cxnId="{7CC2A9DF-CCD6-417F-824A-AEF759038D79}">
      <dgm:prSet/>
      <dgm:spPr/>
      <dgm:t>
        <a:bodyPr/>
        <a:lstStyle/>
        <a:p>
          <a:endParaRPr lang="en-US"/>
        </a:p>
      </dgm:t>
    </dgm:pt>
    <dgm:pt modelId="{536D1CD8-6032-4303-9566-2E466356F768}" type="sibTrans" cxnId="{7CC2A9DF-CCD6-417F-824A-AEF759038D79}">
      <dgm:prSet/>
      <dgm:spPr/>
      <dgm:t>
        <a:bodyPr/>
        <a:lstStyle/>
        <a:p>
          <a:endParaRPr lang="en-US"/>
        </a:p>
      </dgm:t>
    </dgm:pt>
    <dgm:pt modelId="{2898F13A-D955-47B6-A64E-D46DA10A4FB2}" type="pres">
      <dgm:prSet presAssocID="{F13813E6-E947-4C32-8270-323AA7E8DF26}" presName="linear" presStyleCnt="0">
        <dgm:presLayoutVars>
          <dgm:animLvl val="lvl"/>
          <dgm:resizeHandles val="exact"/>
        </dgm:presLayoutVars>
      </dgm:prSet>
      <dgm:spPr/>
    </dgm:pt>
    <dgm:pt modelId="{B840DFBD-77F1-4CD8-95EC-F4F998033EE9}" type="pres">
      <dgm:prSet presAssocID="{95BC51BA-F7AC-4876-90F8-790C490FED98}" presName="parentText" presStyleLbl="node1" presStyleIdx="0" presStyleCnt="3">
        <dgm:presLayoutVars>
          <dgm:chMax val="0"/>
          <dgm:bulletEnabled val="1"/>
        </dgm:presLayoutVars>
      </dgm:prSet>
      <dgm:spPr/>
    </dgm:pt>
    <dgm:pt modelId="{87048DD9-E076-4DE9-921C-A0D630D2A523}" type="pres">
      <dgm:prSet presAssocID="{F688E859-643E-4C40-8121-B137E60A87F6}" presName="spacer" presStyleCnt="0"/>
      <dgm:spPr/>
    </dgm:pt>
    <dgm:pt modelId="{E3A02ABE-7376-44CC-8CB5-EE719772950B}" type="pres">
      <dgm:prSet presAssocID="{D1C89EFC-5F4F-406F-999C-7D024F7636C3}" presName="parentText" presStyleLbl="node1" presStyleIdx="1" presStyleCnt="3">
        <dgm:presLayoutVars>
          <dgm:chMax val="0"/>
          <dgm:bulletEnabled val="1"/>
        </dgm:presLayoutVars>
      </dgm:prSet>
      <dgm:spPr/>
    </dgm:pt>
    <dgm:pt modelId="{E430EF01-A048-4B4F-BC6A-F63C386C8E40}" type="pres">
      <dgm:prSet presAssocID="{C229EDE0-70E1-4E5D-BEBB-153BE159E925}" presName="spacer" presStyleCnt="0"/>
      <dgm:spPr/>
    </dgm:pt>
    <dgm:pt modelId="{1D3F4E64-6337-4E48-9250-E5D82CD6B633}" type="pres">
      <dgm:prSet presAssocID="{38C3834C-60C0-40A0-8D8D-CF9AD029ABB2}" presName="parentText" presStyleLbl="node1" presStyleIdx="2" presStyleCnt="3">
        <dgm:presLayoutVars>
          <dgm:chMax val="0"/>
          <dgm:bulletEnabled val="1"/>
        </dgm:presLayoutVars>
      </dgm:prSet>
      <dgm:spPr/>
    </dgm:pt>
  </dgm:ptLst>
  <dgm:cxnLst>
    <dgm:cxn modelId="{D3C25729-DE4F-4F34-93EC-3777ADDA22BC}" type="presOf" srcId="{38C3834C-60C0-40A0-8D8D-CF9AD029ABB2}" destId="{1D3F4E64-6337-4E48-9250-E5D82CD6B633}" srcOrd="0" destOrd="0" presId="urn:microsoft.com/office/officeart/2005/8/layout/vList2"/>
    <dgm:cxn modelId="{4CBAF33E-671C-4EAB-BE93-3F48E960F65D}" type="presOf" srcId="{F13813E6-E947-4C32-8270-323AA7E8DF26}" destId="{2898F13A-D955-47B6-A64E-D46DA10A4FB2}" srcOrd="0" destOrd="0" presId="urn:microsoft.com/office/officeart/2005/8/layout/vList2"/>
    <dgm:cxn modelId="{4A5FAB73-C749-4B53-8AEF-01536B9B7C21}" type="presOf" srcId="{D1C89EFC-5F4F-406F-999C-7D024F7636C3}" destId="{E3A02ABE-7376-44CC-8CB5-EE719772950B}" srcOrd="0" destOrd="0" presId="urn:microsoft.com/office/officeart/2005/8/layout/vList2"/>
    <dgm:cxn modelId="{ABEB608F-AC05-461D-8D50-41F6BC4E2DA9}" type="presOf" srcId="{95BC51BA-F7AC-4876-90F8-790C490FED98}" destId="{B840DFBD-77F1-4CD8-95EC-F4F998033EE9}" srcOrd="0" destOrd="0" presId="urn:microsoft.com/office/officeart/2005/8/layout/vList2"/>
    <dgm:cxn modelId="{103C0CAB-BD17-4332-9B7B-33F98DB38B98}" srcId="{F13813E6-E947-4C32-8270-323AA7E8DF26}" destId="{95BC51BA-F7AC-4876-90F8-790C490FED98}" srcOrd="0" destOrd="0" parTransId="{8A32BF89-69BD-419F-97E5-61B7A7A85917}" sibTransId="{F688E859-643E-4C40-8121-B137E60A87F6}"/>
    <dgm:cxn modelId="{03F5F5B7-9D48-48F6-A4BA-851F6FE24702}" srcId="{F13813E6-E947-4C32-8270-323AA7E8DF26}" destId="{D1C89EFC-5F4F-406F-999C-7D024F7636C3}" srcOrd="1" destOrd="0" parTransId="{006BC661-29B9-44AF-AD72-2B7784578485}" sibTransId="{C229EDE0-70E1-4E5D-BEBB-153BE159E925}"/>
    <dgm:cxn modelId="{7CC2A9DF-CCD6-417F-824A-AEF759038D79}" srcId="{F13813E6-E947-4C32-8270-323AA7E8DF26}" destId="{38C3834C-60C0-40A0-8D8D-CF9AD029ABB2}" srcOrd="2" destOrd="0" parTransId="{73F3FE96-7E87-43E4-81AA-B3161C77B348}" sibTransId="{536D1CD8-6032-4303-9566-2E466356F768}"/>
    <dgm:cxn modelId="{D0568C17-7CAF-44A8-A7F8-8E5CFD5FC0BF}" type="presParOf" srcId="{2898F13A-D955-47B6-A64E-D46DA10A4FB2}" destId="{B840DFBD-77F1-4CD8-95EC-F4F998033EE9}" srcOrd="0" destOrd="0" presId="urn:microsoft.com/office/officeart/2005/8/layout/vList2"/>
    <dgm:cxn modelId="{D320B4B7-3714-4107-BB3F-52B184907ECB}" type="presParOf" srcId="{2898F13A-D955-47B6-A64E-D46DA10A4FB2}" destId="{87048DD9-E076-4DE9-921C-A0D630D2A523}" srcOrd="1" destOrd="0" presId="urn:microsoft.com/office/officeart/2005/8/layout/vList2"/>
    <dgm:cxn modelId="{D5BA1ED0-6E7D-46E5-B843-16FFAC7EF080}" type="presParOf" srcId="{2898F13A-D955-47B6-A64E-D46DA10A4FB2}" destId="{E3A02ABE-7376-44CC-8CB5-EE719772950B}" srcOrd="2" destOrd="0" presId="urn:microsoft.com/office/officeart/2005/8/layout/vList2"/>
    <dgm:cxn modelId="{1CD4C235-6D1F-4F33-805E-DFE1C5974EAC}" type="presParOf" srcId="{2898F13A-D955-47B6-A64E-D46DA10A4FB2}" destId="{E430EF01-A048-4B4F-BC6A-F63C386C8E40}" srcOrd="3" destOrd="0" presId="urn:microsoft.com/office/officeart/2005/8/layout/vList2"/>
    <dgm:cxn modelId="{E1677B3C-6101-4D4A-B57F-3D213193CD68}" type="presParOf" srcId="{2898F13A-D955-47B6-A64E-D46DA10A4FB2}" destId="{1D3F4E64-6337-4E48-9250-E5D82CD6B63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886DF3-B5D9-4D83-AE9A-3AE72D2B34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88ED2475-E30B-42AE-81CE-70C183E38659}">
      <dgm:prSet/>
      <dgm:spPr>
        <a:solidFill>
          <a:srgbClr val="F18E09"/>
        </a:solidFill>
      </dgm:spPr>
      <dgm:t>
        <a:bodyPr/>
        <a:lstStyle/>
        <a:p>
          <a:r>
            <a:rPr lang="en-US" dirty="0"/>
            <a:t>Family Centered</a:t>
          </a:r>
        </a:p>
      </dgm:t>
    </dgm:pt>
    <dgm:pt modelId="{561A7429-8FE0-41EA-9028-DDA3C13DF669}" type="parTrans" cxnId="{EE903546-42E7-4756-94C8-3AB00A33B970}">
      <dgm:prSet/>
      <dgm:spPr/>
      <dgm:t>
        <a:bodyPr/>
        <a:lstStyle/>
        <a:p>
          <a:endParaRPr lang="en-US"/>
        </a:p>
      </dgm:t>
    </dgm:pt>
    <dgm:pt modelId="{8D3E232F-1FD5-48B7-BA0B-C7E593E225F4}" type="sibTrans" cxnId="{EE903546-42E7-4756-94C8-3AB00A33B970}">
      <dgm:prSet/>
      <dgm:spPr/>
      <dgm:t>
        <a:bodyPr/>
        <a:lstStyle/>
        <a:p>
          <a:endParaRPr lang="en-US"/>
        </a:p>
      </dgm:t>
    </dgm:pt>
    <dgm:pt modelId="{AD671394-9901-45A0-B04E-7DCACE5283C7}">
      <dgm:prSet/>
      <dgm:spPr>
        <a:solidFill>
          <a:srgbClr val="F18E09"/>
        </a:solidFill>
      </dgm:spPr>
      <dgm:t>
        <a:bodyPr/>
        <a:lstStyle/>
        <a:p>
          <a:r>
            <a:rPr lang="en-US" dirty="0"/>
            <a:t>Family and Youth Voice and Choice</a:t>
          </a:r>
        </a:p>
      </dgm:t>
    </dgm:pt>
    <dgm:pt modelId="{AAD608A4-3611-4DD4-A951-8C737EC70088}" type="parTrans" cxnId="{1D259CA9-9E14-4F06-92BD-001241D16189}">
      <dgm:prSet/>
      <dgm:spPr/>
      <dgm:t>
        <a:bodyPr/>
        <a:lstStyle/>
        <a:p>
          <a:endParaRPr lang="en-US"/>
        </a:p>
      </dgm:t>
    </dgm:pt>
    <dgm:pt modelId="{BC547AB9-55FC-4AF5-B8D3-9F6AC6AFC365}" type="sibTrans" cxnId="{1D259CA9-9E14-4F06-92BD-001241D16189}">
      <dgm:prSet/>
      <dgm:spPr/>
      <dgm:t>
        <a:bodyPr/>
        <a:lstStyle/>
        <a:p>
          <a:endParaRPr lang="en-US"/>
        </a:p>
      </dgm:t>
    </dgm:pt>
    <dgm:pt modelId="{53A5B2BE-A92A-477F-9A53-D039E2F605D6}">
      <dgm:prSet/>
      <dgm:spPr>
        <a:solidFill>
          <a:srgbClr val="F18E09"/>
        </a:solidFill>
      </dgm:spPr>
      <dgm:t>
        <a:bodyPr/>
        <a:lstStyle/>
        <a:p>
          <a:r>
            <a:rPr lang="en-US" dirty="0"/>
            <a:t>Strengths Based</a:t>
          </a:r>
        </a:p>
      </dgm:t>
    </dgm:pt>
    <dgm:pt modelId="{61A028C7-20C8-40B6-8D2F-BEA4E0D693A9}" type="parTrans" cxnId="{98B5FCB4-B4F6-44CC-A55B-34D9AC88AA83}">
      <dgm:prSet/>
      <dgm:spPr/>
      <dgm:t>
        <a:bodyPr/>
        <a:lstStyle/>
        <a:p>
          <a:endParaRPr lang="en-US"/>
        </a:p>
      </dgm:t>
    </dgm:pt>
    <dgm:pt modelId="{92517DA0-B2F9-462C-8696-13156B686AF3}" type="sibTrans" cxnId="{98B5FCB4-B4F6-44CC-A55B-34D9AC88AA83}">
      <dgm:prSet/>
      <dgm:spPr/>
      <dgm:t>
        <a:bodyPr/>
        <a:lstStyle/>
        <a:p>
          <a:endParaRPr lang="en-US"/>
        </a:p>
      </dgm:t>
    </dgm:pt>
    <dgm:pt modelId="{10B654AA-37D4-4641-9972-A77422BB3388}">
      <dgm:prSet/>
      <dgm:spPr>
        <a:solidFill>
          <a:srgbClr val="F18E09"/>
        </a:solidFill>
      </dgm:spPr>
      <dgm:t>
        <a:bodyPr/>
        <a:lstStyle/>
        <a:p>
          <a:r>
            <a:rPr lang="en-US" dirty="0"/>
            <a:t>Individualized Care</a:t>
          </a:r>
        </a:p>
      </dgm:t>
    </dgm:pt>
    <dgm:pt modelId="{C90B866E-3DF6-4A88-952F-22FB417629CF}" type="parTrans" cxnId="{419FED30-8248-45B3-A168-667C12CDBDDA}">
      <dgm:prSet/>
      <dgm:spPr/>
      <dgm:t>
        <a:bodyPr/>
        <a:lstStyle/>
        <a:p>
          <a:endParaRPr lang="en-US"/>
        </a:p>
      </dgm:t>
    </dgm:pt>
    <dgm:pt modelId="{0790B505-EB03-4131-A475-FAC4CEE15836}" type="sibTrans" cxnId="{419FED30-8248-45B3-A168-667C12CDBDDA}">
      <dgm:prSet/>
      <dgm:spPr/>
      <dgm:t>
        <a:bodyPr/>
        <a:lstStyle/>
        <a:p>
          <a:endParaRPr lang="en-US"/>
        </a:p>
      </dgm:t>
    </dgm:pt>
    <dgm:pt modelId="{42AA5E69-BC9C-44B7-B4F3-2532C064A12D}" type="pres">
      <dgm:prSet presAssocID="{BB886DF3-B5D9-4D83-AE9A-3AE72D2B3466}" presName="diagram" presStyleCnt="0">
        <dgm:presLayoutVars>
          <dgm:dir/>
          <dgm:resizeHandles val="exact"/>
        </dgm:presLayoutVars>
      </dgm:prSet>
      <dgm:spPr/>
    </dgm:pt>
    <dgm:pt modelId="{54063C10-22BA-44C0-9EBE-959154E6842D}" type="pres">
      <dgm:prSet presAssocID="{88ED2475-E30B-42AE-81CE-70C183E38659}" presName="node" presStyleLbl="node1" presStyleIdx="0" presStyleCnt="4">
        <dgm:presLayoutVars>
          <dgm:bulletEnabled val="1"/>
        </dgm:presLayoutVars>
      </dgm:prSet>
      <dgm:spPr/>
    </dgm:pt>
    <dgm:pt modelId="{A35DB6F1-7424-43CF-AE92-7451AFED6760}" type="pres">
      <dgm:prSet presAssocID="{8D3E232F-1FD5-48B7-BA0B-C7E593E225F4}" presName="sibTrans" presStyleCnt="0"/>
      <dgm:spPr/>
    </dgm:pt>
    <dgm:pt modelId="{C6DDA3E0-61D7-4DBC-B7D7-2999330132E5}" type="pres">
      <dgm:prSet presAssocID="{AD671394-9901-45A0-B04E-7DCACE5283C7}" presName="node" presStyleLbl="node1" presStyleIdx="1" presStyleCnt="4">
        <dgm:presLayoutVars>
          <dgm:bulletEnabled val="1"/>
        </dgm:presLayoutVars>
      </dgm:prSet>
      <dgm:spPr/>
    </dgm:pt>
    <dgm:pt modelId="{03F40DBF-3D45-48C5-A493-6C14E408B335}" type="pres">
      <dgm:prSet presAssocID="{BC547AB9-55FC-4AF5-B8D3-9F6AC6AFC365}" presName="sibTrans" presStyleCnt="0"/>
      <dgm:spPr/>
    </dgm:pt>
    <dgm:pt modelId="{1F526AC0-EC2F-4AD0-83D3-69E8EE6D2BAB}" type="pres">
      <dgm:prSet presAssocID="{53A5B2BE-A92A-477F-9A53-D039E2F605D6}" presName="node" presStyleLbl="node1" presStyleIdx="2" presStyleCnt="4">
        <dgm:presLayoutVars>
          <dgm:bulletEnabled val="1"/>
        </dgm:presLayoutVars>
      </dgm:prSet>
      <dgm:spPr/>
    </dgm:pt>
    <dgm:pt modelId="{BCDC40E8-1BF7-46CA-BFC7-24358881015F}" type="pres">
      <dgm:prSet presAssocID="{92517DA0-B2F9-462C-8696-13156B686AF3}" presName="sibTrans" presStyleCnt="0"/>
      <dgm:spPr/>
    </dgm:pt>
    <dgm:pt modelId="{98DAEE0B-55CE-4699-B10C-D50E8F5172DB}" type="pres">
      <dgm:prSet presAssocID="{10B654AA-37D4-4641-9972-A77422BB3388}" presName="node" presStyleLbl="node1" presStyleIdx="3" presStyleCnt="4">
        <dgm:presLayoutVars>
          <dgm:bulletEnabled val="1"/>
        </dgm:presLayoutVars>
      </dgm:prSet>
      <dgm:spPr/>
    </dgm:pt>
  </dgm:ptLst>
  <dgm:cxnLst>
    <dgm:cxn modelId="{B0C07F2A-0368-4F4A-9985-E19C1B603F1E}" type="presOf" srcId="{53A5B2BE-A92A-477F-9A53-D039E2F605D6}" destId="{1F526AC0-EC2F-4AD0-83D3-69E8EE6D2BAB}" srcOrd="0" destOrd="0" presId="urn:microsoft.com/office/officeart/2005/8/layout/default"/>
    <dgm:cxn modelId="{419FED30-8248-45B3-A168-667C12CDBDDA}" srcId="{BB886DF3-B5D9-4D83-AE9A-3AE72D2B3466}" destId="{10B654AA-37D4-4641-9972-A77422BB3388}" srcOrd="3" destOrd="0" parTransId="{C90B866E-3DF6-4A88-952F-22FB417629CF}" sibTransId="{0790B505-EB03-4131-A475-FAC4CEE15836}"/>
    <dgm:cxn modelId="{C0093032-0994-425E-80E5-E71B4D51999C}" type="presOf" srcId="{10B654AA-37D4-4641-9972-A77422BB3388}" destId="{98DAEE0B-55CE-4699-B10C-D50E8F5172DB}" srcOrd="0" destOrd="0" presId="urn:microsoft.com/office/officeart/2005/8/layout/default"/>
    <dgm:cxn modelId="{EE903546-42E7-4756-94C8-3AB00A33B970}" srcId="{BB886DF3-B5D9-4D83-AE9A-3AE72D2B3466}" destId="{88ED2475-E30B-42AE-81CE-70C183E38659}" srcOrd="0" destOrd="0" parTransId="{561A7429-8FE0-41EA-9028-DDA3C13DF669}" sibTransId="{8D3E232F-1FD5-48B7-BA0B-C7E593E225F4}"/>
    <dgm:cxn modelId="{1D259CA9-9E14-4F06-92BD-001241D16189}" srcId="{BB886DF3-B5D9-4D83-AE9A-3AE72D2B3466}" destId="{AD671394-9901-45A0-B04E-7DCACE5283C7}" srcOrd="1" destOrd="0" parTransId="{AAD608A4-3611-4DD4-A951-8C737EC70088}" sibTransId="{BC547AB9-55FC-4AF5-B8D3-9F6AC6AFC365}"/>
    <dgm:cxn modelId="{98B5FCB4-B4F6-44CC-A55B-34D9AC88AA83}" srcId="{BB886DF3-B5D9-4D83-AE9A-3AE72D2B3466}" destId="{53A5B2BE-A92A-477F-9A53-D039E2F605D6}" srcOrd="2" destOrd="0" parTransId="{61A028C7-20C8-40B6-8D2F-BEA4E0D693A9}" sibTransId="{92517DA0-B2F9-462C-8696-13156B686AF3}"/>
    <dgm:cxn modelId="{53733FBB-4A01-49B8-BFE8-0D0A6BF49174}" type="presOf" srcId="{BB886DF3-B5D9-4D83-AE9A-3AE72D2B3466}" destId="{42AA5E69-BC9C-44B7-B4F3-2532C064A12D}" srcOrd="0" destOrd="0" presId="urn:microsoft.com/office/officeart/2005/8/layout/default"/>
    <dgm:cxn modelId="{4E5C00CA-8876-4AB8-B558-050D115F8EED}" type="presOf" srcId="{88ED2475-E30B-42AE-81CE-70C183E38659}" destId="{54063C10-22BA-44C0-9EBE-959154E6842D}" srcOrd="0" destOrd="0" presId="urn:microsoft.com/office/officeart/2005/8/layout/default"/>
    <dgm:cxn modelId="{4B2EDCF4-168E-43DC-9D66-41AF6116796A}" type="presOf" srcId="{AD671394-9901-45A0-B04E-7DCACE5283C7}" destId="{C6DDA3E0-61D7-4DBC-B7D7-2999330132E5}" srcOrd="0" destOrd="0" presId="urn:microsoft.com/office/officeart/2005/8/layout/default"/>
    <dgm:cxn modelId="{656F9986-EBC9-40BD-BD42-29B99D790B2E}" type="presParOf" srcId="{42AA5E69-BC9C-44B7-B4F3-2532C064A12D}" destId="{54063C10-22BA-44C0-9EBE-959154E6842D}" srcOrd="0" destOrd="0" presId="urn:microsoft.com/office/officeart/2005/8/layout/default"/>
    <dgm:cxn modelId="{B875A96D-B25E-48E9-A563-4729E93339D5}" type="presParOf" srcId="{42AA5E69-BC9C-44B7-B4F3-2532C064A12D}" destId="{A35DB6F1-7424-43CF-AE92-7451AFED6760}" srcOrd="1" destOrd="0" presId="urn:microsoft.com/office/officeart/2005/8/layout/default"/>
    <dgm:cxn modelId="{45D1B682-7D34-4FB2-896B-F861091D8711}" type="presParOf" srcId="{42AA5E69-BC9C-44B7-B4F3-2532C064A12D}" destId="{C6DDA3E0-61D7-4DBC-B7D7-2999330132E5}" srcOrd="2" destOrd="0" presId="urn:microsoft.com/office/officeart/2005/8/layout/default"/>
    <dgm:cxn modelId="{91081BA2-57B3-4204-A612-71A54CEAF275}" type="presParOf" srcId="{42AA5E69-BC9C-44B7-B4F3-2532C064A12D}" destId="{03F40DBF-3D45-48C5-A493-6C14E408B335}" srcOrd="3" destOrd="0" presId="urn:microsoft.com/office/officeart/2005/8/layout/default"/>
    <dgm:cxn modelId="{D9DE909E-9324-4EC1-BA21-BFA0022B455C}" type="presParOf" srcId="{42AA5E69-BC9C-44B7-B4F3-2532C064A12D}" destId="{1F526AC0-EC2F-4AD0-83D3-69E8EE6D2BAB}" srcOrd="4" destOrd="0" presId="urn:microsoft.com/office/officeart/2005/8/layout/default"/>
    <dgm:cxn modelId="{9D6D3E64-9A8A-4582-971A-FCA2199F5CBB}" type="presParOf" srcId="{42AA5E69-BC9C-44B7-B4F3-2532C064A12D}" destId="{BCDC40E8-1BF7-46CA-BFC7-24358881015F}" srcOrd="5" destOrd="0" presId="urn:microsoft.com/office/officeart/2005/8/layout/default"/>
    <dgm:cxn modelId="{673152CD-AF28-49EB-BA71-05F6D26E1C9A}" type="presParOf" srcId="{42AA5E69-BC9C-44B7-B4F3-2532C064A12D}" destId="{98DAEE0B-55CE-4699-B10C-D50E8F5172DB}"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8921FE3-6156-4F06-939D-D79B97DFB85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50C93895-F195-4E47-9D8F-32F4F867D55D}">
      <dgm:prSet custT="1"/>
      <dgm:spPr>
        <a:solidFill>
          <a:srgbClr val="F18E09"/>
        </a:solidFill>
      </dgm:spPr>
      <dgm:t>
        <a:bodyPr/>
        <a:lstStyle/>
        <a:p>
          <a:r>
            <a:rPr lang="en-US" sz="1800" dirty="0"/>
            <a:t>Includes treatment goals in the member's own words based on their needs and strengths</a:t>
          </a:r>
        </a:p>
      </dgm:t>
    </dgm:pt>
    <dgm:pt modelId="{911E08E4-6E95-4B43-85CF-73C4C4DE5166}" type="parTrans" cxnId="{8F70BAB3-BCBD-4D69-9DE4-EA9CE4419F48}">
      <dgm:prSet/>
      <dgm:spPr/>
      <dgm:t>
        <a:bodyPr/>
        <a:lstStyle/>
        <a:p>
          <a:endParaRPr lang="en-US"/>
        </a:p>
      </dgm:t>
    </dgm:pt>
    <dgm:pt modelId="{E76E0417-0F2E-4568-A3FE-C7A7067DB4CF}" type="sibTrans" cxnId="{8F70BAB3-BCBD-4D69-9DE4-EA9CE4419F48}">
      <dgm:prSet/>
      <dgm:spPr/>
      <dgm:t>
        <a:bodyPr/>
        <a:lstStyle/>
        <a:p>
          <a:endParaRPr lang="en-US"/>
        </a:p>
      </dgm:t>
    </dgm:pt>
    <dgm:pt modelId="{34AE56CD-B50F-4B0B-B56F-D8D80A9DF1A7}">
      <dgm:prSet custT="1"/>
      <dgm:spPr>
        <a:solidFill>
          <a:srgbClr val="F18E09"/>
        </a:solidFill>
      </dgm:spPr>
      <dgm:t>
        <a:bodyPr/>
        <a:lstStyle/>
        <a:p>
          <a:r>
            <a:rPr lang="en-US" sz="1800" dirty="0"/>
            <a:t>Has short-term and long-term measurable goals</a:t>
          </a:r>
        </a:p>
      </dgm:t>
    </dgm:pt>
    <dgm:pt modelId="{7EEDA874-A3E9-454B-BD4D-4B393C86C5A7}" type="parTrans" cxnId="{72C591DA-40B8-4122-97D3-5A10012C4DBF}">
      <dgm:prSet/>
      <dgm:spPr/>
      <dgm:t>
        <a:bodyPr/>
        <a:lstStyle/>
        <a:p>
          <a:endParaRPr lang="en-US"/>
        </a:p>
      </dgm:t>
    </dgm:pt>
    <dgm:pt modelId="{D081370A-5B6D-42E4-815F-6B9DE48B9114}" type="sibTrans" cxnId="{72C591DA-40B8-4122-97D3-5A10012C4DBF}">
      <dgm:prSet/>
      <dgm:spPr/>
      <dgm:t>
        <a:bodyPr/>
        <a:lstStyle/>
        <a:p>
          <a:endParaRPr lang="en-US"/>
        </a:p>
      </dgm:t>
    </dgm:pt>
    <dgm:pt modelId="{68A5C2E7-0398-4639-9116-01C0257DA1D6}">
      <dgm:prSet custT="1"/>
      <dgm:spPr>
        <a:solidFill>
          <a:srgbClr val="F18E09"/>
        </a:solidFill>
      </dgm:spPr>
      <dgm:t>
        <a:bodyPr/>
        <a:lstStyle/>
        <a:p>
          <a:r>
            <a:rPr lang="en-US" sz="1800" dirty="0"/>
            <a:t>Has measurable objectives</a:t>
          </a:r>
        </a:p>
      </dgm:t>
    </dgm:pt>
    <dgm:pt modelId="{C6130020-4E54-491A-B903-A2E48AC221E5}" type="parTrans" cxnId="{09AB22A7-CF9C-4844-8A46-EBB6111A5C95}">
      <dgm:prSet/>
      <dgm:spPr/>
      <dgm:t>
        <a:bodyPr/>
        <a:lstStyle/>
        <a:p>
          <a:endParaRPr lang="en-US"/>
        </a:p>
      </dgm:t>
    </dgm:pt>
    <dgm:pt modelId="{06A81F6B-3606-4C79-82E0-811CB448D9B2}" type="sibTrans" cxnId="{09AB22A7-CF9C-4844-8A46-EBB6111A5C95}">
      <dgm:prSet/>
      <dgm:spPr/>
      <dgm:t>
        <a:bodyPr/>
        <a:lstStyle/>
        <a:p>
          <a:endParaRPr lang="en-US"/>
        </a:p>
      </dgm:t>
    </dgm:pt>
    <dgm:pt modelId="{34DE5BD9-DDB7-4C2F-8244-96AD6CED96CC}">
      <dgm:prSet custT="1"/>
      <dgm:spPr>
        <a:solidFill>
          <a:srgbClr val="F18E09"/>
        </a:solidFill>
      </dgm:spPr>
      <dgm:t>
        <a:bodyPr/>
        <a:lstStyle/>
        <a:p>
          <a:r>
            <a:rPr lang="en-US" sz="1800" dirty="0"/>
            <a:t>Includes identified interventions, including who is responsible</a:t>
          </a:r>
        </a:p>
      </dgm:t>
    </dgm:pt>
    <dgm:pt modelId="{CB1886CD-7397-4262-B9DE-09443E211AF4}" type="parTrans" cxnId="{4C025210-A86E-4829-A44A-26F6256ACA22}">
      <dgm:prSet/>
      <dgm:spPr/>
      <dgm:t>
        <a:bodyPr/>
        <a:lstStyle/>
        <a:p>
          <a:endParaRPr lang="en-US"/>
        </a:p>
      </dgm:t>
    </dgm:pt>
    <dgm:pt modelId="{8B43E6E2-C7E6-4937-ADC2-5E3210773E8D}" type="sibTrans" cxnId="{4C025210-A86E-4829-A44A-26F6256ACA22}">
      <dgm:prSet/>
      <dgm:spPr/>
      <dgm:t>
        <a:bodyPr/>
        <a:lstStyle/>
        <a:p>
          <a:endParaRPr lang="en-US"/>
        </a:p>
      </dgm:t>
    </dgm:pt>
    <dgm:pt modelId="{EA3A98B0-0E50-467C-BA22-B6981D778F39}" type="pres">
      <dgm:prSet presAssocID="{C8921FE3-6156-4F06-939D-D79B97DFB85D}" presName="linear" presStyleCnt="0">
        <dgm:presLayoutVars>
          <dgm:animLvl val="lvl"/>
          <dgm:resizeHandles val="exact"/>
        </dgm:presLayoutVars>
      </dgm:prSet>
      <dgm:spPr/>
    </dgm:pt>
    <dgm:pt modelId="{69F5BBE4-0615-4471-86FF-D1D056AE28FE}" type="pres">
      <dgm:prSet presAssocID="{50C93895-F195-4E47-9D8F-32F4F867D55D}" presName="parentText" presStyleLbl="node1" presStyleIdx="0" presStyleCnt="4" custLinFactNeighborX="-41192" custLinFactNeighborY="14004">
        <dgm:presLayoutVars>
          <dgm:chMax val="0"/>
          <dgm:bulletEnabled val="1"/>
        </dgm:presLayoutVars>
      </dgm:prSet>
      <dgm:spPr/>
    </dgm:pt>
    <dgm:pt modelId="{454CA41A-BD11-4FC1-BEBB-B0DAF65EB434}" type="pres">
      <dgm:prSet presAssocID="{E76E0417-0F2E-4568-A3FE-C7A7067DB4CF}" presName="spacer" presStyleCnt="0"/>
      <dgm:spPr/>
    </dgm:pt>
    <dgm:pt modelId="{442FE672-D957-4B6B-A08A-F8195882FC55}" type="pres">
      <dgm:prSet presAssocID="{34AE56CD-B50F-4B0B-B56F-D8D80A9DF1A7}" presName="parentText" presStyleLbl="node1" presStyleIdx="1" presStyleCnt="4">
        <dgm:presLayoutVars>
          <dgm:chMax val="0"/>
          <dgm:bulletEnabled val="1"/>
        </dgm:presLayoutVars>
      </dgm:prSet>
      <dgm:spPr/>
    </dgm:pt>
    <dgm:pt modelId="{7F015E3C-76D3-496F-98B4-DCA6B3FE3DBA}" type="pres">
      <dgm:prSet presAssocID="{D081370A-5B6D-42E4-815F-6B9DE48B9114}" presName="spacer" presStyleCnt="0"/>
      <dgm:spPr/>
    </dgm:pt>
    <dgm:pt modelId="{2A8DA27E-0F4D-4184-A14B-7BB69D01519E}" type="pres">
      <dgm:prSet presAssocID="{68A5C2E7-0398-4639-9116-01C0257DA1D6}" presName="parentText" presStyleLbl="node1" presStyleIdx="2" presStyleCnt="4">
        <dgm:presLayoutVars>
          <dgm:chMax val="0"/>
          <dgm:bulletEnabled val="1"/>
        </dgm:presLayoutVars>
      </dgm:prSet>
      <dgm:spPr/>
    </dgm:pt>
    <dgm:pt modelId="{FFD1644C-5701-4DDC-8747-6D974159B7EE}" type="pres">
      <dgm:prSet presAssocID="{06A81F6B-3606-4C79-82E0-811CB448D9B2}" presName="spacer" presStyleCnt="0"/>
      <dgm:spPr/>
    </dgm:pt>
    <dgm:pt modelId="{E9AC0D6C-4BE5-4492-900D-59CDD97C8E67}" type="pres">
      <dgm:prSet presAssocID="{34DE5BD9-DDB7-4C2F-8244-96AD6CED96CC}" presName="parentText" presStyleLbl="node1" presStyleIdx="3" presStyleCnt="4">
        <dgm:presLayoutVars>
          <dgm:chMax val="0"/>
          <dgm:bulletEnabled val="1"/>
        </dgm:presLayoutVars>
      </dgm:prSet>
      <dgm:spPr/>
    </dgm:pt>
  </dgm:ptLst>
  <dgm:cxnLst>
    <dgm:cxn modelId="{3BFD5B07-71F5-46B2-9049-906E72E1BADA}" type="presOf" srcId="{50C93895-F195-4E47-9D8F-32F4F867D55D}" destId="{69F5BBE4-0615-4471-86FF-D1D056AE28FE}" srcOrd="0" destOrd="0" presId="urn:microsoft.com/office/officeart/2005/8/layout/vList2"/>
    <dgm:cxn modelId="{11DE2808-658D-42B1-934B-12A1DEF732C4}" type="presOf" srcId="{34AE56CD-B50F-4B0B-B56F-D8D80A9DF1A7}" destId="{442FE672-D957-4B6B-A08A-F8195882FC55}" srcOrd="0" destOrd="0" presId="urn:microsoft.com/office/officeart/2005/8/layout/vList2"/>
    <dgm:cxn modelId="{4C025210-A86E-4829-A44A-26F6256ACA22}" srcId="{C8921FE3-6156-4F06-939D-D79B97DFB85D}" destId="{34DE5BD9-DDB7-4C2F-8244-96AD6CED96CC}" srcOrd="3" destOrd="0" parTransId="{CB1886CD-7397-4262-B9DE-09443E211AF4}" sibTransId="{8B43E6E2-C7E6-4937-ADC2-5E3210773E8D}"/>
    <dgm:cxn modelId="{09AB22A7-CF9C-4844-8A46-EBB6111A5C95}" srcId="{C8921FE3-6156-4F06-939D-D79B97DFB85D}" destId="{68A5C2E7-0398-4639-9116-01C0257DA1D6}" srcOrd="2" destOrd="0" parTransId="{C6130020-4E54-491A-B903-A2E48AC221E5}" sibTransId="{06A81F6B-3606-4C79-82E0-811CB448D9B2}"/>
    <dgm:cxn modelId="{8F70BAB3-BCBD-4D69-9DE4-EA9CE4419F48}" srcId="{C8921FE3-6156-4F06-939D-D79B97DFB85D}" destId="{50C93895-F195-4E47-9D8F-32F4F867D55D}" srcOrd="0" destOrd="0" parTransId="{911E08E4-6E95-4B43-85CF-73C4C4DE5166}" sibTransId="{E76E0417-0F2E-4568-A3FE-C7A7067DB4CF}"/>
    <dgm:cxn modelId="{97C407B4-318B-4BF6-8824-A95B15E7A7CC}" type="presOf" srcId="{34DE5BD9-DDB7-4C2F-8244-96AD6CED96CC}" destId="{E9AC0D6C-4BE5-4492-900D-59CDD97C8E67}" srcOrd="0" destOrd="0" presId="urn:microsoft.com/office/officeart/2005/8/layout/vList2"/>
    <dgm:cxn modelId="{0C83AAC9-49B5-4FB6-8571-DA6F2686F64D}" type="presOf" srcId="{C8921FE3-6156-4F06-939D-D79B97DFB85D}" destId="{EA3A98B0-0E50-467C-BA22-B6981D778F39}" srcOrd="0" destOrd="0" presId="urn:microsoft.com/office/officeart/2005/8/layout/vList2"/>
    <dgm:cxn modelId="{72C591DA-40B8-4122-97D3-5A10012C4DBF}" srcId="{C8921FE3-6156-4F06-939D-D79B97DFB85D}" destId="{34AE56CD-B50F-4B0B-B56F-D8D80A9DF1A7}" srcOrd="1" destOrd="0" parTransId="{7EEDA874-A3E9-454B-BD4D-4B393C86C5A7}" sibTransId="{D081370A-5B6D-42E4-815F-6B9DE48B9114}"/>
    <dgm:cxn modelId="{9A4054E2-0A38-4F9D-83C4-09AF6E76879E}" type="presOf" srcId="{68A5C2E7-0398-4639-9116-01C0257DA1D6}" destId="{2A8DA27E-0F4D-4184-A14B-7BB69D01519E}" srcOrd="0" destOrd="0" presId="urn:microsoft.com/office/officeart/2005/8/layout/vList2"/>
    <dgm:cxn modelId="{24C146CB-62DE-4A42-8997-3CD9ACE6BB9F}" type="presParOf" srcId="{EA3A98B0-0E50-467C-BA22-B6981D778F39}" destId="{69F5BBE4-0615-4471-86FF-D1D056AE28FE}" srcOrd="0" destOrd="0" presId="urn:microsoft.com/office/officeart/2005/8/layout/vList2"/>
    <dgm:cxn modelId="{B6318B93-616D-46C7-8F92-E5E39CFF539B}" type="presParOf" srcId="{EA3A98B0-0E50-467C-BA22-B6981D778F39}" destId="{454CA41A-BD11-4FC1-BEBB-B0DAF65EB434}" srcOrd="1" destOrd="0" presId="urn:microsoft.com/office/officeart/2005/8/layout/vList2"/>
    <dgm:cxn modelId="{B7192EE5-870A-4176-B179-577B2428A0A8}" type="presParOf" srcId="{EA3A98B0-0E50-467C-BA22-B6981D778F39}" destId="{442FE672-D957-4B6B-A08A-F8195882FC55}" srcOrd="2" destOrd="0" presId="urn:microsoft.com/office/officeart/2005/8/layout/vList2"/>
    <dgm:cxn modelId="{74930502-A30A-46AD-A708-F203785FB708}" type="presParOf" srcId="{EA3A98B0-0E50-467C-BA22-B6981D778F39}" destId="{7F015E3C-76D3-496F-98B4-DCA6B3FE3DBA}" srcOrd="3" destOrd="0" presId="urn:microsoft.com/office/officeart/2005/8/layout/vList2"/>
    <dgm:cxn modelId="{398B15C6-0470-4E78-A1FD-748D7D7D6777}" type="presParOf" srcId="{EA3A98B0-0E50-467C-BA22-B6981D778F39}" destId="{2A8DA27E-0F4D-4184-A14B-7BB69D01519E}" srcOrd="4" destOrd="0" presId="urn:microsoft.com/office/officeart/2005/8/layout/vList2"/>
    <dgm:cxn modelId="{BCE9B0F3-C357-45A5-89A3-C18EEC49A7B4}" type="presParOf" srcId="{EA3A98B0-0E50-467C-BA22-B6981D778F39}" destId="{FFD1644C-5701-4DDC-8747-6D974159B7EE}" srcOrd="5" destOrd="0" presId="urn:microsoft.com/office/officeart/2005/8/layout/vList2"/>
    <dgm:cxn modelId="{00513E25-91AC-42B9-B152-776DC7FA97AB}" type="presParOf" srcId="{EA3A98B0-0E50-467C-BA22-B6981D778F39}" destId="{E9AC0D6C-4BE5-4492-900D-59CDD97C8E6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8921FE3-6156-4F06-939D-D79B97DFB85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0C93895-F195-4E47-9D8F-32F4F867D55D}">
      <dgm:prSet custT="1"/>
      <dgm:spPr>
        <a:solidFill>
          <a:srgbClr val="F18E09"/>
        </a:solidFill>
      </dgm:spPr>
      <dgm:t>
        <a:bodyPr/>
        <a:lstStyle/>
        <a:p>
          <a:r>
            <a:rPr lang="en-US" sz="1800" dirty="0"/>
            <a:t>Has estimated time frames for goal attainment.</a:t>
          </a:r>
        </a:p>
      </dgm:t>
    </dgm:pt>
    <dgm:pt modelId="{911E08E4-6E95-4B43-85CF-73C4C4DE5166}" type="parTrans" cxnId="{8F70BAB3-BCBD-4D69-9DE4-EA9CE4419F48}">
      <dgm:prSet/>
      <dgm:spPr/>
      <dgm:t>
        <a:bodyPr/>
        <a:lstStyle/>
        <a:p>
          <a:endParaRPr lang="en-US"/>
        </a:p>
      </dgm:t>
    </dgm:pt>
    <dgm:pt modelId="{E76E0417-0F2E-4568-A3FE-C7A7067DB4CF}" type="sibTrans" cxnId="{8F70BAB3-BCBD-4D69-9DE4-EA9CE4419F48}">
      <dgm:prSet/>
      <dgm:spPr/>
      <dgm:t>
        <a:bodyPr/>
        <a:lstStyle/>
        <a:p>
          <a:endParaRPr lang="en-US"/>
        </a:p>
      </dgm:t>
    </dgm:pt>
    <dgm:pt modelId="{F5719F93-4E4E-4262-A9E8-9BCC5692D623}">
      <dgm:prSet custT="1"/>
      <dgm:spPr>
        <a:solidFill>
          <a:srgbClr val="F18E09"/>
        </a:solidFill>
      </dgm:spPr>
      <dgm:t>
        <a:bodyPr/>
        <a:lstStyle/>
        <a:p>
          <a:r>
            <a:rPr lang="en-US" sz="1800" dirty="0"/>
            <a:t>The identified interventions in the treatment plan are appropriate for the member based on their individual needs and strengths</a:t>
          </a:r>
        </a:p>
      </dgm:t>
    </dgm:pt>
    <dgm:pt modelId="{FE004083-A8E0-4199-9BB3-FB90A6724C3A}" type="parTrans" cxnId="{D819856B-014A-4486-A6C8-F148E278EB19}">
      <dgm:prSet/>
      <dgm:spPr/>
      <dgm:t>
        <a:bodyPr/>
        <a:lstStyle/>
        <a:p>
          <a:endParaRPr lang="en-US"/>
        </a:p>
      </dgm:t>
    </dgm:pt>
    <dgm:pt modelId="{7D948C7B-3DD6-4877-87B3-789E7E2AE152}" type="sibTrans" cxnId="{D819856B-014A-4486-A6C8-F148E278EB19}">
      <dgm:prSet/>
      <dgm:spPr/>
      <dgm:t>
        <a:bodyPr/>
        <a:lstStyle/>
        <a:p>
          <a:endParaRPr lang="en-US"/>
        </a:p>
      </dgm:t>
    </dgm:pt>
    <dgm:pt modelId="{68A5C2E7-0398-4639-9116-01C0257DA1D6}">
      <dgm:prSet custT="1"/>
      <dgm:spPr>
        <a:solidFill>
          <a:srgbClr val="F18E09"/>
        </a:solidFill>
      </dgm:spPr>
      <dgm:t>
        <a:bodyPr/>
        <a:lstStyle/>
        <a:p>
          <a:r>
            <a:rPr lang="en-US" sz="1800" dirty="0"/>
            <a:t>Reflects discharge planning, as needed </a:t>
          </a:r>
        </a:p>
      </dgm:t>
    </dgm:pt>
    <dgm:pt modelId="{C6130020-4E54-491A-B903-A2E48AC221E5}" type="parTrans" cxnId="{09AB22A7-CF9C-4844-8A46-EBB6111A5C95}">
      <dgm:prSet/>
      <dgm:spPr/>
      <dgm:t>
        <a:bodyPr/>
        <a:lstStyle/>
        <a:p>
          <a:endParaRPr lang="en-US"/>
        </a:p>
      </dgm:t>
    </dgm:pt>
    <dgm:pt modelId="{06A81F6B-3606-4C79-82E0-811CB448D9B2}" type="sibTrans" cxnId="{09AB22A7-CF9C-4844-8A46-EBB6111A5C95}">
      <dgm:prSet/>
      <dgm:spPr/>
      <dgm:t>
        <a:bodyPr/>
        <a:lstStyle/>
        <a:p>
          <a:endParaRPr lang="en-US"/>
        </a:p>
      </dgm:t>
    </dgm:pt>
    <dgm:pt modelId="{4F01345A-41B1-4FB2-96B1-5C55768A764C}">
      <dgm:prSet custT="1"/>
      <dgm:spPr>
        <a:solidFill>
          <a:srgbClr val="F18E09"/>
        </a:solidFill>
      </dgm:spPr>
      <dgm:t>
        <a:bodyPr/>
        <a:lstStyle/>
        <a:p>
          <a:r>
            <a:rPr lang="en-US" sz="1800" dirty="0"/>
            <a:t>Includes a safety plan when active risk issues are identified </a:t>
          </a:r>
        </a:p>
      </dgm:t>
    </dgm:pt>
    <dgm:pt modelId="{A6CF97D0-894E-4C41-A21A-EDF2D2E2E9A8}" type="sibTrans" cxnId="{445083F9-5FB1-4BA0-9AC3-B0E578284953}">
      <dgm:prSet/>
      <dgm:spPr/>
      <dgm:t>
        <a:bodyPr/>
        <a:lstStyle/>
        <a:p>
          <a:endParaRPr lang="en-US"/>
        </a:p>
      </dgm:t>
    </dgm:pt>
    <dgm:pt modelId="{24D71994-2E46-4C30-9046-C8575A4373A7}" type="parTrans" cxnId="{445083F9-5FB1-4BA0-9AC3-B0E578284953}">
      <dgm:prSet/>
      <dgm:spPr/>
      <dgm:t>
        <a:bodyPr/>
        <a:lstStyle/>
        <a:p>
          <a:endParaRPr lang="en-US"/>
        </a:p>
      </dgm:t>
    </dgm:pt>
    <dgm:pt modelId="{EA3A98B0-0E50-467C-BA22-B6981D778F39}" type="pres">
      <dgm:prSet presAssocID="{C8921FE3-6156-4F06-939D-D79B97DFB85D}" presName="linear" presStyleCnt="0">
        <dgm:presLayoutVars>
          <dgm:animLvl val="lvl"/>
          <dgm:resizeHandles val="exact"/>
        </dgm:presLayoutVars>
      </dgm:prSet>
      <dgm:spPr/>
    </dgm:pt>
    <dgm:pt modelId="{69F5BBE4-0615-4471-86FF-D1D056AE28FE}" type="pres">
      <dgm:prSet presAssocID="{50C93895-F195-4E47-9D8F-32F4F867D55D}" presName="parentText" presStyleLbl="node1" presStyleIdx="0" presStyleCnt="4">
        <dgm:presLayoutVars>
          <dgm:chMax val="0"/>
          <dgm:bulletEnabled val="1"/>
        </dgm:presLayoutVars>
      </dgm:prSet>
      <dgm:spPr/>
    </dgm:pt>
    <dgm:pt modelId="{454CA41A-BD11-4FC1-BEBB-B0DAF65EB434}" type="pres">
      <dgm:prSet presAssocID="{E76E0417-0F2E-4568-A3FE-C7A7067DB4CF}" presName="spacer" presStyleCnt="0"/>
      <dgm:spPr/>
    </dgm:pt>
    <dgm:pt modelId="{7EB55DA3-C25C-42DB-A86F-84E3D09F38CD}" type="pres">
      <dgm:prSet presAssocID="{F5719F93-4E4E-4262-A9E8-9BCC5692D623}" presName="parentText" presStyleLbl="node1" presStyleIdx="1" presStyleCnt="4">
        <dgm:presLayoutVars>
          <dgm:chMax val="0"/>
          <dgm:bulletEnabled val="1"/>
        </dgm:presLayoutVars>
      </dgm:prSet>
      <dgm:spPr/>
    </dgm:pt>
    <dgm:pt modelId="{190CE4F3-FCA2-4009-A018-BC168930C29C}" type="pres">
      <dgm:prSet presAssocID="{7D948C7B-3DD6-4877-87B3-789E7E2AE152}" presName="spacer" presStyleCnt="0"/>
      <dgm:spPr/>
    </dgm:pt>
    <dgm:pt modelId="{2A8DA27E-0F4D-4184-A14B-7BB69D01519E}" type="pres">
      <dgm:prSet presAssocID="{68A5C2E7-0398-4639-9116-01C0257DA1D6}" presName="parentText" presStyleLbl="node1" presStyleIdx="2" presStyleCnt="4">
        <dgm:presLayoutVars>
          <dgm:chMax val="0"/>
          <dgm:bulletEnabled val="1"/>
        </dgm:presLayoutVars>
      </dgm:prSet>
      <dgm:spPr/>
    </dgm:pt>
    <dgm:pt modelId="{FB1192A7-754C-401B-8CC6-AD4A55E5F500}" type="pres">
      <dgm:prSet presAssocID="{06A81F6B-3606-4C79-82E0-811CB448D9B2}" presName="spacer" presStyleCnt="0"/>
      <dgm:spPr/>
    </dgm:pt>
    <dgm:pt modelId="{8DA4D318-1FA1-4382-A95F-2889D7A20437}" type="pres">
      <dgm:prSet presAssocID="{4F01345A-41B1-4FB2-96B1-5C55768A764C}" presName="parentText" presStyleLbl="node1" presStyleIdx="3" presStyleCnt="4">
        <dgm:presLayoutVars>
          <dgm:chMax val="0"/>
          <dgm:bulletEnabled val="1"/>
        </dgm:presLayoutVars>
      </dgm:prSet>
      <dgm:spPr/>
    </dgm:pt>
  </dgm:ptLst>
  <dgm:cxnLst>
    <dgm:cxn modelId="{3BFD5B07-71F5-46B2-9049-906E72E1BADA}" type="presOf" srcId="{50C93895-F195-4E47-9D8F-32F4F867D55D}" destId="{69F5BBE4-0615-4471-86FF-D1D056AE28FE}" srcOrd="0" destOrd="0" presId="urn:microsoft.com/office/officeart/2005/8/layout/vList2"/>
    <dgm:cxn modelId="{81F3EE16-CD97-4872-B3AB-B589FC8A98DC}" type="presOf" srcId="{4F01345A-41B1-4FB2-96B1-5C55768A764C}" destId="{8DA4D318-1FA1-4382-A95F-2889D7A20437}" srcOrd="0" destOrd="0" presId="urn:microsoft.com/office/officeart/2005/8/layout/vList2"/>
    <dgm:cxn modelId="{D819856B-014A-4486-A6C8-F148E278EB19}" srcId="{C8921FE3-6156-4F06-939D-D79B97DFB85D}" destId="{F5719F93-4E4E-4262-A9E8-9BCC5692D623}" srcOrd="1" destOrd="0" parTransId="{FE004083-A8E0-4199-9BB3-FB90A6724C3A}" sibTransId="{7D948C7B-3DD6-4877-87B3-789E7E2AE152}"/>
    <dgm:cxn modelId="{70B020A4-90F9-49ED-AA7B-07909B63F90A}" type="presOf" srcId="{F5719F93-4E4E-4262-A9E8-9BCC5692D623}" destId="{7EB55DA3-C25C-42DB-A86F-84E3D09F38CD}" srcOrd="0" destOrd="0" presId="urn:microsoft.com/office/officeart/2005/8/layout/vList2"/>
    <dgm:cxn modelId="{09AB22A7-CF9C-4844-8A46-EBB6111A5C95}" srcId="{C8921FE3-6156-4F06-939D-D79B97DFB85D}" destId="{68A5C2E7-0398-4639-9116-01C0257DA1D6}" srcOrd="2" destOrd="0" parTransId="{C6130020-4E54-491A-B903-A2E48AC221E5}" sibTransId="{06A81F6B-3606-4C79-82E0-811CB448D9B2}"/>
    <dgm:cxn modelId="{8F70BAB3-BCBD-4D69-9DE4-EA9CE4419F48}" srcId="{C8921FE3-6156-4F06-939D-D79B97DFB85D}" destId="{50C93895-F195-4E47-9D8F-32F4F867D55D}" srcOrd="0" destOrd="0" parTransId="{911E08E4-6E95-4B43-85CF-73C4C4DE5166}" sibTransId="{E76E0417-0F2E-4568-A3FE-C7A7067DB4CF}"/>
    <dgm:cxn modelId="{0C83AAC9-49B5-4FB6-8571-DA6F2686F64D}" type="presOf" srcId="{C8921FE3-6156-4F06-939D-D79B97DFB85D}" destId="{EA3A98B0-0E50-467C-BA22-B6981D778F39}" srcOrd="0" destOrd="0" presId="urn:microsoft.com/office/officeart/2005/8/layout/vList2"/>
    <dgm:cxn modelId="{9A4054E2-0A38-4F9D-83C4-09AF6E76879E}" type="presOf" srcId="{68A5C2E7-0398-4639-9116-01C0257DA1D6}" destId="{2A8DA27E-0F4D-4184-A14B-7BB69D01519E}" srcOrd="0" destOrd="0" presId="urn:microsoft.com/office/officeart/2005/8/layout/vList2"/>
    <dgm:cxn modelId="{445083F9-5FB1-4BA0-9AC3-B0E578284953}" srcId="{C8921FE3-6156-4F06-939D-D79B97DFB85D}" destId="{4F01345A-41B1-4FB2-96B1-5C55768A764C}" srcOrd="3" destOrd="0" parTransId="{24D71994-2E46-4C30-9046-C8575A4373A7}" sibTransId="{A6CF97D0-894E-4C41-A21A-EDF2D2E2E9A8}"/>
    <dgm:cxn modelId="{24C146CB-62DE-4A42-8997-3CD9ACE6BB9F}" type="presParOf" srcId="{EA3A98B0-0E50-467C-BA22-B6981D778F39}" destId="{69F5BBE4-0615-4471-86FF-D1D056AE28FE}" srcOrd="0" destOrd="0" presId="urn:microsoft.com/office/officeart/2005/8/layout/vList2"/>
    <dgm:cxn modelId="{B6318B93-616D-46C7-8F92-E5E39CFF539B}" type="presParOf" srcId="{EA3A98B0-0E50-467C-BA22-B6981D778F39}" destId="{454CA41A-BD11-4FC1-BEBB-B0DAF65EB434}" srcOrd="1" destOrd="0" presId="urn:microsoft.com/office/officeart/2005/8/layout/vList2"/>
    <dgm:cxn modelId="{C7956FB1-CC07-469A-A5A5-10598462E30D}" type="presParOf" srcId="{EA3A98B0-0E50-467C-BA22-B6981D778F39}" destId="{7EB55DA3-C25C-42DB-A86F-84E3D09F38CD}" srcOrd="2" destOrd="0" presId="urn:microsoft.com/office/officeart/2005/8/layout/vList2"/>
    <dgm:cxn modelId="{96F29A3F-3100-4CF6-BDEB-EC3E98CDA498}" type="presParOf" srcId="{EA3A98B0-0E50-467C-BA22-B6981D778F39}" destId="{190CE4F3-FCA2-4009-A018-BC168930C29C}" srcOrd="3" destOrd="0" presId="urn:microsoft.com/office/officeart/2005/8/layout/vList2"/>
    <dgm:cxn modelId="{398B15C6-0470-4E78-A1FD-748D7D7D6777}" type="presParOf" srcId="{EA3A98B0-0E50-467C-BA22-B6981D778F39}" destId="{2A8DA27E-0F4D-4184-A14B-7BB69D01519E}" srcOrd="4" destOrd="0" presId="urn:microsoft.com/office/officeart/2005/8/layout/vList2"/>
    <dgm:cxn modelId="{045EF452-C14A-4503-9C04-9D7DC9E9FAAD}" type="presParOf" srcId="{EA3A98B0-0E50-467C-BA22-B6981D778F39}" destId="{FB1192A7-754C-401B-8CC6-AD4A55E5F500}" srcOrd="5" destOrd="0" presId="urn:microsoft.com/office/officeart/2005/8/layout/vList2"/>
    <dgm:cxn modelId="{E632CB5C-4D70-4856-AB33-66C80183627C}" type="presParOf" srcId="{EA3A98B0-0E50-467C-BA22-B6981D778F39}" destId="{8DA4D318-1FA1-4382-A95F-2889D7A20437}"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0EAC099-6658-4CB4-AE74-A22CFED25A6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236E2FB-3BE6-4835-A603-7D7E89616070}">
      <dgm:prSet custT="1"/>
      <dgm:spPr>
        <a:ln>
          <a:solidFill>
            <a:srgbClr val="F18E09"/>
          </a:solidFill>
        </a:ln>
      </dgm:spPr>
      <dgm:t>
        <a:bodyPr/>
        <a:lstStyle/>
        <a:p>
          <a:r>
            <a:rPr lang="en-US" sz="2400" dirty="0"/>
            <a:t>Be person-centered and person driven</a:t>
          </a:r>
        </a:p>
        <a:p>
          <a:endParaRPr lang="en-US" sz="2400" dirty="0"/>
        </a:p>
        <a:p>
          <a:r>
            <a:rPr lang="en-US" sz="2400" dirty="0"/>
            <a:t> </a:t>
          </a:r>
        </a:p>
      </dgm:t>
    </dgm:pt>
    <dgm:pt modelId="{7015CFD2-F6A1-4CA0-9359-65321DB9D67C}" type="parTrans" cxnId="{DE7346F1-475B-4BB2-BF26-9B70A8111BF8}">
      <dgm:prSet/>
      <dgm:spPr/>
      <dgm:t>
        <a:bodyPr/>
        <a:lstStyle/>
        <a:p>
          <a:endParaRPr lang="en-US"/>
        </a:p>
      </dgm:t>
    </dgm:pt>
    <dgm:pt modelId="{DB46E10B-AEC4-4DB0-9150-BF7BF4427102}" type="sibTrans" cxnId="{DE7346F1-475B-4BB2-BF26-9B70A8111BF8}">
      <dgm:prSet/>
      <dgm:spPr/>
      <dgm:t>
        <a:bodyPr/>
        <a:lstStyle/>
        <a:p>
          <a:endParaRPr lang="en-US"/>
        </a:p>
      </dgm:t>
    </dgm:pt>
    <dgm:pt modelId="{478970AC-8E4D-4FAF-9BB4-9263791C40CA}">
      <dgm:prSet custT="1"/>
      <dgm:spPr>
        <a:ln>
          <a:solidFill>
            <a:srgbClr val="F18E09"/>
          </a:solidFill>
        </a:ln>
      </dgm:spPr>
      <dgm:t>
        <a:bodyPr/>
        <a:lstStyle/>
        <a:p>
          <a:r>
            <a:rPr lang="en-US" sz="2400" dirty="0"/>
            <a:t>Written in the members own words </a:t>
          </a:r>
        </a:p>
      </dgm:t>
    </dgm:pt>
    <dgm:pt modelId="{758B2479-0C37-4A93-88AF-2BD5CD4BB107}" type="parTrans" cxnId="{F27AE6EA-1EA1-426D-874A-C2B2A2CBCA14}">
      <dgm:prSet/>
      <dgm:spPr/>
      <dgm:t>
        <a:bodyPr/>
        <a:lstStyle/>
        <a:p>
          <a:endParaRPr lang="en-US"/>
        </a:p>
      </dgm:t>
    </dgm:pt>
    <dgm:pt modelId="{9593756A-42D4-4A5B-B6FC-3D2564AE1DE9}" type="sibTrans" cxnId="{F27AE6EA-1EA1-426D-874A-C2B2A2CBCA14}">
      <dgm:prSet/>
      <dgm:spPr/>
      <dgm:t>
        <a:bodyPr/>
        <a:lstStyle/>
        <a:p>
          <a:endParaRPr lang="en-US"/>
        </a:p>
      </dgm:t>
    </dgm:pt>
    <dgm:pt modelId="{C4E6B7E4-C1C8-436A-B977-3EB41E915707}">
      <dgm:prSet custT="1"/>
      <dgm:spPr>
        <a:ln>
          <a:solidFill>
            <a:srgbClr val="F18E09"/>
          </a:solidFill>
        </a:ln>
      </dgm:spPr>
      <dgm:t>
        <a:bodyPr/>
        <a:lstStyle/>
        <a:p>
          <a:r>
            <a:rPr lang="en-US" sz="2400" dirty="0"/>
            <a:t>Reflect the member’s/family's ultimate outcome for the service or help they are seeking</a:t>
          </a:r>
        </a:p>
      </dgm:t>
    </dgm:pt>
    <dgm:pt modelId="{2081A6D0-CD6B-4CAF-A318-A88181E56E70}" type="parTrans" cxnId="{DF9B167D-1C63-406F-AE1D-6240266675A8}">
      <dgm:prSet/>
      <dgm:spPr/>
      <dgm:t>
        <a:bodyPr/>
        <a:lstStyle/>
        <a:p>
          <a:endParaRPr lang="en-US"/>
        </a:p>
      </dgm:t>
    </dgm:pt>
    <dgm:pt modelId="{56D61D11-DD43-4F2C-A23A-CEF723903FDC}" type="sibTrans" cxnId="{DF9B167D-1C63-406F-AE1D-6240266675A8}">
      <dgm:prSet/>
      <dgm:spPr/>
      <dgm:t>
        <a:bodyPr/>
        <a:lstStyle/>
        <a:p>
          <a:endParaRPr lang="en-US"/>
        </a:p>
      </dgm:t>
    </dgm:pt>
    <dgm:pt modelId="{0349A7CF-E994-4D47-9609-DA6500F959C8}">
      <dgm:prSet custT="1"/>
      <dgm:spPr/>
      <dgm:t>
        <a:bodyPr/>
        <a:lstStyle/>
        <a:p>
          <a:r>
            <a:rPr lang="en-US" sz="2400" dirty="0"/>
            <a:t>Not be driven by one dimension of the member such as their diagnoses or symptomology </a:t>
          </a:r>
        </a:p>
      </dgm:t>
    </dgm:pt>
    <dgm:pt modelId="{08D02149-2EC3-4862-A202-5EA5FF8F16C9}" type="parTrans" cxnId="{6E8614A0-A9AC-417E-B942-9D3ADF8FC06F}">
      <dgm:prSet/>
      <dgm:spPr/>
      <dgm:t>
        <a:bodyPr/>
        <a:lstStyle/>
        <a:p>
          <a:endParaRPr lang="en-US"/>
        </a:p>
      </dgm:t>
    </dgm:pt>
    <dgm:pt modelId="{85DB1682-6A0F-4895-844F-2EB449BA529E}" type="sibTrans" cxnId="{6E8614A0-A9AC-417E-B942-9D3ADF8FC06F}">
      <dgm:prSet/>
      <dgm:spPr/>
      <dgm:t>
        <a:bodyPr/>
        <a:lstStyle/>
        <a:p>
          <a:endParaRPr lang="en-US"/>
        </a:p>
      </dgm:t>
    </dgm:pt>
    <dgm:pt modelId="{A7E4B753-1FF0-4366-80B9-CD83C7C94744}">
      <dgm:prSet custT="1"/>
      <dgm:spPr>
        <a:ln>
          <a:solidFill>
            <a:srgbClr val="F18E09"/>
          </a:solidFill>
        </a:ln>
      </dgm:spPr>
      <dgm:t>
        <a:bodyPr/>
        <a:lstStyle/>
        <a:p>
          <a:r>
            <a:rPr lang="en-US" sz="2400" dirty="0"/>
            <a:t>Be reviewed and revised regularly or when there is a significant change in the member’s life </a:t>
          </a:r>
        </a:p>
      </dgm:t>
    </dgm:pt>
    <dgm:pt modelId="{D5B65EF4-30C7-49B2-8805-7FFB1D1C5DFC}" type="parTrans" cxnId="{54D2DCAE-33C6-4A5C-B3D7-35C9F72677D6}">
      <dgm:prSet/>
      <dgm:spPr/>
      <dgm:t>
        <a:bodyPr/>
        <a:lstStyle/>
        <a:p>
          <a:endParaRPr lang="en-US"/>
        </a:p>
      </dgm:t>
    </dgm:pt>
    <dgm:pt modelId="{2FC92FDD-E7B5-42DD-BFAE-2ACC4C2BDD26}" type="sibTrans" cxnId="{54D2DCAE-33C6-4A5C-B3D7-35C9F72677D6}">
      <dgm:prSet/>
      <dgm:spPr/>
      <dgm:t>
        <a:bodyPr/>
        <a:lstStyle/>
        <a:p>
          <a:endParaRPr lang="en-US"/>
        </a:p>
      </dgm:t>
    </dgm:pt>
    <dgm:pt modelId="{8A0F54C9-02DF-4A74-85BB-EE35B31C9CC4}" type="pres">
      <dgm:prSet presAssocID="{90EAC099-6658-4CB4-AE74-A22CFED25A66}" presName="vert0" presStyleCnt="0">
        <dgm:presLayoutVars>
          <dgm:dir/>
          <dgm:animOne val="branch"/>
          <dgm:animLvl val="lvl"/>
        </dgm:presLayoutVars>
      </dgm:prSet>
      <dgm:spPr/>
    </dgm:pt>
    <dgm:pt modelId="{4F6920DA-2196-4320-806F-477D828854E1}" type="pres">
      <dgm:prSet presAssocID="{9236E2FB-3BE6-4835-A603-7D7E89616070}" presName="thickLine" presStyleLbl="alignNode1" presStyleIdx="0" presStyleCnt="5"/>
      <dgm:spPr/>
    </dgm:pt>
    <dgm:pt modelId="{061E4A83-B9F4-4ACC-9F40-E0FFC31D46B9}" type="pres">
      <dgm:prSet presAssocID="{9236E2FB-3BE6-4835-A603-7D7E89616070}" presName="horz1" presStyleCnt="0"/>
      <dgm:spPr/>
    </dgm:pt>
    <dgm:pt modelId="{073B524E-01A6-4330-832D-01FEF72C0BDB}" type="pres">
      <dgm:prSet presAssocID="{9236E2FB-3BE6-4835-A603-7D7E89616070}" presName="tx1" presStyleLbl="revTx" presStyleIdx="0" presStyleCnt="5" custScaleY="102204" custLinFactNeighborX="-328" custLinFactNeighborY="3502"/>
      <dgm:spPr/>
    </dgm:pt>
    <dgm:pt modelId="{1DB4A42D-F467-461A-AE27-695799F7AFEE}" type="pres">
      <dgm:prSet presAssocID="{9236E2FB-3BE6-4835-A603-7D7E89616070}" presName="vert1" presStyleCnt="0"/>
      <dgm:spPr/>
    </dgm:pt>
    <dgm:pt modelId="{6F563537-18F3-4DE9-97B8-B84E9A3D110E}" type="pres">
      <dgm:prSet presAssocID="{478970AC-8E4D-4FAF-9BB4-9263791C40CA}" presName="thickLine" presStyleLbl="alignNode1" presStyleIdx="1" presStyleCnt="5"/>
      <dgm:spPr/>
    </dgm:pt>
    <dgm:pt modelId="{D4C4E5F0-E408-4646-A2A7-780FC7F9395C}" type="pres">
      <dgm:prSet presAssocID="{478970AC-8E4D-4FAF-9BB4-9263791C40CA}" presName="horz1" presStyleCnt="0"/>
      <dgm:spPr/>
    </dgm:pt>
    <dgm:pt modelId="{2E12DA98-BDD9-45BB-8A46-0526CFA61A10}" type="pres">
      <dgm:prSet presAssocID="{478970AC-8E4D-4FAF-9BB4-9263791C40CA}" presName="tx1" presStyleLbl="revTx" presStyleIdx="1" presStyleCnt="5" custScaleY="109748"/>
      <dgm:spPr/>
    </dgm:pt>
    <dgm:pt modelId="{2FA2E1A7-A487-46C7-A9AE-2EB405545FCD}" type="pres">
      <dgm:prSet presAssocID="{478970AC-8E4D-4FAF-9BB4-9263791C40CA}" presName="vert1" presStyleCnt="0"/>
      <dgm:spPr/>
    </dgm:pt>
    <dgm:pt modelId="{AA34CA15-D8B5-4A33-95BF-016273F9BA77}" type="pres">
      <dgm:prSet presAssocID="{C4E6B7E4-C1C8-436A-B977-3EB41E915707}" presName="thickLine" presStyleLbl="alignNode1" presStyleIdx="2" presStyleCnt="5"/>
      <dgm:spPr/>
    </dgm:pt>
    <dgm:pt modelId="{1BACDF77-5B0C-4D24-864A-E057AB965C1A}" type="pres">
      <dgm:prSet presAssocID="{C4E6B7E4-C1C8-436A-B977-3EB41E915707}" presName="horz1" presStyleCnt="0"/>
      <dgm:spPr/>
    </dgm:pt>
    <dgm:pt modelId="{276F8285-FB75-46E2-95E2-96D15BDA86ED}" type="pres">
      <dgm:prSet presAssocID="{C4E6B7E4-C1C8-436A-B977-3EB41E915707}" presName="tx1" presStyleLbl="revTx" presStyleIdx="2" presStyleCnt="5"/>
      <dgm:spPr/>
    </dgm:pt>
    <dgm:pt modelId="{35D5AF06-0951-4B64-81A5-EDC58F0F38D2}" type="pres">
      <dgm:prSet presAssocID="{C4E6B7E4-C1C8-436A-B977-3EB41E915707}" presName="vert1" presStyleCnt="0"/>
      <dgm:spPr/>
    </dgm:pt>
    <dgm:pt modelId="{6F6D992A-CFBB-41FE-A93C-CB7DA3625108}" type="pres">
      <dgm:prSet presAssocID="{0349A7CF-E994-4D47-9609-DA6500F959C8}" presName="thickLine" presStyleLbl="alignNode1" presStyleIdx="3" presStyleCnt="5"/>
      <dgm:spPr>
        <a:ln>
          <a:solidFill>
            <a:srgbClr val="F18E09"/>
          </a:solidFill>
        </a:ln>
      </dgm:spPr>
    </dgm:pt>
    <dgm:pt modelId="{7082234A-D85E-4184-B3BD-5B27A0DA859A}" type="pres">
      <dgm:prSet presAssocID="{0349A7CF-E994-4D47-9609-DA6500F959C8}" presName="horz1" presStyleCnt="0"/>
      <dgm:spPr/>
    </dgm:pt>
    <dgm:pt modelId="{27A7F28F-A7BE-47CC-AA5E-D352E90BCE25}" type="pres">
      <dgm:prSet presAssocID="{0349A7CF-E994-4D47-9609-DA6500F959C8}" presName="tx1" presStyleLbl="revTx" presStyleIdx="3" presStyleCnt="5"/>
      <dgm:spPr/>
    </dgm:pt>
    <dgm:pt modelId="{5CADE434-2F43-44F7-A985-58366635D8E8}" type="pres">
      <dgm:prSet presAssocID="{0349A7CF-E994-4D47-9609-DA6500F959C8}" presName="vert1" presStyleCnt="0"/>
      <dgm:spPr/>
    </dgm:pt>
    <dgm:pt modelId="{D3866370-64D1-4979-B37C-518C32C1777F}" type="pres">
      <dgm:prSet presAssocID="{A7E4B753-1FF0-4366-80B9-CD83C7C94744}" presName="thickLine" presStyleLbl="alignNode1" presStyleIdx="4" presStyleCnt="5"/>
      <dgm:spPr/>
    </dgm:pt>
    <dgm:pt modelId="{98FDDA11-886C-4A3E-B6E3-7198E6EE505E}" type="pres">
      <dgm:prSet presAssocID="{A7E4B753-1FF0-4366-80B9-CD83C7C94744}" presName="horz1" presStyleCnt="0"/>
      <dgm:spPr/>
    </dgm:pt>
    <dgm:pt modelId="{73755E51-2CF3-4B81-92BA-71E86DCEEC7E}" type="pres">
      <dgm:prSet presAssocID="{A7E4B753-1FF0-4366-80B9-CD83C7C94744}" presName="tx1" presStyleLbl="revTx" presStyleIdx="4" presStyleCnt="5"/>
      <dgm:spPr/>
    </dgm:pt>
    <dgm:pt modelId="{D62A5FC9-E71C-4FD4-9204-CEE16BC5DA2D}" type="pres">
      <dgm:prSet presAssocID="{A7E4B753-1FF0-4366-80B9-CD83C7C94744}" presName="vert1" presStyleCnt="0"/>
      <dgm:spPr/>
    </dgm:pt>
  </dgm:ptLst>
  <dgm:cxnLst>
    <dgm:cxn modelId="{DE69A92D-4F85-4068-87D9-3D1EA2ECCBBA}" type="presOf" srcId="{9236E2FB-3BE6-4835-A603-7D7E89616070}" destId="{073B524E-01A6-4330-832D-01FEF72C0BDB}" srcOrd="0" destOrd="0" presId="urn:microsoft.com/office/officeart/2008/layout/LinedList"/>
    <dgm:cxn modelId="{14484B4F-5E24-4F1E-9558-F9713FC637B1}" type="presOf" srcId="{90EAC099-6658-4CB4-AE74-A22CFED25A66}" destId="{8A0F54C9-02DF-4A74-85BB-EE35B31C9CC4}" srcOrd="0" destOrd="0" presId="urn:microsoft.com/office/officeart/2008/layout/LinedList"/>
    <dgm:cxn modelId="{9268CA57-CE37-4E17-99EB-1B84940AA1EC}" type="presOf" srcId="{0349A7CF-E994-4D47-9609-DA6500F959C8}" destId="{27A7F28F-A7BE-47CC-AA5E-D352E90BCE25}" srcOrd="0" destOrd="0" presId="urn:microsoft.com/office/officeart/2008/layout/LinedList"/>
    <dgm:cxn modelId="{DF9B167D-1C63-406F-AE1D-6240266675A8}" srcId="{90EAC099-6658-4CB4-AE74-A22CFED25A66}" destId="{C4E6B7E4-C1C8-436A-B977-3EB41E915707}" srcOrd="2" destOrd="0" parTransId="{2081A6D0-CD6B-4CAF-A318-A88181E56E70}" sibTransId="{56D61D11-DD43-4F2C-A23A-CEF723903FDC}"/>
    <dgm:cxn modelId="{6E8614A0-A9AC-417E-B942-9D3ADF8FC06F}" srcId="{90EAC099-6658-4CB4-AE74-A22CFED25A66}" destId="{0349A7CF-E994-4D47-9609-DA6500F959C8}" srcOrd="3" destOrd="0" parTransId="{08D02149-2EC3-4862-A202-5EA5FF8F16C9}" sibTransId="{85DB1682-6A0F-4895-844F-2EB449BA529E}"/>
    <dgm:cxn modelId="{54D2DCAE-33C6-4A5C-B3D7-35C9F72677D6}" srcId="{90EAC099-6658-4CB4-AE74-A22CFED25A66}" destId="{A7E4B753-1FF0-4366-80B9-CD83C7C94744}" srcOrd="4" destOrd="0" parTransId="{D5B65EF4-30C7-49B2-8805-7FFB1D1C5DFC}" sibTransId="{2FC92FDD-E7B5-42DD-BFAE-2ACC4C2BDD26}"/>
    <dgm:cxn modelId="{D31879BB-8B3F-436F-ACCF-895EA6EB46DB}" type="presOf" srcId="{478970AC-8E4D-4FAF-9BB4-9263791C40CA}" destId="{2E12DA98-BDD9-45BB-8A46-0526CFA61A10}" srcOrd="0" destOrd="0" presId="urn:microsoft.com/office/officeart/2008/layout/LinedList"/>
    <dgm:cxn modelId="{A60D5FC2-33E4-4D9B-A5B9-74C18753B937}" type="presOf" srcId="{A7E4B753-1FF0-4366-80B9-CD83C7C94744}" destId="{73755E51-2CF3-4B81-92BA-71E86DCEEC7E}" srcOrd="0" destOrd="0" presId="urn:microsoft.com/office/officeart/2008/layout/LinedList"/>
    <dgm:cxn modelId="{832498E9-AE4C-4031-9DC3-7C17085C596A}" type="presOf" srcId="{C4E6B7E4-C1C8-436A-B977-3EB41E915707}" destId="{276F8285-FB75-46E2-95E2-96D15BDA86ED}" srcOrd="0" destOrd="0" presId="urn:microsoft.com/office/officeart/2008/layout/LinedList"/>
    <dgm:cxn modelId="{F27AE6EA-1EA1-426D-874A-C2B2A2CBCA14}" srcId="{90EAC099-6658-4CB4-AE74-A22CFED25A66}" destId="{478970AC-8E4D-4FAF-9BB4-9263791C40CA}" srcOrd="1" destOrd="0" parTransId="{758B2479-0C37-4A93-88AF-2BD5CD4BB107}" sibTransId="{9593756A-42D4-4A5B-B6FC-3D2564AE1DE9}"/>
    <dgm:cxn modelId="{DE7346F1-475B-4BB2-BF26-9B70A8111BF8}" srcId="{90EAC099-6658-4CB4-AE74-A22CFED25A66}" destId="{9236E2FB-3BE6-4835-A603-7D7E89616070}" srcOrd="0" destOrd="0" parTransId="{7015CFD2-F6A1-4CA0-9359-65321DB9D67C}" sibTransId="{DB46E10B-AEC4-4DB0-9150-BF7BF4427102}"/>
    <dgm:cxn modelId="{E265C9FF-CAA4-4581-AD02-36F565A55618}" type="presParOf" srcId="{8A0F54C9-02DF-4A74-85BB-EE35B31C9CC4}" destId="{4F6920DA-2196-4320-806F-477D828854E1}" srcOrd="0" destOrd="0" presId="urn:microsoft.com/office/officeart/2008/layout/LinedList"/>
    <dgm:cxn modelId="{AC4AD5AF-8E12-4B43-B153-D62512E83A4C}" type="presParOf" srcId="{8A0F54C9-02DF-4A74-85BB-EE35B31C9CC4}" destId="{061E4A83-B9F4-4ACC-9F40-E0FFC31D46B9}" srcOrd="1" destOrd="0" presId="urn:microsoft.com/office/officeart/2008/layout/LinedList"/>
    <dgm:cxn modelId="{2B0A67B1-607F-4C6A-88AE-AFFC66EE4C5E}" type="presParOf" srcId="{061E4A83-B9F4-4ACC-9F40-E0FFC31D46B9}" destId="{073B524E-01A6-4330-832D-01FEF72C0BDB}" srcOrd="0" destOrd="0" presId="urn:microsoft.com/office/officeart/2008/layout/LinedList"/>
    <dgm:cxn modelId="{6F6DCE09-69EA-488D-ACCE-84A4C03FB3B9}" type="presParOf" srcId="{061E4A83-B9F4-4ACC-9F40-E0FFC31D46B9}" destId="{1DB4A42D-F467-461A-AE27-695799F7AFEE}" srcOrd="1" destOrd="0" presId="urn:microsoft.com/office/officeart/2008/layout/LinedList"/>
    <dgm:cxn modelId="{20CDE522-8F36-4E76-B1D3-417753E0E0B5}" type="presParOf" srcId="{8A0F54C9-02DF-4A74-85BB-EE35B31C9CC4}" destId="{6F563537-18F3-4DE9-97B8-B84E9A3D110E}" srcOrd="2" destOrd="0" presId="urn:microsoft.com/office/officeart/2008/layout/LinedList"/>
    <dgm:cxn modelId="{1604D7FC-CD18-4D19-8844-C4474AC57A24}" type="presParOf" srcId="{8A0F54C9-02DF-4A74-85BB-EE35B31C9CC4}" destId="{D4C4E5F0-E408-4646-A2A7-780FC7F9395C}" srcOrd="3" destOrd="0" presId="urn:microsoft.com/office/officeart/2008/layout/LinedList"/>
    <dgm:cxn modelId="{1A6A7A00-9DB4-4B95-A74D-3D1D244612F6}" type="presParOf" srcId="{D4C4E5F0-E408-4646-A2A7-780FC7F9395C}" destId="{2E12DA98-BDD9-45BB-8A46-0526CFA61A10}" srcOrd="0" destOrd="0" presId="urn:microsoft.com/office/officeart/2008/layout/LinedList"/>
    <dgm:cxn modelId="{91AA49A7-4CC3-4CFF-89C7-25648B110326}" type="presParOf" srcId="{D4C4E5F0-E408-4646-A2A7-780FC7F9395C}" destId="{2FA2E1A7-A487-46C7-A9AE-2EB405545FCD}" srcOrd="1" destOrd="0" presId="urn:microsoft.com/office/officeart/2008/layout/LinedList"/>
    <dgm:cxn modelId="{EA60BB3E-B3A7-4EA3-B39F-DD855062B5BB}" type="presParOf" srcId="{8A0F54C9-02DF-4A74-85BB-EE35B31C9CC4}" destId="{AA34CA15-D8B5-4A33-95BF-016273F9BA77}" srcOrd="4" destOrd="0" presId="urn:microsoft.com/office/officeart/2008/layout/LinedList"/>
    <dgm:cxn modelId="{A4FFE2DD-9569-4EEA-AA9C-32D5338BA2E1}" type="presParOf" srcId="{8A0F54C9-02DF-4A74-85BB-EE35B31C9CC4}" destId="{1BACDF77-5B0C-4D24-864A-E057AB965C1A}" srcOrd="5" destOrd="0" presId="urn:microsoft.com/office/officeart/2008/layout/LinedList"/>
    <dgm:cxn modelId="{A9D61D6B-4077-4FEF-874A-B6AD054978CF}" type="presParOf" srcId="{1BACDF77-5B0C-4D24-864A-E057AB965C1A}" destId="{276F8285-FB75-46E2-95E2-96D15BDA86ED}" srcOrd="0" destOrd="0" presId="urn:microsoft.com/office/officeart/2008/layout/LinedList"/>
    <dgm:cxn modelId="{98467F00-0574-4463-B394-DB99F7504AA6}" type="presParOf" srcId="{1BACDF77-5B0C-4D24-864A-E057AB965C1A}" destId="{35D5AF06-0951-4B64-81A5-EDC58F0F38D2}" srcOrd="1" destOrd="0" presId="urn:microsoft.com/office/officeart/2008/layout/LinedList"/>
    <dgm:cxn modelId="{8B1536F5-0BC4-40CE-88F7-01E7066F2A58}" type="presParOf" srcId="{8A0F54C9-02DF-4A74-85BB-EE35B31C9CC4}" destId="{6F6D992A-CFBB-41FE-A93C-CB7DA3625108}" srcOrd="6" destOrd="0" presId="urn:microsoft.com/office/officeart/2008/layout/LinedList"/>
    <dgm:cxn modelId="{609C493E-72D0-4782-BC9F-8525CB711807}" type="presParOf" srcId="{8A0F54C9-02DF-4A74-85BB-EE35B31C9CC4}" destId="{7082234A-D85E-4184-B3BD-5B27A0DA859A}" srcOrd="7" destOrd="0" presId="urn:microsoft.com/office/officeart/2008/layout/LinedList"/>
    <dgm:cxn modelId="{05C9BF23-063E-48AA-8779-FBBFC47717F7}" type="presParOf" srcId="{7082234A-D85E-4184-B3BD-5B27A0DA859A}" destId="{27A7F28F-A7BE-47CC-AA5E-D352E90BCE25}" srcOrd="0" destOrd="0" presId="urn:microsoft.com/office/officeart/2008/layout/LinedList"/>
    <dgm:cxn modelId="{B4B8B36C-998B-46E0-AE4A-D63182E301BA}" type="presParOf" srcId="{7082234A-D85E-4184-B3BD-5B27A0DA859A}" destId="{5CADE434-2F43-44F7-A985-58366635D8E8}" srcOrd="1" destOrd="0" presId="urn:microsoft.com/office/officeart/2008/layout/LinedList"/>
    <dgm:cxn modelId="{9F58E956-6104-4B56-8379-997B7BCEF34A}" type="presParOf" srcId="{8A0F54C9-02DF-4A74-85BB-EE35B31C9CC4}" destId="{D3866370-64D1-4979-B37C-518C32C1777F}" srcOrd="8" destOrd="0" presId="urn:microsoft.com/office/officeart/2008/layout/LinedList"/>
    <dgm:cxn modelId="{C4B19F17-999B-41A4-9E44-7F2A61E15CCB}" type="presParOf" srcId="{8A0F54C9-02DF-4A74-85BB-EE35B31C9CC4}" destId="{98FDDA11-886C-4A3E-B6E3-7198E6EE505E}" srcOrd="9" destOrd="0" presId="urn:microsoft.com/office/officeart/2008/layout/LinedList"/>
    <dgm:cxn modelId="{340B3154-2497-475A-BF57-8DF01A1906F4}" type="presParOf" srcId="{98FDDA11-886C-4A3E-B6E3-7198E6EE505E}" destId="{73755E51-2CF3-4B81-92BA-71E86DCEEC7E}" srcOrd="0" destOrd="0" presId="urn:microsoft.com/office/officeart/2008/layout/LinedList"/>
    <dgm:cxn modelId="{CDEF8F9E-42E0-4EA3-9EDA-51BD48FA11C0}" type="presParOf" srcId="{98FDDA11-886C-4A3E-B6E3-7198E6EE505E}" destId="{D62A5FC9-E71C-4FD4-9204-CEE16BC5DA2D}" srcOrd="1" destOrd="0" presId="urn:microsoft.com/office/officeart/2008/layout/LinedList"/>
  </dgm:cxnLst>
  <dgm:bg/>
  <dgm:whole>
    <a:ln>
      <a:solidFill>
        <a:srgbClr val="F18E09"/>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8F0D85A-A873-4D6D-B116-F29D11279AE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4DBA511-FDE0-40F3-B6FD-314F690DDCDF}">
      <dgm:prSet phldrT="[Text]"/>
      <dgm:spPr>
        <a:solidFill>
          <a:srgbClr val="F18E09"/>
        </a:solidFill>
      </dgm:spPr>
      <dgm:t>
        <a:bodyPr/>
        <a:lstStyle/>
        <a:p>
          <a:r>
            <a:rPr lang="en-US" dirty="0"/>
            <a:t>Specific</a:t>
          </a:r>
        </a:p>
      </dgm:t>
    </dgm:pt>
    <dgm:pt modelId="{3DC7E9D3-4777-4039-9B04-B9F565F7A35D}" type="parTrans" cxnId="{911E6CD2-DE47-465D-A8C1-D2298CE9DDA6}">
      <dgm:prSet/>
      <dgm:spPr/>
      <dgm:t>
        <a:bodyPr/>
        <a:lstStyle/>
        <a:p>
          <a:endParaRPr lang="en-US"/>
        </a:p>
      </dgm:t>
    </dgm:pt>
    <dgm:pt modelId="{1365C512-9A67-4B5B-B02A-8AA9A53F9566}" type="sibTrans" cxnId="{911E6CD2-DE47-465D-A8C1-D2298CE9DDA6}">
      <dgm:prSet/>
      <dgm:spPr/>
      <dgm:t>
        <a:bodyPr/>
        <a:lstStyle/>
        <a:p>
          <a:endParaRPr lang="en-US"/>
        </a:p>
      </dgm:t>
    </dgm:pt>
    <dgm:pt modelId="{608B8F36-0871-4DD2-97F0-21C7D1873AA6}">
      <dgm:prSet phldrT="[Text]"/>
      <dgm:spPr>
        <a:solidFill>
          <a:srgbClr val="F18E09"/>
        </a:solidFill>
      </dgm:spPr>
      <dgm:t>
        <a:bodyPr/>
        <a:lstStyle/>
        <a:p>
          <a:r>
            <a:rPr lang="en-US" dirty="0"/>
            <a:t>Concurrent</a:t>
          </a:r>
        </a:p>
      </dgm:t>
    </dgm:pt>
    <dgm:pt modelId="{F2FA7700-7410-4574-A2BB-77CCBBB2A374}" type="parTrans" cxnId="{6B75A174-F09F-4B0A-8236-8321A73A8456}">
      <dgm:prSet/>
      <dgm:spPr/>
      <dgm:t>
        <a:bodyPr/>
        <a:lstStyle/>
        <a:p>
          <a:endParaRPr lang="en-US"/>
        </a:p>
      </dgm:t>
    </dgm:pt>
    <dgm:pt modelId="{155D78A4-2FC7-4C9D-8016-AC9EFB5D8449}" type="sibTrans" cxnId="{6B75A174-F09F-4B0A-8236-8321A73A8456}">
      <dgm:prSet/>
      <dgm:spPr/>
      <dgm:t>
        <a:bodyPr/>
        <a:lstStyle/>
        <a:p>
          <a:endParaRPr lang="en-US"/>
        </a:p>
      </dgm:t>
    </dgm:pt>
    <dgm:pt modelId="{D68B0057-21C0-4566-9025-59ED3F4345AC}">
      <dgm:prSet phldrT="[Text]"/>
      <dgm:spPr>
        <a:solidFill>
          <a:srgbClr val="F18E09"/>
        </a:solidFill>
      </dgm:spPr>
      <dgm:t>
        <a:bodyPr/>
        <a:lstStyle/>
        <a:p>
          <a:r>
            <a:rPr lang="en-US" dirty="0"/>
            <a:t>Sequential</a:t>
          </a:r>
        </a:p>
      </dgm:t>
    </dgm:pt>
    <dgm:pt modelId="{B8F1BD1E-63FB-4267-B7B6-0AD6E0BD6CE0}" type="parTrans" cxnId="{50E26F20-3090-4267-9ACA-8AC594B48503}">
      <dgm:prSet/>
      <dgm:spPr/>
      <dgm:t>
        <a:bodyPr/>
        <a:lstStyle/>
        <a:p>
          <a:endParaRPr lang="en-US"/>
        </a:p>
      </dgm:t>
    </dgm:pt>
    <dgm:pt modelId="{3D88126E-6C9B-40E3-BFA3-B371B96AC36A}" type="sibTrans" cxnId="{50E26F20-3090-4267-9ACA-8AC594B48503}">
      <dgm:prSet/>
      <dgm:spPr/>
      <dgm:t>
        <a:bodyPr/>
        <a:lstStyle/>
        <a:p>
          <a:endParaRPr lang="en-US"/>
        </a:p>
      </dgm:t>
    </dgm:pt>
    <dgm:pt modelId="{76AD07FD-A1BD-46D7-800B-9C8859BEE680}" type="pres">
      <dgm:prSet presAssocID="{38F0D85A-A873-4D6D-B116-F29D11279AE3}" presName="linear" presStyleCnt="0">
        <dgm:presLayoutVars>
          <dgm:dir/>
          <dgm:animLvl val="lvl"/>
          <dgm:resizeHandles val="exact"/>
        </dgm:presLayoutVars>
      </dgm:prSet>
      <dgm:spPr/>
    </dgm:pt>
    <dgm:pt modelId="{5D863503-B048-4658-AA5C-35E4715E3942}" type="pres">
      <dgm:prSet presAssocID="{A4DBA511-FDE0-40F3-B6FD-314F690DDCDF}" presName="parentLin" presStyleCnt="0"/>
      <dgm:spPr/>
    </dgm:pt>
    <dgm:pt modelId="{C8B583F5-81E3-4D99-995B-5EF8FB2CB70A}" type="pres">
      <dgm:prSet presAssocID="{A4DBA511-FDE0-40F3-B6FD-314F690DDCDF}" presName="parentLeftMargin" presStyleLbl="node1" presStyleIdx="0" presStyleCnt="3"/>
      <dgm:spPr/>
    </dgm:pt>
    <dgm:pt modelId="{5C899696-6E50-4741-806B-8DC37F8CDB2B}" type="pres">
      <dgm:prSet presAssocID="{A4DBA511-FDE0-40F3-B6FD-314F690DDCDF}" presName="parentText" presStyleLbl="node1" presStyleIdx="0" presStyleCnt="3">
        <dgm:presLayoutVars>
          <dgm:chMax val="0"/>
          <dgm:bulletEnabled val="1"/>
        </dgm:presLayoutVars>
      </dgm:prSet>
      <dgm:spPr/>
    </dgm:pt>
    <dgm:pt modelId="{28C864D2-9D35-4D7B-B623-AB2A7E19C5A1}" type="pres">
      <dgm:prSet presAssocID="{A4DBA511-FDE0-40F3-B6FD-314F690DDCDF}" presName="negativeSpace" presStyleCnt="0"/>
      <dgm:spPr/>
    </dgm:pt>
    <dgm:pt modelId="{13B014C7-90B8-4C88-AEFB-C848B37A271E}" type="pres">
      <dgm:prSet presAssocID="{A4DBA511-FDE0-40F3-B6FD-314F690DDCDF}" presName="childText" presStyleLbl="conFgAcc1" presStyleIdx="0" presStyleCnt="3">
        <dgm:presLayoutVars>
          <dgm:bulletEnabled val="1"/>
        </dgm:presLayoutVars>
      </dgm:prSet>
      <dgm:spPr>
        <a:ln>
          <a:solidFill>
            <a:srgbClr val="F18E09"/>
          </a:solidFill>
        </a:ln>
      </dgm:spPr>
    </dgm:pt>
    <dgm:pt modelId="{8267BC0B-A45A-46FE-88FD-D1DF66F964D9}" type="pres">
      <dgm:prSet presAssocID="{1365C512-9A67-4B5B-B02A-8AA9A53F9566}" presName="spaceBetweenRectangles" presStyleCnt="0"/>
      <dgm:spPr/>
    </dgm:pt>
    <dgm:pt modelId="{8E6AAE9B-4708-4968-9A6D-73C2130049C7}" type="pres">
      <dgm:prSet presAssocID="{608B8F36-0871-4DD2-97F0-21C7D1873AA6}" presName="parentLin" presStyleCnt="0"/>
      <dgm:spPr/>
    </dgm:pt>
    <dgm:pt modelId="{2DF9F162-73FF-4D31-8A49-8B2A8E7762FF}" type="pres">
      <dgm:prSet presAssocID="{608B8F36-0871-4DD2-97F0-21C7D1873AA6}" presName="parentLeftMargin" presStyleLbl="node1" presStyleIdx="0" presStyleCnt="3"/>
      <dgm:spPr/>
    </dgm:pt>
    <dgm:pt modelId="{94BA5073-CAE3-45A1-A2ED-51E27DBA3451}" type="pres">
      <dgm:prSet presAssocID="{608B8F36-0871-4DD2-97F0-21C7D1873AA6}" presName="parentText" presStyleLbl="node1" presStyleIdx="1" presStyleCnt="3">
        <dgm:presLayoutVars>
          <dgm:chMax val="0"/>
          <dgm:bulletEnabled val="1"/>
        </dgm:presLayoutVars>
      </dgm:prSet>
      <dgm:spPr/>
    </dgm:pt>
    <dgm:pt modelId="{94964789-E948-4479-8AF3-21BB412B8323}" type="pres">
      <dgm:prSet presAssocID="{608B8F36-0871-4DD2-97F0-21C7D1873AA6}" presName="negativeSpace" presStyleCnt="0"/>
      <dgm:spPr/>
    </dgm:pt>
    <dgm:pt modelId="{B76B4F1E-7180-4CE4-8C89-F0D762474B8F}" type="pres">
      <dgm:prSet presAssocID="{608B8F36-0871-4DD2-97F0-21C7D1873AA6}" presName="childText" presStyleLbl="conFgAcc1" presStyleIdx="1" presStyleCnt="3">
        <dgm:presLayoutVars>
          <dgm:bulletEnabled val="1"/>
        </dgm:presLayoutVars>
      </dgm:prSet>
      <dgm:spPr>
        <a:ln>
          <a:solidFill>
            <a:srgbClr val="F18E09"/>
          </a:solidFill>
        </a:ln>
      </dgm:spPr>
    </dgm:pt>
    <dgm:pt modelId="{688916E0-9259-4B2A-92C3-E1463D2FBC83}" type="pres">
      <dgm:prSet presAssocID="{155D78A4-2FC7-4C9D-8016-AC9EFB5D8449}" presName="spaceBetweenRectangles" presStyleCnt="0"/>
      <dgm:spPr/>
    </dgm:pt>
    <dgm:pt modelId="{F8F206BC-A86B-47FE-B8CB-DF4F177C4E0C}" type="pres">
      <dgm:prSet presAssocID="{D68B0057-21C0-4566-9025-59ED3F4345AC}" presName="parentLin" presStyleCnt="0"/>
      <dgm:spPr/>
    </dgm:pt>
    <dgm:pt modelId="{336659F0-4A47-4B87-A3A2-2A0AEB18F912}" type="pres">
      <dgm:prSet presAssocID="{D68B0057-21C0-4566-9025-59ED3F4345AC}" presName="parentLeftMargin" presStyleLbl="node1" presStyleIdx="1" presStyleCnt="3"/>
      <dgm:spPr/>
    </dgm:pt>
    <dgm:pt modelId="{3A35089E-BFAC-4762-B0CB-30F6084D77E1}" type="pres">
      <dgm:prSet presAssocID="{D68B0057-21C0-4566-9025-59ED3F4345AC}" presName="parentText" presStyleLbl="node1" presStyleIdx="2" presStyleCnt="3">
        <dgm:presLayoutVars>
          <dgm:chMax val="0"/>
          <dgm:bulletEnabled val="1"/>
        </dgm:presLayoutVars>
      </dgm:prSet>
      <dgm:spPr/>
    </dgm:pt>
    <dgm:pt modelId="{C0D00837-89AB-4540-899B-CA791CC45593}" type="pres">
      <dgm:prSet presAssocID="{D68B0057-21C0-4566-9025-59ED3F4345AC}" presName="negativeSpace" presStyleCnt="0"/>
      <dgm:spPr/>
    </dgm:pt>
    <dgm:pt modelId="{C45A7DCE-74E3-4AC0-B1BC-D5FF4CFC7E07}" type="pres">
      <dgm:prSet presAssocID="{D68B0057-21C0-4566-9025-59ED3F4345AC}" presName="childText" presStyleLbl="conFgAcc1" presStyleIdx="2" presStyleCnt="3">
        <dgm:presLayoutVars>
          <dgm:bulletEnabled val="1"/>
        </dgm:presLayoutVars>
      </dgm:prSet>
      <dgm:spPr>
        <a:ln>
          <a:solidFill>
            <a:srgbClr val="F18E09"/>
          </a:solidFill>
        </a:ln>
      </dgm:spPr>
    </dgm:pt>
  </dgm:ptLst>
  <dgm:cxnLst>
    <dgm:cxn modelId="{B0E0DC05-054C-4E8F-94C3-7AB9F2FB5603}" type="presOf" srcId="{38F0D85A-A873-4D6D-B116-F29D11279AE3}" destId="{76AD07FD-A1BD-46D7-800B-9C8859BEE680}" srcOrd="0" destOrd="0" presId="urn:microsoft.com/office/officeart/2005/8/layout/list1"/>
    <dgm:cxn modelId="{63C0590E-0BBA-4261-9A17-A918E9CE163C}" type="presOf" srcId="{D68B0057-21C0-4566-9025-59ED3F4345AC}" destId="{336659F0-4A47-4B87-A3A2-2A0AEB18F912}" srcOrd="0" destOrd="0" presId="urn:microsoft.com/office/officeart/2005/8/layout/list1"/>
    <dgm:cxn modelId="{3BA6C217-AA2A-4F39-B587-AB125503219F}" type="presOf" srcId="{608B8F36-0871-4DD2-97F0-21C7D1873AA6}" destId="{94BA5073-CAE3-45A1-A2ED-51E27DBA3451}" srcOrd="1" destOrd="0" presId="urn:microsoft.com/office/officeart/2005/8/layout/list1"/>
    <dgm:cxn modelId="{50E26F20-3090-4267-9ACA-8AC594B48503}" srcId="{38F0D85A-A873-4D6D-B116-F29D11279AE3}" destId="{D68B0057-21C0-4566-9025-59ED3F4345AC}" srcOrd="2" destOrd="0" parTransId="{B8F1BD1E-63FB-4267-B7B6-0AD6E0BD6CE0}" sibTransId="{3D88126E-6C9B-40E3-BFA3-B371B96AC36A}"/>
    <dgm:cxn modelId="{CA74A56A-6B86-476B-91E1-C294044B8591}" type="presOf" srcId="{608B8F36-0871-4DD2-97F0-21C7D1873AA6}" destId="{2DF9F162-73FF-4D31-8A49-8B2A8E7762FF}" srcOrd="0" destOrd="0" presId="urn:microsoft.com/office/officeart/2005/8/layout/list1"/>
    <dgm:cxn modelId="{6B75A174-F09F-4B0A-8236-8321A73A8456}" srcId="{38F0D85A-A873-4D6D-B116-F29D11279AE3}" destId="{608B8F36-0871-4DD2-97F0-21C7D1873AA6}" srcOrd="1" destOrd="0" parTransId="{F2FA7700-7410-4574-A2BB-77CCBBB2A374}" sibTransId="{155D78A4-2FC7-4C9D-8016-AC9EFB5D8449}"/>
    <dgm:cxn modelId="{339B4D7A-2CEA-4665-9BB9-E47BA330F0F8}" type="presOf" srcId="{A4DBA511-FDE0-40F3-B6FD-314F690DDCDF}" destId="{5C899696-6E50-4741-806B-8DC37F8CDB2B}" srcOrd="1" destOrd="0" presId="urn:microsoft.com/office/officeart/2005/8/layout/list1"/>
    <dgm:cxn modelId="{2D8C39B6-D661-494E-AFC5-99D83435558B}" type="presOf" srcId="{A4DBA511-FDE0-40F3-B6FD-314F690DDCDF}" destId="{C8B583F5-81E3-4D99-995B-5EF8FB2CB70A}" srcOrd="0" destOrd="0" presId="urn:microsoft.com/office/officeart/2005/8/layout/list1"/>
    <dgm:cxn modelId="{911E6CD2-DE47-465D-A8C1-D2298CE9DDA6}" srcId="{38F0D85A-A873-4D6D-B116-F29D11279AE3}" destId="{A4DBA511-FDE0-40F3-B6FD-314F690DDCDF}" srcOrd="0" destOrd="0" parTransId="{3DC7E9D3-4777-4039-9B04-B9F565F7A35D}" sibTransId="{1365C512-9A67-4B5B-B02A-8AA9A53F9566}"/>
    <dgm:cxn modelId="{CA6197D4-53A5-44E6-9441-48E8F3226E20}" type="presOf" srcId="{D68B0057-21C0-4566-9025-59ED3F4345AC}" destId="{3A35089E-BFAC-4762-B0CB-30F6084D77E1}" srcOrd="1" destOrd="0" presId="urn:microsoft.com/office/officeart/2005/8/layout/list1"/>
    <dgm:cxn modelId="{6CBA0C45-D23C-4940-BD25-3F4677680B87}" type="presParOf" srcId="{76AD07FD-A1BD-46D7-800B-9C8859BEE680}" destId="{5D863503-B048-4658-AA5C-35E4715E3942}" srcOrd="0" destOrd="0" presId="urn:microsoft.com/office/officeart/2005/8/layout/list1"/>
    <dgm:cxn modelId="{D3210E69-A6BC-4074-8622-9CF220F1B560}" type="presParOf" srcId="{5D863503-B048-4658-AA5C-35E4715E3942}" destId="{C8B583F5-81E3-4D99-995B-5EF8FB2CB70A}" srcOrd="0" destOrd="0" presId="urn:microsoft.com/office/officeart/2005/8/layout/list1"/>
    <dgm:cxn modelId="{20A53210-C3F0-41C3-A7C7-2D4C92621019}" type="presParOf" srcId="{5D863503-B048-4658-AA5C-35E4715E3942}" destId="{5C899696-6E50-4741-806B-8DC37F8CDB2B}" srcOrd="1" destOrd="0" presId="urn:microsoft.com/office/officeart/2005/8/layout/list1"/>
    <dgm:cxn modelId="{5F6E6143-8FBB-407D-BDBA-3D5B08C758ED}" type="presParOf" srcId="{76AD07FD-A1BD-46D7-800B-9C8859BEE680}" destId="{28C864D2-9D35-4D7B-B623-AB2A7E19C5A1}" srcOrd="1" destOrd="0" presId="urn:microsoft.com/office/officeart/2005/8/layout/list1"/>
    <dgm:cxn modelId="{EE97DEF5-8EE5-497D-B44D-1AA5E7C8E4DB}" type="presParOf" srcId="{76AD07FD-A1BD-46D7-800B-9C8859BEE680}" destId="{13B014C7-90B8-4C88-AEFB-C848B37A271E}" srcOrd="2" destOrd="0" presId="urn:microsoft.com/office/officeart/2005/8/layout/list1"/>
    <dgm:cxn modelId="{68439587-A1BF-4837-85BA-F6A9F5D1E474}" type="presParOf" srcId="{76AD07FD-A1BD-46D7-800B-9C8859BEE680}" destId="{8267BC0B-A45A-46FE-88FD-D1DF66F964D9}" srcOrd="3" destOrd="0" presId="urn:microsoft.com/office/officeart/2005/8/layout/list1"/>
    <dgm:cxn modelId="{6D59DD83-B737-4FDA-B628-5C38459F8836}" type="presParOf" srcId="{76AD07FD-A1BD-46D7-800B-9C8859BEE680}" destId="{8E6AAE9B-4708-4968-9A6D-73C2130049C7}" srcOrd="4" destOrd="0" presId="urn:microsoft.com/office/officeart/2005/8/layout/list1"/>
    <dgm:cxn modelId="{1BC876A5-4B5B-4E23-B77B-8124F38435CF}" type="presParOf" srcId="{8E6AAE9B-4708-4968-9A6D-73C2130049C7}" destId="{2DF9F162-73FF-4D31-8A49-8B2A8E7762FF}" srcOrd="0" destOrd="0" presId="urn:microsoft.com/office/officeart/2005/8/layout/list1"/>
    <dgm:cxn modelId="{C117A682-7985-42CE-8947-C2035AEF1B2D}" type="presParOf" srcId="{8E6AAE9B-4708-4968-9A6D-73C2130049C7}" destId="{94BA5073-CAE3-45A1-A2ED-51E27DBA3451}" srcOrd="1" destOrd="0" presId="urn:microsoft.com/office/officeart/2005/8/layout/list1"/>
    <dgm:cxn modelId="{E40ACB37-6A7A-4FD6-BAFD-36810675DB92}" type="presParOf" srcId="{76AD07FD-A1BD-46D7-800B-9C8859BEE680}" destId="{94964789-E948-4479-8AF3-21BB412B8323}" srcOrd="5" destOrd="0" presId="urn:microsoft.com/office/officeart/2005/8/layout/list1"/>
    <dgm:cxn modelId="{8AE1AB38-0103-45B3-8443-55AD799ABBF2}" type="presParOf" srcId="{76AD07FD-A1BD-46D7-800B-9C8859BEE680}" destId="{B76B4F1E-7180-4CE4-8C89-F0D762474B8F}" srcOrd="6" destOrd="0" presId="urn:microsoft.com/office/officeart/2005/8/layout/list1"/>
    <dgm:cxn modelId="{91C3C302-6682-4B01-9178-E3C73EB33FFE}" type="presParOf" srcId="{76AD07FD-A1BD-46D7-800B-9C8859BEE680}" destId="{688916E0-9259-4B2A-92C3-E1463D2FBC83}" srcOrd="7" destOrd="0" presId="urn:microsoft.com/office/officeart/2005/8/layout/list1"/>
    <dgm:cxn modelId="{983DEC52-AE62-4724-9286-70ADDC04A989}" type="presParOf" srcId="{76AD07FD-A1BD-46D7-800B-9C8859BEE680}" destId="{F8F206BC-A86B-47FE-B8CB-DF4F177C4E0C}" srcOrd="8" destOrd="0" presId="urn:microsoft.com/office/officeart/2005/8/layout/list1"/>
    <dgm:cxn modelId="{1E1EED04-CF6D-473B-AB9E-820C3E20193B}" type="presParOf" srcId="{F8F206BC-A86B-47FE-B8CB-DF4F177C4E0C}" destId="{336659F0-4A47-4B87-A3A2-2A0AEB18F912}" srcOrd="0" destOrd="0" presId="urn:microsoft.com/office/officeart/2005/8/layout/list1"/>
    <dgm:cxn modelId="{B3B9C576-A36A-48E7-BFEB-6FE5F569F010}" type="presParOf" srcId="{F8F206BC-A86B-47FE-B8CB-DF4F177C4E0C}" destId="{3A35089E-BFAC-4762-B0CB-30F6084D77E1}" srcOrd="1" destOrd="0" presId="urn:microsoft.com/office/officeart/2005/8/layout/list1"/>
    <dgm:cxn modelId="{FE6F989F-9D22-4D3E-941B-E41B204910EA}" type="presParOf" srcId="{76AD07FD-A1BD-46D7-800B-9C8859BEE680}" destId="{C0D00837-89AB-4540-899B-CA791CC45593}" srcOrd="9" destOrd="0" presId="urn:microsoft.com/office/officeart/2005/8/layout/list1"/>
    <dgm:cxn modelId="{4D1B9910-6821-4A33-9F05-6C03090E1C06}" type="presParOf" srcId="{76AD07FD-A1BD-46D7-800B-9C8859BEE680}" destId="{C45A7DCE-74E3-4AC0-B1BC-D5FF4CFC7E0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B0132D-ACA3-4683-A196-32B8C9BFB6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E4CA5CF-8734-47B7-96DA-1A2387C94B7E}">
      <dgm:prSet phldrT="[Text]"/>
      <dgm:spPr>
        <a:solidFill>
          <a:srgbClr val="F18E09"/>
        </a:solidFill>
      </dgm:spPr>
      <dgm:t>
        <a:bodyPr/>
        <a:lstStyle/>
        <a:p>
          <a:pPr>
            <a:buFont typeface="Wingdings" panose="05000000000000000000" pitchFamily="2" charset="2"/>
            <a:buChar char="§"/>
          </a:pPr>
          <a:r>
            <a:rPr lang="en-US" dirty="0"/>
            <a:t>Is an essential part of the treatment process</a:t>
          </a:r>
        </a:p>
      </dgm:t>
    </dgm:pt>
    <dgm:pt modelId="{8811A23F-C13C-4246-A1BC-18CBB0017597}" type="parTrans" cxnId="{0E3E0994-95F7-404A-9617-FFC264168C27}">
      <dgm:prSet/>
      <dgm:spPr/>
      <dgm:t>
        <a:bodyPr/>
        <a:lstStyle/>
        <a:p>
          <a:endParaRPr lang="en-US"/>
        </a:p>
      </dgm:t>
    </dgm:pt>
    <dgm:pt modelId="{FA695CF8-9115-4951-B747-0DAFB510B366}" type="sibTrans" cxnId="{0E3E0994-95F7-404A-9617-FFC264168C27}">
      <dgm:prSet/>
      <dgm:spPr/>
      <dgm:t>
        <a:bodyPr/>
        <a:lstStyle/>
        <a:p>
          <a:endParaRPr lang="en-US"/>
        </a:p>
      </dgm:t>
    </dgm:pt>
    <dgm:pt modelId="{93C912A1-CC64-40AA-A901-98FB6C1EF7A9}">
      <dgm:prSet phldrT="[Text]"/>
      <dgm:spPr>
        <a:solidFill>
          <a:srgbClr val="F18E09"/>
        </a:solidFill>
      </dgm:spPr>
      <dgm:t>
        <a:bodyPr/>
        <a:lstStyle/>
        <a:p>
          <a:pPr>
            <a:buFont typeface="Wingdings" panose="05000000000000000000" pitchFamily="2" charset="2"/>
            <a:buChar char="§"/>
          </a:pPr>
          <a:r>
            <a:rPr lang="en-US" dirty="0"/>
            <a:t>Should be discussed at the beginning of treatment </a:t>
          </a:r>
        </a:p>
      </dgm:t>
    </dgm:pt>
    <dgm:pt modelId="{A7F8EE01-3E71-475A-A2B2-0DFC7C598DB0}" type="parTrans" cxnId="{FB41B063-49BF-4726-8748-11882592DDF9}">
      <dgm:prSet/>
      <dgm:spPr/>
      <dgm:t>
        <a:bodyPr/>
        <a:lstStyle/>
        <a:p>
          <a:endParaRPr lang="en-US"/>
        </a:p>
      </dgm:t>
    </dgm:pt>
    <dgm:pt modelId="{551897BA-9DD6-414D-B4C8-78377C90A7C5}" type="sibTrans" cxnId="{FB41B063-49BF-4726-8748-11882592DDF9}">
      <dgm:prSet/>
      <dgm:spPr/>
      <dgm:t>
        <a:bodyPr/>
        <a:lstStyle/>
        <a:p>
          <a:endParaRPr lang="en-US"/>
        </a:p>
      </dgm:t>
    </dgm:pt>
    <dgm:pt modelId="{54352453-15A0-461D-909F-1816C2C6A39B}">
      <dgm:prSet phldrT="[Text]"/>
      <dgm:spPr>
        <a:solidFill>
          <a:srgbClr val="F18E09"/>
        </a:solidFill>
      </dgm:spPr>
      <dgm:t>
        <a:bodyPr/>
        <a:lstStyle/>
        <a:p>
          <a:pPr>
            <a:buFont typeface="Wingdings" panose="05000000000000000000" pitchFamily="2" charset="2"/>
            <a:buChar char="§"/>
          </a:pPr>
          <a:r>
            <a:rPr lang="en-US" dirty="0"/>
            <a:t>Is empowering for the individual </a:t>
          </a:r>
        </a:p>
      </dgm:t>
    </dgm:pt>
    <dgm:pt modelId="{E1FA5FEC-D8A6-42B4-8FE2-062A09EF5276}" type="parTrans" cxnId="{4FD74636-FC4A-4A36-AD23-D31412DE9F9E}">
      <dgm:prSet/>
      <dgm:spPr/>
      <dgm:t>
        <a:bodyPr/>
        <a:lstStyle/>
        <a:p>
          <a:endParaRPr lang="en-US"/>
        </a:p>
      </dgm:t>
    </dgm:pt>
    <dgm:pt modelId="{8AC5771C-5A4D-450C-9553-5A3C0DE3A514}" type="sibTrans" cxnId="{4FD74636-FC4A-4A36-AD23-D31412DE9F9E}">
      <dgm:prSet/>
      <dgm:spPr/>
      <dgm:t>
        <a:bodyPr/>
        <a:lstStyle/>
        <a:p>
          <a:endParaRPr lang="en-US"/>
        </a:p>
      </dgm:t>
    </dgm:pt>
    <dgm:pt modelId="{45CFA482-48FB-4E7A-AEF9-3D13DAB595BB}">
      <dgm:prSet phldrT="[Text]"/>
      <dgm:spPr>
        <a:solidFill>
          <a:srgbClr val="F18E09"/>
        </a:solidFill>
      </dgm:spPr>
      <dgm:t>
        <a:bodyPr/>
        <a:lstStyle/>
        <a:p>
          <a:pPr>
            <a:buFont typeface="Wingdings" panose="05000000000000000000" pitchFamily="2" charset="2"/>
            <a:buChar char="§"/>
          </a:pPr>
          <a:r>
            <a:rPr lang="en-US" dirty="0"/>
            <a:t>Should be individualized</a:t>
          </a:r>
        </a:p>
      </dgm:t>
    </dgm:pt>
    <dgm:pt modelId="{8DD94916-C58E-4006-A294-9B4D1B2498D3}" type="parTrans" cxnId="{762F0DC1-E818-4A0D-B30B-703C24B288F6}">
      <dgm:prSet/>
      <dgm:spPr/>
      <dgm:t>
        <a:bodyPr/>
        <a:lstStyle/>
        <a:p>
          <a:endParaRPr lang="en-US"/>
        </a:p>
      </dgm:t>
    </dgm:pt>
    <dgm:pt modelId="{A0DE67DB-6E59-4194-8ADA-A8BE3C20E381}" type="sibTrans" cxnId="{762F0DC1-E818-4A0D-B30B-703C24B288F6}">
      <dgm:prSet/>
      <dgm:spPr/>
      <dgm:t>
        <a:bodyPr/>
        <a:lstStyle/>
        <a:p>
          <a:endParaRPr lang="en-US"/>
        </a:p>
      </dgm:t>
    </dgm:pt>
    <dgm:pt modelId="{5E211A76-9981-45CC-93DC-D4A229647DBA}">
      <dgm:prSet phldrT="[Text]"/>
      <dgm:spPr>
        <a:solidFill>
          <a:srgbClr val="F18E09"/>
        </a:solidFill>
      </dgm:spPr>
      <dgm:t>
        <a:bodyPr/>
        <a:lstStyle/>
        <a:p>
          <a:pPr>
            <a:buFont typeface="Wingdings" panose="05000000000000000000" pitchFamily="2" charset="2"/>
            <a:buChar char="§"/>
          </a:pPr>
          <a:r>
            <a:rPr lang="en-US" dirty="0"/>
            <a:t>Discuss the completion of services also speaks to the belief in recovery </a:t>
          </a:r>
        </a:p>
      </dgm:t>
    </dgm:pt>
    <dgm:pt modelId="{24DD5188-0876-45FE-8231-A7A39A25A85D}" type="parTrans" cxnId="{0378E9A7-95FA-46A3-BA93-1604FC31D4EE}">
      <dgm:prSet/>
      <dgm:spPr/>
      <dgm:t>
        <a:bodyPr/>
        <a:lstStyle/>
        <a:p>
          <a:endParaRPr lang="en-US"/>
        </a:p>
      </dgm:t>
    </dgm:pt>
    <dgm:pt modelId="{98CC6BD7-8256-48F8-AC91-A1B00AC3BEE6}" type="sibTrans" cxnId="{0378E9A7-95FA-46A3-BA93-1604FC31D4EE}">
      <dgm:prSet/>
      <dgm:spPr/>
      <dgm:t>
        <a:bodyPr/>
        <a:lstStyle/>
        <a:p>
          <a:endParaRPr lang="en-US"/>
        </a:p>
      </dgm:t>
    </dgm:pt>
    <dgm:pt modelId="{77C7E7BE-03DD-4248-92B2-19A845658BB2}" type="pres">
      <dgm:prSet presAssocID="{4FB0132D-ACA3-4683-A196-32B8C9BFB6E2}" presName="linear" presStyleCnt="0">
        <dgm:presLayoutVars>
          <dgm:dir/>
          <dgm:animLvl val="lvl"/>
          <dgm:resizeHandles val="exact"/>
        </dgm:presLayoutVars>
      </dgm:prSet>
      <dgm:spPr/>
    </dgm:pt>
    <dgm:pt modelId="{D7FFF341-CE70-477A-A88A-96E219017514}" type="pres">
      <dgm:prSet presAssocID="{BE4CA5CF-8734-47B7-96DA-1A2387C94B7E}" presName="parentLin" presStyleCnt="0"/>
      <dgm:spPr/>
    </dgm:pt>
    <dgm:pt modelId="{1541D3F9-95BA-4AA6-9741-E88876363482}" type="pres">
      <dgm:prSet presAssocID="{BE4CA5CF-8734-47B7-96DA-1A2387C94B7E}" presName="parentLeftMargin" presStyleLbl="node1" presStyleIdx="0" presStyleCnt="5"/>
      <dgm:spPr/>
    </dgm:pt>
    <dgm:pt modelId="{0DEDF207-3C1F-478D-9672-427364487639}" type="pres">
      <dgm:prSet presAssocID="{BE4CA5CF-8734-47B7-96DA-1A2387C94B7E}" presName="parentText" presStyleLbl="node1" presStyleIdx="0" presStyleCnt="5">
        <dgm:presLayoutVars>
          <dgm:chMax val="0"/>
          <dgm:bulletEnabled val="1"/>
        </dgm:presLayoutVars>
      </dgm:prSet>
      <dgm:spPr/>
    </dgm:pt>
    <dgm:pt modelId="{F0CF4C9D-76BC-477A-ADE3-D2F6AA9551D4}" type="pres">
      <dgm:prSet presAssocID="{BE4CA5CF-8734-47B7-96DA-1A2387C94B7E}" presName="negativeSpace" presStyleCnt="0"/>
      <dgm:spPr/>
    </dgm:pt>
    <dgm:pt modelId="{9E346FD2-C43F-4015-8B78-A5F0E6001F80}" type="pres">
      <dgm:prSet presAssocID="{BE4CA5CF-8734-47B7-96DA-1A2387C94B7E}" presName="childText" presStyleLbl="conFgAcc1" presStyleIdx="0" presStyleCnt="5">
        <dgm:presLayoutVars>
          <dgm:bulletEnabled val="1"/>
        </dgm:presLayoutVars>
      </dgm:prSet>
      <dgm:spPr>
        <a:ln>
          <a:solidFill>
            <a:srgbClr val="F18E09"/>
          </a:solidFill>
        </a:ln>
      </dgm:spPr>
    </dgm:pt>
    <dgm:pt modelId="{E93A8B28-0D65-434C-BC86-59F600751012}" type="pres">
      <dgm:prSet presAssocID="{FA695CF8-9115-4951-B747-0DAFB510B366}" presName="spaceBetweenRectangles" presStyleCnt="0"/>
      <dgm:spPr/>
    </dgm:pt>
    <dgm:pt modelId="{ABF890E7-9ED9-4BFB-9099-2AC00B1465B9}" type="pres">
      <dgm:prSet presAssocID="{93C912A1-CC64-40AA-A901-98FB6C1EF7A9}" presName="parentLin" presStyleCnt="0"/>
      <dgm:spPr/>
    </dgm:pt>
    <dgm:pt modelId="{B693EA09-E670-41D8-B5EC-905B1423F66D}" type="pres">
      <dgm:prSet presAssocID="{93C912A1-CC64-40AA-A901-98FB6C1EF7A9}" presName="parentLeftMargin" presStyleLbl="node1" presStyleIdx="0" presStyleCnt="5"/>
      <dgm:spPr/>
    </dgm:pt>
    <dgm:pt modelId="{88A78CC5-AC1D-4C49-BFCA-1C631B80D862}" type="pres">
      <dgm:prSet presAssocID="{93C912A1-CC64-40AA-A901-98FB6C1EF7A9}" presName="parentText" presStyleLbl="node1" presStyleIdx="1" presStyleCnt="5">
        <dgm:presLayoutVars>
          <dgm:chMax val="0"/>
          <dgm:bulletEnabled val="1"/>
        </dgm:presLayoutVars>
      </dgm:prSet>
      <dgm:spPr/>
    </dgm:pt>
    <dgm:pt modelId="{FC318E3A-89B2-4077-A2E2-D81BD48580D6}" type="pres">
      <dgm:prSet presAssocID="{93C912A1-CC64-40AA-A901-98FB6C1EF7A9}" presName="negativeSpace" presStyleCnt="0"/>
      <dgm:spPr/>
    </dgm:pt>
    <dgm:pt modelId="{97949F94-398C-4138-947F-4DD9EA0582AE}" type="pres">
      <dgm:prSet presAssocID="{93C912A1-CC64-40AA-A901-98FB6C1EF7A9}" presName="childText" presStyleLbl="conFgAcc1" presStyleIdx="1" presStyleCnt="5">
        <dgm:presLayoutVars>
          <dgm:bulletEnabled val="1"/>
        </dgm:presLayoutVars>
      </dgm:prSet>
      <dgm:spPr>
        <a:ln>
          <a:solidFill>
            <a:srgbClr val="F18E09"/>
          </a:solidFill>
        </a:ln>
      </dgm:spPr>
    </dgm:pt>
    <dgm:pt modelId="{8B0A6439-FF5A-4B0A-8571-BF69F8FD7074}" type="pres">
      <dgm:prSet presAssocID="{551897BA-9DD6-414D-B4C8-78377C90A7C5}" presName="spaceBetweenRectangles" presStyleCnt="0"/>
      <dgm:spPr/>
    </dgm:pt>
    <dgm:pt modelId="{A369F9BD-7BC3-40AA-829A-350DEF9E6E78}" type="pres">
      <dgm:prSet presAssocID="{54352453-15A0-461D-909F-1816C2C6A39B}" presName="parentLin" presStyleCnt="0"/>
      <dgm:spPr/>
    </dgm:pt>
    <dgm:pt modelId="{885D9646-AD30-47FE-A3DB-4DD6B6CC355D}" type="pres">
      <dgm:prSet presAssocID="{54352453-15A0-461D-909F-1816C2C6A39B}" presName="parentLeftMargin" presStyleLbl="node1" presStyleIdx="1" presStyleCnt="5"/>
      <dgm:spPr/>
    </dgm:pt>
    <dgm:pt modelId="{A7CEFD0B-08DC-4A37-9D58-CF02B54F08CC}" type="pres">
      <dgm:prSet presAssocID="{54352453-15A0-461D-909F-1816C2C6A39B}" presName="parentText" presStyleLbl="node1" presStyleIdx="2" presStyleCnt="5">
        <dgm:presLayoutVars>
          <dgm:chMax val="0"/>
          <dgm:bulletEnabled val="1"/>
        </dgm:presLayoutVars>
      </dgm:prSet>
      <dgm:spPr/>
    </dgm:pt>
    <dgm:pt modelId="{BE175CEC-B601-435A-8E20-53E41DD3657C}" type="pres">
      <dgm:prSet presAssocID="{54352453-15A0-461D-909F-1816C2C6A39B}" presName="negativeSpace" presStyleCnt="0"/>
      <dgm:spPr/>
    </dgm:pt>
    <dgm:pt modelId="{5F0398BD-5351-4DB3-9084-ADC6EBF5A701}" type="pres">
      <dgm:prSet presAssocID="{54352453-15A0-461D-909F-1816C2C6A39B}" presName="childText" presStyleLbl="conFgAcc1" presStyleIdx="2" presStyleCnt="5">
        <dgm:presLayoutVars>
          <dgm:bulletEnabled val="1"/>
        </dgm:presLayoutVars>
      </dgm:prSet>
      <dgm:spPr>
        <a:ln>
          <a:solidFill>
            <a:srgbClr val="F18E09"/>
          </a:solidFill>
        </a:ln>
      </dgm:spPr>
    </dgm:pt>
    <dgm:pt modelId="{36873208-6470-4EF2-9D6E-78233306FF6E}" type="pres">
      <dgm:prSet presAssocID="{8AC5771C-5A4D-450C-9553-5A3C0DE3A514}" presName="spaceBetweenRectangles" presStyleCnt="0"/>
      <dgm:spPr/>
    </dgm:pt>
    <dgm:pt modelId="{82D2353F-CC88-4C19-9B45-F3CCEFA988E3}" type="pres">
      <dgm:prSet presAssocID="{45CFA482-48FB-4E7A-AEF9-3D13DAB595BB}" presName="parentLin" presStyleCnt="0"/>
      <dgm:spPr/>
    </dgm:pt>
    <dgm:pt modelId="{DCD22A34-1020-4EB2-88F6-DBAF2FC53D13}" type="pres">
      <dgm:prSet presAssocID="{45CFA482-48FB-4E7A-AEF9-3D13DAB595BB}" presName="parentLeftMargin" presStyleLbl="node1" presStyleIdx="2" presStyleCnt="5"/>
      <dgm:spPr/>
    </dgm:pt>
    <dgm:pt modelId="{30DDA8AF-5954-4009-8238-B366E926C332}" type="pres">
      <dgm:prSet presAssocID="{45CFA482-48FB-4E7A-AEF9-3D13DAB595BB}" presName="parentText" presStyleLbl="node1" presStyleIdx="3" presStyleCnt="5">
        <dgm:presLayoutVars>
          <dgm:chMax val="0"/>
          <dgm:bulletEnabled val="1"/>
        </dgm:presLayoutVars>
      </dgm:prSet>
      <dgm:spPr/>
    </dgm:pt>
    <dgm:pt modelId="{A35C5AB3-51A8-46F0-834F-41C45C144CB4}" type="pres">
      <dgm:prSet presAssocID="{45CFA482-48FB-4E7A-AEF9-3D13DAB595BB}" presName="negativeSpace" presStyleCnt="0"/>
      <dgm:spPr/>
    </dgm:pt>
    <dgm:pt modelId="{2D2DA203-72FC-4A4E-88C0-176D182105F5}" type="pres">
      <dgm:prSet presAssocID="{45CFA482-48FB-4E7A-AEF9-3D13DAB595BB}" presName="childText" presStyleLbl="conFgAcc1" presStyleIdx="3" presStyleCnt="5">
        <dgm:presLayoutVars>
          <dgm:bulletEnabled val="1"/>
        </dgm:presLayoutVars>
      </dgm:prSet>
      <dgm:spPr>
        <a:ln>
          <a:solidFill>
            <a:srgbClr val="F18E09"/>
          </a:solidFill>
        </a:ln>
      </dgm:spPr>
    </dgm:pt>
    <dgm:pt modelId="{D48EE22A-1350-4EBB-A425-B546ADC57132}" type="pres">
      <dgm:prSet presAssocID="{A0DE67DB-6E59-4194-8ADA-A8BE3C20E381}" presName="spaceBetweenRectangles" presStyleCnt="0"/>
      <dgm:spPr/>
    </dgm:pt>
    <dgm:pt modelId="{1A786DBA-3EC0-475C-873C-9135A1718770}" type="pres">
      <dgm:prSet presAssocID="{5E211A76-9981-45CC-93DC-D4A229647DBA}" presName="parentLin" presStyleCnt="0"/>
      <dgm:spPr/>
    </dgm:pt>
    <dgm:pt modelId="{8FEDE813-981F-4D33-B7E9-C7BF6A689920}" type="pres">
      <dgm:prSet presAssocID="{5E211A76-9981-45CC-93DC-D4A229647DBA}" presName="parentLeftMargin" presStyleLbl="node1" presStyleIdx="3" presStyleCnt="5"/>
      <dgm:spPr/>
    </dgm:pt>
    <dgm:pt modelId="{F575E8D8-D296-4992-8646-2DBE7DBFF916}" type="pres">
      <dgm:prSet presAssocID="{5E211A76-9981-45CC-93DC-D4A229647DBA}" presName="parentText" presStyleLbl="node1" presStyleIdx="4" presStyleCnt="5">
        <dgm:presLayoutVars>
          <dgm:chMax val="0"/>
          <dgm:bulletEnabled val="1"/>
        </dgm:presLayoutVars>
      </dgm:prSet>
      <dgm:spPr/>
    </dgm:pt>
    <dgm:pt modelId="{07545B75-163A-4554-AB58-8D96AB0B72EB}" type="pres">
      <dgm:prSet presAssocID="{5E211A76-9981-45CC-93DC-D4A229647DBA}" presName="negativeSpace" presStyleCnt="0"/>
      <dgm:spPr/>
    </dgm:pt>
    <dgm:pt modelId="{9E3697EE-9A47-44F6-A5C4-F5530F52BDA1}" type="pres">
      <dgm:prSet presAssocID="{5E211A76-9981-45CC-93DC-D4A229647DBA}" presName="childText" presStyleLbl="conFgAcc1" presStyleIdx="4" presStyleCnt="5">
        <dgm:presLayoutVars>
          <dgm:bulletEnabled val="1"/>
        </dgm:presLayoutVars>
      </dgm:prSet>
      <dgm:spPr>
        <a:ln>
          <a:solidFill>
            <a:srgbClr val="F18E09"/>
          </a:solidFill>
        </a:ln>
      </dgm:spPr>
    </dgm:pt>
  </dgm:ptLst>
  <dgm:cxnLst>
    <dgm:cxn modelId="{F598C302-0EEE-4DE2-ACDE-C117340B36A0}" type="presOf" srcId="{45CFA482-48FB-4E7A-AEF9-3D13DAB595BB}" destId="{30DDA8AF-5954-4009-8238-B366E926C332}" srcOrd="1" destOrd="0" presId="urn:microsoft.com/office/officeart/2005/8/layout/list1"/>
    <dgm:cxn modelId="{8DBB3307-F7DD-400F-83FC-1CE12B44450C}" type="presOf" srcId="{5E211A76-9981-45CC-93DC-D4A229647DBA}" destId="{8FEDE813-981F-4D33-B7E9-C7BF6A689920}" srcOrd="0" destOrd="0" presId="urn:microsoft.com/office/officeart/2005/8/layout/list1"/>
    <dgm:cxn modelId="{97F51114-D080-44DB-8BAE-EE945FFB06B0}" type="presOf" srcId="{BE4CA5CF-8734-47B7-96DA-1A2387C94B7E}" destId="{0DEDF207-3C1F-478D-9672-427364487639}" srcOrd="1" destOrd="0" presId="urn:microsoft.com/office/officeart/2005/8/layout/list1"/>
    <dgm:cxn modelId="{95329A2A-1B17-4619-B587-DAC293386DBC}" type="presOf" srcId="{93C912A1-CC64-40AA-A901-98FB6C1EF7A9}" destId="{88A78CC5-AC1D-4C49-BFCA-1C631B80D862}" srcOrd="1" destOrd="0" presId="urn:microsoft.com/office/officeart/2005/8/layout/list1"/>
    <dgm:cxn modelId="{44E6A733-DF9F-4CAE-9F3E-D31892463ACB}" type="presOf" srcId="{4FB0132D-ACA3-4683-A196-32B8C9BFB6E2}" destId="{77C7E7BE-03DD-4248-92B2-19A845658BB2}" srcOrd="0" destOrd="0" presId="urn:microsoft.com/office/officeart/2005/8/layout/list1"/>
    <dgm:cxn modelId="{4FD74636-FC4A-4A36-AD23-D31412DE9F9E}" srcId="{4FB0132D-ACA3-4683-A196-32B8C9BFB6E2}" destId="{54352453-15A0-461D-909F-1816C2C6A39B}" srcOrd="2" destOrd="0" parTransId="{E1FA5FEC-D8A6-42B4-8FE2-062A09EF5276}" sibTransId="{8AC5771C-5A4D-450C-9553-5A3C0DE3A514}"/>
    <dgm:cxn modelId="{AD0B8A37-E2CB-4DDF-9EFF-53F2D6413904}" type="presOf" srcId="{54352453-15A0-461D-909F-1816C2C6A39B}" destId="{A7CEFD0B-08DC-4A37-9D58-CF02B54F08CC}" srcOrd="1" destOrd="0" presId="urn:microsoft.com/office/officeart/2005/8/layout/list1"/>
    <dgm:cxn modelId="{29048662-05E5-45FB-A41B-15C4A1383710}" type="presOf" srcId="{54352453-15A0-461D-909F-1816C2C6A39B}" destId="{885D9646-AD30-47FE-A3DB-4DD6B6CC355D}" srcOrd="0" destOrd="0" presId="urn:microsoft.com/office/officeart/2005/8/layout/list1"/>
    <dgm:cxn modelId="{FB41B063-49BF-4726-8748-11882592DDF9}" srcId="{4FB0132D-ACA3-4683-A196-32B8C9BFB6E2}" destId="{93C912A1-CC64-40AA-A901-98FB6C1EF7A9}" srcOrd="1" destOrd="0" parTransId="{A7F8EE01-3E71-475A-A2B2-0DFC7C598DB0}" sibTransId="{551897BA-9DD6-414D-B4C8-78377C90A7C5}"/>
    <dgm:cxn modelId="{52DAD144-50F9-467D-A5EE-F01627F621F4}" type="presOf" srcId="{BE4CA5CF-8734-47B7-96DA-1A2387C94B7E}" destId="{1541D3F9-95BA-4AA6-9741-E88876363482}" srcOrd="0" destOrd="0" presId="urn:microsoft.com/office/officeart/2005/8/layout/list1"/>
    <dgm:cxn modelId="{F1991353-A6C2-422D-9295-5B9B716BC5CD}" type="presOf" srcId="{45CFA482-48FB-4E7A-AEF9-3D13DAB595BB}" destId="{DCD22A34-1020-4EB2-88F6-DBAF2FC53D13}" srcOrd="0" destOrd="0" presId="urn:microsoft.com/office/officeart/2005/8/layout/list1"/>
    <dgm:cxn modelId="{673C077E-C3B0-4118-BF27-B302CE700895}" type="presOf" srcId="{5E211A76-9981-45CC-93DC-D4A229647DBA}" destId="{F575E8D8-D296-4992-8646-2DBE7DBFF916}" srcOrd="1" destOrd="0" presId="urn:microsoft.com/office/officeart/2005/8/layout/list1"/>
    <dgm:cxn modelId="{0E3E0994-95F7-404A-9617-FFC264168C27}" srcId="{4FB0132D-ACA3-4683-A196-32B8C9BFB6E2}" destId="{BE4CA5CF-8734-47B7-96DA-1A2387C94B7E}" srcOrd="0" destOrd="0" parTransId="{8811A23F-C13C-4246-A1BC-18CBB0017597}" sibTransId="{FA695CF8-9115-4951-B747-0DAFB510B366}"/>
    <dgm:cxn modelId="{0378E9A7-95FA-46A3-BA93-1604FC31D4EE}" srcId="{4FB0132D-ACA3-4683-A196-32B8C9BFB6E2}" destId="{5E211A76-9981-45CC-93DC-D4A229647DBA}" srcOrd="4" destOrd="0" parTransId="{24DD5188-0876-45FE-8231-A7A39A25A85D}" sibTransId="{98CC6BD7-8256-48F8-AC91-A1B00AC3BEE6}"/>
    <dgm:cxn modelId="{762F0DC1-E818-4A0D-B30B-703C24B288F6}" srcId="{4FB0132D-ACA3-4683-A196-32B8C9BFB6E2}" destId="{45CFA482-48FB-4E7A-AEF9-3D13DAB595BB}" srcOrd="3" destOrd="0" parTransId="{8DD94916-C58E-4006-A294-9B4D1B2498D3}" sibTransId="{A0DE67DB-6E59-4194-8ADA-A8BE3C20E381}"/>
    <dgm:cxn modelId="{10A10FCC-E632-41CD-B9EC-C39062DD75AD}" type="presOf" srcId="{93C912A1-CC64-40AA-A901-98FB6C1EF7A9}" destId="{B693EA09-E670-41D8-B5EC-905B1423F66D}" srcOrd="0" destOrd="0" presId="urn:microsoft.com/office/officeart/2005/8/layout/list1"/>
    <dgm:cxn modelId="{846F71F0-9ABD-4FBB-BB9E-75A3A8E65CCD}" type="presParOf" srcId="{77C7E7BE-03DD-4248-92B2-19A845658BB2}" destId="{D7FFF341-CE70-477A-A88A-96E219017514}" srcOrd="0" destOrd="0" presId="urn:microsoft.com/office/officeart/2005/8/layout/list1"/>
    <dgm:cxn modelId="{C7EE375E-C39E-4106-A5E3-30666E712C0A}" type="presParOf" srcId="{D7FFF341-CE70-477A-A88A-96E219017514}" destId="{1541D3F9-95BA-4AA6-9741-E88876363482}" srcOrd="0" destOrd="0" presId="urn:microsoft.com/office/officeart/2005/8/layout/list1"/>
    <dgm:cxn modelId="{073470A5-5AAD-40E8-872E-E0D99C1046A9}" type="presParOf" srcId="{D7FFF341-CE70-477A-A88A-96E219017514}" destId="{0DEDF207-3C1F-478D-9672-427364487639}" srcOrd="1" destOrd="0" presId="urn:microsoft.com/office/officeart/2005/8/layout/list1"/>
    <dgm:cxn modelId="{C8BD1B31-4D18-4199-B241-A5F81AD75316}" type="presParOf" srcId="{77C7E7BE-03DD-4248-92B2-19A845658BB2}" destId="{F0CF4C9D-76BC-477A-ADE3-D2F6AA9551D4}" srcOrd="1" destOrd="0" presId="urn:microsoft.com/office/officeart/2005/8/layout/list1"/>
    <dgm:cxn modelId="{4992155D-DD46-44FA-BEB8-ED8E9A4127F1}" type="presParOf" srcId="{77C7E7BE-03DD-4248-92B2-19A845658BB2}" destId="{9E346FD2-C43F-4015-8B78-A5F0E6001F80}" srcOrd="2" destOrd="0" presId="urn:microsoft.com/office/officeart/2005/8/layout/list1"/>
    <dgm:cxn modelId="{1607D344-5E95-4CF2-AF04-ED0F23A6D71B}" type="presParOf" srcId="{77C7E7BE-03DD-4248-92B2-19A845658BB2}" destId="{E93A8B28-0D65-434C-BC86-59F600751012}" srcOrd="3" destOrd="0" presId="urn:microsoft.com/office/officeart/2005/8/layout/list1"/>
    <dgm:cxn modelId="{8E11A412-08F2-4D6F-832C-A54876A94DF2}" type="presParOf" srcId="{77C7E7BE-03DD-4248-92B2-19A845658BB2}" destId="{ABF890E7-9ED9-4BFB-9099-2AC00B1465B9}" srcOrd="4" destOrd="0" presId="urn:microsoft.com/office/officeart/2005/8/layout/list1"/>
    <dgm:cxn modelId="{F652D6B7-9877-4F94-A1DF-13BCD61DDFF5}" type="presParOf" srcId="{ABF890E7-9ED9-4BFB-9099-2AC00B1465B9}" destId="{B693EA09-E670-41D8-B5EC-905B1423F66D}" srcOrd="0" destOrd="0" presId="urn:microsoft.com/office/officeart/2005/8/layout/list1"/>
    <dgm:cxn modelId="{0059EA19-AD66-422A-9225-1B94A7E3C6E7}" type="presParOf" srcId="{ABF890E7-9ED9-4BFB-9099-2AC00B1465B9}" destId="{88A78CC5-AC1D-4C49-BFCA-1C631B80D862}" srcOrd="1" destOrd="0" presId="urn:microsoft.com/office/officeart/2005/8/layout/list1"/>
    <dgm:cxn modelId="{D8420836-7C48-4C87-A99C-976A884BCFB4}" type="presParOf" srcId="{77C7E7BE-03DD-4248-92B2-19A845658BB2}" destId="{FC318E3A-89B2-4077-A2E2-D81BD48580D6}" srcOrd="5" destOrd="0" presId="urn:microsoft.com/office/officeart/2005/8/layout/list1"/>
    <dgm:cxn modelId="{61F69A50-1D3B-406F-8FCA-2F82FC2E5D51}" type="presParOf" srcId="{77C7E7BE-03DD-4248-92B2-19A845658BB2}" destId="{97949F94-398C-4138-947F-4DD9EA0582AE}" srcOrd="6" destOrd="0" presId="urn:microsoft.com/office/officeart/2005/8/layout/list1"/>
    <dgm:cxn modelId="{85CFB0CE-7E11-4BDB-8C6E-9F2A43D54144}" type="presParOf" srcId="{77C7E7BE-03DD-4248-92B2-19A845658BB2}" destId="{8B0A6439-FF5A-4B0A-8571-BF69F8FD7074}" srcOrd="7" destOrd="0" presId="urn:microsoft.com/office/officeart/2005/8/layout/list1"/>
    <dgm:cxn modelId="{05EAA721-07BC-4084-B4BC-4A587C1B75B2}" type="presParOf" srcId="{77C7E7BE-03DD-4248-92B2-19A845658BB2}" destId="{A369F9BD-7BC3-40AA-829A-350DEF9E6E78}" srcOrd="8" destOrd="0" presId="urn:microsoft.com/office/officeart/2005/8/layout/list1"/>
    <dgm:cxn modelId="{62524CEE-E89E-4189-A72D-94AC7749E52F}" type="presParOf" srcId="{A369F9BD-7BC3-40AA-829A-350DEF9E6E78}" destId="{885D9646-AD30-47FE-A3DB-4DD6B6CC355D}" srcOrd="0" destOrd="0" presId="urn:microsoft.com/office/officeart/2005/8/layout/list1"/>
    <dgm:cxn modelId="{B0724AAE-4E18-4310-AE00-E7E88844C86D}" type="presParOf" srcId="{A369F9BD-7BC3-40AA-829A-350DEF9E6E78}" destId="{A7CEFD0B-08DC-4A37-9D58-CF02B54F08CC}" srcOrd="1" destOrd="0" presId="urn:microsoft.com/office/officeart/2005/8/layout/list1"/>
    <dgm:cxn modelId="{C8F5CFE5-A889-493B-A485-ADD1B87174EA}" type="presParOf" srcId="{77C7E7BE-03DD-4248-92B2-19A845658BB2}" destId="{BE175CEC-B601-435A-8E20-53E41DD3657C}" srcOrd="9" destOrd="0" presId="urn:microsoft.com/office/officeart/2005/8/layout/list1"/>
    <dgm:cxn modelId="{24D34824-AB3D-4E83-A29A-C51283FE51B7}" type="presParOf" srcId="{77C7E7BE-03DD-4248-92B2-19A845658BB2}" destId="{5F0398BD-5351-4DB3-9084-ADC6EBF5A701}" srcOrd="10" destOrd="0" presId="urn:microsoft.com/office/officeart/2005/8/layout/list1"/>
    <dgm:cxn modelId="{7B01DB5F-7356-4C4D-BB49-DDA4C8E3A31C}" type="presParOf" srcId="{77C7E7BE-03DD-4248-92B2-19A845658BB2}" destId="{36873208-6470-4EF2-9D6E-78233306FF6E}" srcOrd="11" destOrd="0" presId="urn:microsoft.com/office/officeart/2005/8/layout/list1"/>
    <dgm:cxn modelId="{A66DCD4B-23D6-4058-801D-2FF51BB0A0BA}" type="presParOf" srcId="{77C7E7BE-03DD-4248-92B2-19A845658BB2}" destId="{82D2353F-CC88-4C19-9B45-F3CCEFA988E3}" srcOrd="12" destOrd="0" presId="urn:microsoft.com/office/officeart/2005/8/layout/list1"/>
    <dgm:cxn modelId="{3C1C6D4C-22F1-4D24-A006-91C2C7F701D3}" type="presParOf" srcId="{82D2353F-CC88-4C19-9B45-F3CCEFA988E3}" destId="{DCD22A34-1020-4EB2-88F6-DBAF2FC53D13}" srcOrd="0" destOrd="0" presId="urn:microsoft.com/office/officeart/2005/8/layout/list1"/>
    <dgm:cxn modelId="{57E12D6D-EC04-4513-85B0-B0DAFBA11744}" type="presParOf" srcId="{82D2353F-CC88-4C19-9B45-F3CCEFA988E3}" destId="{30DDA8AF-5954-4009-8238-B366E926C332}" srcOrd="1" destOrd="0" presId="urn:microsoft.com/office/officeart/2005/8/layout/list1"/>
    <dgm:cxn modelId="{0D3F505B-6CA8-483D-84B5-615A534F4B91}" type="presParOf" srcId="{77C7E7BE-03DD-4248-92B2-19A845658BB2}" destId="{A35C5AB3-51A8-46F0-834F-41C45C144CB4}" srcOrd="13" destOrd="0" presId="urn:microsoft.com/office/officeart/2005/8/layout/list1"/>
    <dgm:cxn modelId="{3E4A5684-010C-4CCF-9382-A417B511399C}" type="presParOf" srcId="{77C7E7BE-03DD-4248-92B2-19A845658BB2}" destId="{2D2DA203-72FC-4A4E-88C0-176D182105F5}" srcOrd="14" destOrd="0" presId="urn:microsoft.com/office/officeart/2005/8/layout/list1"/>
    <dgm:cxn modelId="{AA17FE86-4F8D-4544-A448-E5C9E6FD92FC}" type="presParOf" srcId="{77C7E7BE-03DD-4248-92B2-19A845658BB2}" destId="{D48EE22A-1350-4EBB-A425-B546ADC57132}" srcOrd="15" destOrd="0" presId="urn:microsoft.com/office/officeart/2005/8/layout/list1"/>
    <dgm:cxn modelId="{E3AF2E78-F53D-4C4C-8C1C-A59AD7C58C40}" type="presParOf" srcId="{77C7E7BE-03DD-4248-92B2-19A845658BB2}" destId="{1A786DBA-3EC0-475C-873C-9135A1718770}" srcOrd="16" destOrd="0" presId="urn:microsoft.com/office/officeart/2005/8/layout/list1"/>
    <dgm:cxn modelId="{D710EA8A-1D3C-4C7E-8739-ABAAB01464C6}" type="presParOf" srcId="{1A786DBA-3EC0-475C-873C-9135A1718770}" destId="{8FEDE813-981F-4D33-B7E9-C7BF6A689920}" srcOrd="0" destOrd="0" presId="urn:microsoft.com/office/officeart/2005/8/layout/list1"/>
    <dgm:cxn modelId="{9ADB084E-A83F-4D1D-BB5A-A4A76D309CC6}" type="presParOf" srcId="{1A786DBA-3EC0-475C-873C-9135A1718770}" destId="{F575E8D8-D296-4992-8646-2DBE7DBFF916}" srcOrd="1" destOrd="0" presId="urn:microsoft.com/office/officeart/2005/8/layout/list1"/>
    <dgm:cxn modelId="{3735D736-E173-4757-9D0D-7166DB8D5304}" type="presParOf" srcId="{77C7E7BE-03DD-4248-92B2-19A845658BB2}" destId="{07545B75-163A-4554-AB58-8D96AB0B72EB}" srcOrd="17" destOrd="0" presId="urn:microsoft.com/office/officeart/2005/8/layout/list1"/>
    <dgm:cxn modelId="{4AD6D973-3EB7-49D0-90B9-E77EFB81A1D3}" type="presParOf" srcId="{77C7E7BE-03DD-4248-92B2-19A845658BB2}" destId="{9E3697EE-9A47-44F6-A5C4-F5530F52BDA1}"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D6FA046-7DEE-4E4F-B556-8423B2C0650D}"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084E4487-6CE6-45F5-BE04-1A019A445376}">
      <dgm:prSet custT="1"/>
      <dgm:spPr/>
      <dgm:t>
        <a:bodyPr/>
        <a:lstStyle/>
        <a:p>
          <a:pPr>
            <a:defRPr cap="all"/>
          </a:pPr>
          <a:r>
            <a:rPr lang="en-US" sz="1300" cap="none" baseline="0" dirty="0"/>
            <a:t>The basics</a:t>
          </a:r>
          <a:r>
            <a:rPr lang="en-US" sz="1300" cap="none" baseline="0"/>
            <a:t>: start </a:t>
          </a:r>
          <a:r>
            <a:rPr lang="en-US" sz="1300" cap="none" baseline="0" dirty="0"/>
            <a:t>and stop time, CPT code, date, name and signature of person providing service</a:t>
          </a:r>
          <a:r>
            <a:rPr lang="en-US" sz="1300" dirty="0"/>
            <a:t>, </a:t>
          </a:r>
          <a:r>
            <a:rPr lang="en-US" sz="1300" cap="none" baseline="0" dirty="0"/>
            <a:t>etc</a:t>
          </a:r>
          <a:r>
            <a:rPr lang="en-US" sz="1300" dirty="0"/>
            <a:t>.</a:t>
          </a:r>
        </a:p>
      </dgm:t>
    </dgm:pt>
    <dgm:pt modelId="{FD548147-CA0B-4C3A-86CA-E7665F7EBA78}" type="parTrans" cxnId="{CD6D946D-74B5-4265-B8F2-E2615FD62D4B}">
      <dgm:prSet/>
      <dgm:spPr/>
      <dgm:t>
        <a:bodyPr/>
        <a:lstStyle/>
        <a:p>
          <a:endParaRPr lang="en-US"/>
        </a:p>
      </dgm:t>
    </dgm:pt>
    <dgm:pt modelId="{727A9392-6601-4684-BDF2-FE77CA2A73C7}" type="sibTrans" cxnId="{CD6D946D-74B5-4265-B8F2-E2615FD62D4B}">
      <dgm:prSet/>
      <dgm:spPr/>
      <dgm:t>
        <a:bodyPr/>
        <a:lstStyle/>
        <a:p>
          <a:endParaRPr lang="en-US"/>
        </a:p>
      </dgm:t>
    </dgm:pt>
    <dgm:pt modelId="{E291E330-54AB-43F2-802B-27261D3BAA0E}">
      <dgm:prSet custT="1"/>
      <dgm:spPr/>
      <dgm:t>
        <a:bodyPr/>
        <a:lstStyle/>
        <a:p>
          <a:pPr>
            <a:defRPr cap="all"/>
          </a:pPr>
          <a:r>
            <a:rPr lang="en-US" sz="1300" cap="none" baseline="0" dirty="0"/>
            <a:t>The type of intervention that was used for the session?</a:t>
          </a:r>
        </a:p>
      </dgm:t>
    </dgm:pt>
    <dgm:pt modelId="{A0B85D16-134F-4FF5-8EA9-106B8712128E}" type="parTrans" cxnId="{357AA6B9-ADE6-441F-B372-6C93DE02DC9C}">
      <dgm:prSet/>
      <dgm:spPr/>
      <dgm:t>
        <a:bodyPr/>
        <a:lstStyle/>
        <a:p>
          <a:endParaRPr lang="en-US"/>
        </a:p>
      </dgm:t>
    </dgm:pt>
    <dgm:pt modelId="{39EE5AE6-CD16-47BA-8348-B26BCD02AF83}" type="sibTrans" cxnId="{357AA6B9-ADE6-441F-B372-6C93DE02DC9C}">
      <dgm:prSet/>
      <dgm:spPr/>
      <dgm:t>
        <a:bodyPr/>
        <a:lstStyle/>
        <a:p>
          <a:endParaRPr lang="en-US"/>
        </a:p>
      </dgm:t>
    </dgm:pt>
    <dgm:pt modelId="{2E28EEEF-EB2C-48D3-AA8B-1F01498D95D8}">
      <dgm:prSet custT="1"/>
      <dgm:spPr/>
      <dgm:t>
        <a:bodyPr/>
        <a:lstStyle/>
        <a:p>
          <a:pPr>
            <a:defRPr cap="all"/>
          </a:pPr>
          <a:r>
            <a:rPr lang="en-US" sz="1300" cap="none" baseline="0" dirty="0"/>
            <a:t>On-going risk assessments?</a:t>
          </a:r>
        </a:p>
      </dgm:t>
    </dgm:pt>
    <dgm:pt modelId="{7D1F2E3E-5A0E-42B1-8259-52F6E846D624}" type="parTrans" cxnId="{97931613-16BA-4E4C-A430-5C0D584738E0}">
      <dgm:prSet/>
      <dgm:spPr/>
      <dgm:t>
        <a:bodyPr/>
        <a:lstStyle/>
        <a:p>
          <a:endParaRPr lang="en-US"/>
        </a:p>
      </dgm:t>
    </dgm:pt>
    <dgm:pt modelId="{58859D6A-B134-4DA6-8136-A709AAEF3BBF}" type="sibTrans" cxnId="{97931613-16BA-4E4C-A430-5C0D584738E0}">
      <dgm:prSet/>
      <dgm:spPr/>
      <dgm:t>
        <a:bodyPr/>
        <a:lstStyle/>
        <a:p>
          <a:endParaRPr lang="en-US"/>
        </a:p>
      </dgm:t>
    </dgm:pt>
    <dgm:pt modelId="{9A07C778-15EA-497E-B6E7-DECF08C8D6B5}">
      <dgm:prSet custT="1"/>
      <dgm:spPr/>
      <dgm:t>
        <a:bodyPr/>
        <a:lstStyle/>
        <a:p>
          <a:pPr>
            <a:defRPr cap="all"/>
          </a:pPr>
          <a:r>
            <a:rPr lang="en-US" sz="1300" cap="none" baseline="0" dirty="0"/>
            <a:t>Strengths and Needs and how those impact treatment</a:t>
          </a:r>
        </a:p>
      </dgm:t>
    </dgm:pt>
    <dgm:pt modelId="{EA471F88-DF4D-4181-803B-BDD292E058C0}" type="parTrans" cxnId="{0873982C-4EA1-425F-8A70-2C30CDC6D7AC}">
      <dgm:prSet/>
      <dgm:spPr/>
      <dgm:t>
        <a:bodyPr/>
        <a:lstStyle/>
        <a:p>
          <a:endParaRPr lang="en-US"/>
        </a:p>
      </dgm:t>
    </dgm:pt>
    <dgm:pt modelId="{475FBFDE-82E7-4251-9246-0AD835E11F23}" type="sibTrans" cxnId="{0873982C-4EA1-425F-8A70-2C30CDC6D7AC}">
      <dgm:prSet/>
      <dgm:spPr/>
      <dgm:t>
        <a:bodyPr/>
        <a:lstStyle/>
        <a:p>
          <a:endParaRPr lang="en-US"/>
        </a:p>
      </dgm:t>
    </dgm:pt>
    <dgm:pt modelId="{562E83E0-148D-42A0-8706-F85519BC2025}">
      <dgm:prSet custT="1"/>
      <dgm:spPr/>
      <dgm:t>
        <a:bodyPr/>
        <a:lstStyle/>
        <a:p>
          <a:pPr>
            <a:defRPr cap="all"/>
          </a:pPr>
          <a:r>
            <a:rPr lang="en-US" sz="1300" cap="none" baseline="0" dirty="0"/>
            <a:t>Progress or lack of progress towards Treatment Plan goals</a:t>
          </a:r>
        </a:p>
      </dgm:t>
    </dgm:pt>
    <dgm:pt modelId="{D55E4AF3-4754-4702-A015-E1626FA115EB}" type="parTrans" cxnId="{885C7E6F-DF21-4D3B-94AE-F14B5F8536B6}">
      <dgm:prSet/>
      <dgm:spPr/>
      <dgm:t>
        <a:bodyPr/>
        <a:lstStyle/>
        <a:p>
          <a:endParaRPr lang="en-US"/>
        </a:p>
      </dgm:t>
    </dgm:pt>
    <dgm:pt modelId="{97783568-802F-494E-9A7D-A9B8C41EB617}" type="sibTrans" cxnId="{885C7E6F-DF21-4D3B-94AE-F14B5F8536B6}">
      <dgm:prSet/>
      <dgm:spPr/>
      <dgm:t>
        <a:bodyPr/>
        <a:lstStyle/>
        <a:p>
          <a:endParaRPr lang="en-US"/>
        </a:p>
      </dgm:t>
    </dgm:pt>
    <dgm:pt modelId="{59162474-0A42-4580-8F8A-F3AD2AED2A2E}">
      <dgm:prSet custT="1"/>
      <dgm:spPr/>
      <dgm:t>
        <a:bodyPr/>
        <a:lstStyle/>
        <a:p>
          <a:pPr>
            <a:defRPr cap="all"/>
          </a:pPr>
          <a:r>
            <a:rPr lang="en-US" sz="1300" cap="none" baseline="0" dirty="0"/>
            <a:t>Referrals made to other clinicians, agencies, and/or therapeutic services when indicated</a:t>
          </a:r>
        </a:p>
      </dgm:t>
    </dgm:pt>
    <dgm:pt modelId="{BA4244F7-B703-4246-B0A2-29EB1484A494}" type="parTrans" cxnId="{4EB23698-B7DC-4F58-929C-1376288B3F95}">
      <dgm:prSet/>
      <dgm:spPr/>
      <dgm:t>
        <a:bodyPr/>
        <a:lstStyle/>
        <a:p>
          <a:endParaRPr lang="en-US"/>
        </a:p>
      </dgm:t>
    </dgm:pt>
    <dgm:pt modelId="{E463F7B0-7BBC-41CE-A819-A0F5140D665B}" type="sibTrans" cxnId="{4EB23698-B7DC-4F58-929C-1376288B3F95}">
      <dgm:prSet/>
      <dgm:spPr/>
      <dgm:t>
        <a:bodyPr/>
        <a:lstStyle/>
        <a:p>
          <a:endParaRPr lang="en-US"/>
        </a:p>
      </dgm:t>
    </dgm:pt>
    <dgm:pt modelId="{B2076E9E-3E4E-4CB3-A0AC-AC3AC30C20BB}">
      <dgm:prSet custT="1"/>
      <dgm:spPr/>
      <dgm:t>
        <a:bodyPr/>
        <a:lstStyle/>
        <a:p>
          <a:pPr>
            <a:defRPr cap="all"/>
          </a:pPr>
          <a:r>
            <a:rPr lang="en-US" sz="1300" cap="none" baseline="0" dirty="0"/>
            <a:t>Agreed upon date for next appointment?  </a:t>
          </a:r>
        </a:p>
      </dgm:t>
    </dgm:pt>
    <dgm:pt modelId="{F0D86E51-7B91-4123-8EBE-C914959996C3}" type="parTrans" cxnId="{4D2423D7-118F-443A-9A6B-097DD77B00B4}">
      <dgm:prSet/>
      <dgm:spPr/>
      <dgm:t>
        <a:bodyPr/>
        <a:lstStyle/>
        <a:p>
          <a:endParaRPr lang="en-US"/>
        </a:p>
      </dgm:t>
    </dgm:pt>
    <dgm:pt modelId="{A1CE68F3-98DF-4A41-A280-7818D5947651}" type="sibTrans" cxnId="{4D2423D7-118F-443A-9A6B-097DD77B00B4}">
      <dgm:prSet/>
      <dgm:spPr/>
      <dgm:t>
        <a:bodyPr/>
        <a:lstStyle/>
        <a:p>
          <a:endParaRPr lang="en-US"/>
        </a:p>
      </dgm:t>
    </dgm:pt>
    <dgm:pt modelId="{4C3173BB-6D6A-4168-817F-E0739232AFD6}" type="pres">
      <dgm:prSet presAssocID="{3D6FA046-7DEE-4E4F-B556-8423B2C0650D}" presName="root" presStyleCnt="0">
        <dgm:presLayoutVars>
          <dgm:dir/>
          <dgm:resizeHandles val="exact"/>
        </dgm:presLayoutVars>
      </dgm:prSet>
      <dgm:spPr/>
    </dgm:pt>
    <dgm:pt modelId="{A01D9AB9-83B0-4AF4-973E-5EC1CBB00ED9}" type="pres">
      <dgm:prSet presAssocID="{084E4487-6CE6-45F5-BE04-1A019A445376}" presName="compNode" presStyleCnt="0"/>
      <dgm:spPr/>
    </dgm:pt>
    <dgm:pt modelId="{5EADB5B7-647E-4DBC-95F0-508A285A3921}" type="pres">
      <dgm:prSet presAssocID="{084E4487-6CE6-45F5-BE04-1A019A445376}" presName="iconBgRect" presStyleLbl="bgShp" presStyleIdx="0" presStyleCnt="7" custScaleX="141041" custScaleY="129424"/>
      <dgm:spPr>
        <a:prstGeom prst="round2DiagRect">
          <a:avLst>
            <a:gd name="adj1" fmla="val 29727"/>
            <a:gd name="adj2" fmla="val 0"/>
          </a:avLst>
        </a:prstGeom>
        <a:solidFill>
          <a:schemeClr val="tx2">
            <a:lumMod val="20000"/>
            <a:lumOff val="80000"/>
          </a:schemeClr>
        </a:solidFill>
      </dgm:spPr>
    </dgm:pt>
    <dgm:pt modelId="{D3119D87-DB47-471D-A47A-2284547D84B8}" type="pres">
      <dgm:prSet presAssocID="{084E4487-6CE6-45F5-BE04-1A019A445376}" presName="iconRect" presStyleLbl="node1" presStyleIdx="0" presStyleCnt="7" custScaleX="151606" custScaleY="14728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ployee Badge"/>
        </a:ext>
      </dgm:extLst>
    </dgm:pt>
    <dgm:pt modelId="{40A035F7-BDF6-48EC-9CA1-DF04B5D7BABC}" type="pres">
      <dgm:prSet presAssocID="{084E4487-6CE6-45F5-BE04-1A019A445376}" presName="spaceRect" presStyleCnt="0"/>
      <dgm:spPr/>
    </dgm:pt>
    <dgm:pt modelId="{71E6FC7A-8BC2-4AEF-BAA5-1CD288769342}" type="pres">
      <dgm:prSet presAssocID="{084E4487-6CE6-45F5-BE04-1A019A445376}" presName="textRect" presStyleLbl="revTx" presStyleIdx="0" presStyleCnt="7">
        <dgm:presLayoutVars>
          <dgm:chMax val="1"/>
          <dgm:chPref val="1"/>
        </dgm:presLayoutVars>
      </dgm:prSet>
      <dgm:spPr/>
    </dgm:pt>
    <dgm:pt modelId="{3506115D-8F2E-4AEB-BE6A-EC561443DBAE}" type="pres">
      <dgm:prSet presAssocID="{727A9392-6601-4684-BDF2-FE77CA2A73C7}" presName="sibTrans" presStyleCnt="0"/>
      <dgm:spPr/>
    </dgm:pt>
    <dgm:pt modelId="{2625567B-D8C1-493D-A79A-FDD1D8473B05}" type="pres">
      <dgm:prSet presAssocID="{E291E330-54AB-43F2-802B-27261D3BAA0E}" presName="compNode" presStyleCnt="0"/>
      <dgm:spPr/>
    </dgm:pt>
    <dgm:pt modelId="{0998F461-5D1F-4B61-BCFE-90A0BFD55DFF}" type="pres">
      <dgm:prSet presAssocID="{E291E330-54AB-43F2-802B-27261D3BAA0E}" presName="iconBgRect" presStyleLbl="bgShp" presStyleIdx="1" presStyleCnt="7" custScaleX="130222" custScaleY="127111"/>
      <dgm:spPr>
        <a:prstGeom prst="round2DiagRect">
          <a:avLst>
            <a:gd name="adj1" fmla="val 29727"/>
            <a:gd name="adj2" fmla="val 0"/>
          </a:avLst>
        </a:prstGeom>
        <a:solidFill>
          <a:schemeClr val="tx2">
            <a:lumMod val="20000"/>
            <a:lumOff val="80000"/>
          </a:schemeClr>
        </a:solidFill>
      </dgm:spPr>
    </dgm:pt>
    <dgm:pt modelId="{A7642666-4B16-4D68-89A8-6E628CFB6882}" type="pres">
      <dgm:prSet presAssocID="{E291E330-54AB-43F2-802B-27261D3BAA0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E9FDFA2D-439F-4DA3-B043-CC6A948B7230}" type="pres">
      <dgm:prSet presAssocID="{E291E330-54AB-43F2-802B-27261D3BAA0E}" presName="spaceRect" presStyleCnt="0"/>
      <dgm:spPr/>
    </dgm:pt>
    <dgm:pt modelId="{C11D1082-6416-4474-BAC2-5A373737ED19}" type="pres">
      <dgm:prSet presAssocID="{E291E330-54AB-43F2-802B-27261D3BAA0E}" presName="textRect" presStyleLbl="revTx" presStyleIdx="1" presStyleCnt="7">
        <dgm:presLayoutVars>
          <dgm:chMax val="1"/>
          <dgm:chPref val="1"/>
        </dgm:presLayoutVars>
      </dgm:prSet>
      <dgm:spPr/>
    </dgm:pt>
    <dgm:pt modelId="{1BA5E188-AFFD-4AE2-9B36-FF91F1DCE617}" type="pres">
      <dgm:prSet presAssocID="{39EE5AE6-CD16-47BA-8348-B26BCD02AF83}" presName="sibTrans" presStyleCnt="0"/>
      <dgm:spPr/>
    </dgm:pt>
    <dgm:pt modelId="{64A23FD4-54C6-4315-B0A9-2B735EAE7B13}" type="pres">
      <dgm:prSet presAssocID="{2E28EEEF-EB2C-48D3-AA8B-1F01498D95D8}" presName="compNode" presStyleCnt="0"/>
      <dgm:spPr/>
    </dgm:pt>
    <dgm:pt modelId="{04B2CB41-2DA7-44F5-AA18-15EBC8937761}" type="pres">
      <dgm:prSet presAssocID="{2E28EEEF-EB2C-48D3-AA8B-1F01498D95D8}" presName="iconBgRect" presStyleLbl="bgShp" presStyleIdx="2" presStyleCnt="7" custScaleX="137331" custScaleY="137737"/>
      <dgm:spPr>
        <a:prstGeom prst="round2DiagRect">
          <a:avLst>
            <a:gd name="adj1" fmla="val 29727"/>
            <a:gd name="adj2" fmla="val 0"/>
          </a:avLst>
        </a:prstGeom>
        <a:solidFill>
          <a:schemeClr val="tx2">
            <a:lumMod val="20000"/>
            <a:lumOff val="80000"/>
          </a:schemeClr>
        </a:solidFill>
      </dgm:spPr>
    </dgm:pt>
    <dgm:pt modelId="{3DC275E6-1506-498D-AA2A-7D8CE7737521}" type="pres">
      <dgm:prSet presAssocID="{2E28EEEF-EB2C-48D3-AA8B-1F01498D95D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60512B15-27B2-487D-855B-AED27D97AB2C}" type="pres">
      <dgm:prSet presAssocID="{2E28EEEF-EB2C-48D3-AA8B-1F01498D95D8}" presName="spaceRect" presStyleCnt="0"/>
      <dgm:spPr/>
    </dgm:pt>
    <dgm:pt modelId="{D0102434-D308-471F-ACB9-BA20C178AEE0}" type="pres">
      <dgm:prSet presAssocID="{2E28EEEF-EB2C-48D3-AA8B-1F01498D95D8}" presName="textRect" presStyleLbl="revTx" presStyleIdx="2" presStyleCnt="7">
        <dgm:presLayoutVars>
          <dgm:chMax val="1"/>
          <dgm:chPref val="1"/>
        </dgm:presLayoutVars>
      </dgm:prSet>
      <dgm:spPr/>
    </dgm:pt>
    <dgm:pt modelId="{60C6692E-584B-4FA3-85EB-7B8128F9CA4E}" type="pres">
      <dgm:prSet presAssocID="{58859D6A-B134-4DA6-8136-A709AAEF3BBF}" presName="sibTrans" presStyleCnt="0"/>
      <dgm:spPr/>
    </dgm:pt>
    <dgm:pt modelId="{48C03B46-5509-44DC-80F7-A798C529E37A}" type="pres">
      <dgm:prSet presAssocID="{9A07C778-15EA-497E-B6E7-DECF08C8D6B5}" presName="compNode" presStyleCnt="0"/>
      <dgm:spPr/>
    </dgm:pt>
    <dgm:pt modelId="{4EB39B17-2D01-4970-AF5D-D31E5E7FB99C}" type="pres">
      <dgm:prSet presAssocID="{9A07C778-15EA-497E-B6E7-DECF08C8D6B5}" presName="iconBgRect" presStyleLbl="bgShp" presStyleIdx="3" presStyleCnt="7" custScaleX="120619" custScaleY="125054"/>
      <dgm:spPr>
        <a:prstGeom prst="round2DiagRect">
          <a:avLst>
            <a:gd name="adj1" fmla="val 29727"/>
            <a:gd name="adj2" fmla="val 0"/>
          </a:avLst>
        </a:prstGeom>
        <a:solidFill>
          <a:schemeClr val="tx2">
            <a:lumMod val="20000"/>
            <a:lumOff val="80000"/>
          </a:schemeClr>
        </a:solidFill>
      </dgm:spPr>
    </dgm:pt>
    <dgm:pt modelId="{ED50B940-BD74-4C9B-A95C-2591B96AF009}" type="pres">
      <dgm:prSet presAssocID="{9A07C778-15EA-497E-B6E7-DECF08C8D6B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epeat"/>
        </a:ext>
      </dgm:extLst>
    </dgm:pt>
    <dgm:pt modelId="{60D92D82-4138-4E68-9A37-A45090C64B33}" type="pres">
      <dgm:prSet presAssocID="{9A07C778-15EA-497E-B6E7-DECF08C8D6B5}" presName="spaceRect" presStyleCnt="0"/>
      <dgm:spPr/>
    </dgm:pt>
    <dgm:pt modelId="{FD6B8FEC-B27D-470D-ABA2-987DEC0D25D0}" type="pres">
      <dgm:prSet presAssocID="{9A07C778-15EA-497E-B6E7-DECF08C8D6B5}" presName="textRect" presStyleLbl="revTx" presStyleIdx="3" presStyleCnt="7">
        <dgm:presLayoutVars>
          <dgm:chMax val="1"/>
          <dgm:chPref val="1"/>
        </dgm:presLayoutVars>
      </dgm:prSet>
      <dgm:spPr/>
    </dgm:pt>
    <dgm:pt modelId="{5865E574-FA44-48C5-83C7-1586D293AE4D}" type="pres">
      <dgm:prSet presAssocID="{475FBFDE-82E7-4251-9246-0AD835E11F23}" presName="sibTrans" presStyleCnt="0"/>
      <dgm:spPr/>
    </dgm:pt>
    <dgm:pt modelId="{ADE0B3D7-88D3-41A6-997E-DCF0D375CF10}" type="pres">
      <dgm:prSet presAssocID="{562E83E0-148D-42A0-8706-F85519BC2025}" presName="compNode" presStyleCnt="0"/>
      <dgm:spPr/>
    </dgm:pt>
    <dgm:pt modelId="{1A7F5FEE-EB0D-4E55-B0B8-9A5DA81B24FB}" type="pres">
      <dgm:prSet presAssocID="{562E83E0-148D-42A0-8706-F85519BC2025}" presName="iconBgRect" presStyleLbl="bgShp" presStyleIdx="4" presStyleCnt="7" custScaleX="151740" custScaleY="98541" custLinFactNeighborX="3052"/>
      <dgm:spPr>
        <a:prstGeom prst="round2DiagRect">
          <a:avLst>
            <a:gd name="adj1" fmla="val 29727"/>
            <a:gd name="adj2" fmla="val 0"/>
          </a:avLst>
        </a:prstGeom>
        <a:solidFill>
          <a:schemeClr val="tx2">
            <a:lumMod val="20000"/>
            <a:lumOff val="80000"/>
          </a:schemeClr>
        </a:solidFill>
      </dgm:spPr>
    </dgm:pt>
    <dgm:pt modelId="{3CF72F85-3481-48A7-BA02-C2F1569B1218}" type="pres">
      <dgm:prSet presAssocID="{562E83E0-148D-42A0-8706-F85519BC2025}"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laybook"/>
        </a:ext>
      </dgm:extLst>
    </dgm:pt>
    <dgm:pt modelId="{3FD607AC-7426-445E-8668-6D0CFD02F76D}" type="pres">
      <dgm:prSet presAssocID="{562E83E0-148D-42A0-8706-F85519BC2025}" presName="spaceRect" presStyleCnt="0"/>
      <dgm:spPr/>
    </dgm:pt>
    <dgm:pt modelId="{7D9F493A-BC0C-425F-9C26-48E688F329C2}" type="pres">
      <dgm:prSet presAssocID="{562E83E0-148D-42A0-8706-F85519BC2025}" presName="textRect" presStyleLbl="revTx" presStyleIdx="4" presStyleCnt="7">
        <dgm:presLayoutVars>
          <dgm:chMax val="1"/>
          <dgm:chPref val="1"/>
        </dgm:presLayoutVars>
      </dgm:prSet>
      <dgm:spPr/>
    </dgm:pt>
    <dgm:pt modelId="{D093E8B0-6C71-43C2-A08D-E251BDEEFDA2}" type="pres">
      <dgm:prSet presAssocID="{97783568-802F-494E-9A7D-A9B8C41EB617}" presName="sibTrans" presStyleCnt="0"/>
      <dgm:spPr/>
    </dgm:pt>
    <dgm:pt modelId="{E890B9AC-35D9-4322-8268-0DAB69F75788}" type="pres">
      <dgm:prSet presAssocID="{59162474-0A42-4580-8F8A-F3AD2AED2A2E}" presName="compNode" presStyleCnt="0"/>
      <dgm:spPr/>
    </dgm:pt>
    <dgm:pt modelId="{E771EF46-7CA6-4252-83D3-6986F117EDEC}" type="pres">
      <dgm:prSet presAssocID="{59162474-0A42-4580-8F8A-F3AD2AED2A2E}" presName="iconBgRect" presStyleLbl="bgShp" presStyleIdx="5" presStyleCnt="7" custScaleX="165846" custScaleY="101808"/>
      <dgm:spPr>
        <a:prstGeom prst="round2DiagRect">
          <a:avLst>
            <a:gd name="adj1" fmla="val 29727"/>
            <a:gd name="adj2" fmla="val 0"/>
          </a:avLst>
        </a:prstGeom>
        <a:solidFill>
          <a:schemeClr val="tx2">
            <a:lumMod val="20000"/>
            <a:lumOff val="80000"/>
          </a:schemeClr>
        </a:solidFill>
      </dgm:spPr>
    </dgm:pt>
    <dgm:pt modelId="{04EC84D0-7CEE-4A11-BE99-9303E8FAD25E}" type="pres">
      <dgm:prSet presAssocID="{59162474-0A42-4580-8F8A-F3AD2AED2A2E}"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hare With Person"/>
        </a:ext>
      </dgm:extLst>
    </dgm:pt>
    <dgm:pt modelId="{9AB3B661-DFB6-49A1-A6D1-3C5DE947C1A8}" type="pres">
      <dgm:prSet presAssocID="{59162474-0A42-4580-8F8A-F3AD2AED2A2E}" presName="spaceRect" presStyleCnt="0"/>
      <dgm:spPr/>
    </dgm:pt>
    <dgm:pt modelId="{9F325252-5868-4A00-B8AC-0C5C8B601A87}" type="pres">
      <dgm:prSet presAssocID="{59162474-0A42-4580-8F8A-F3AD2AED2A2E}" presName="textRect" presStyleLbl="revTx" presStyleIdx="5" presStyleCnt="7">
        <dgm:presLayoutVars>
          <dgm:chMax val="1"/>
          <dgm:chPref val="1"/>
        </dgm:presLayoutVars>
      </dgm:prSet>
      <dgm:spPr/>
    </dgm:pt>
    <dgm:pt modelId="{0FF07C47-D7E7-4FA4-A760-3801635C120F}" type="pres">
      <dgm:prSet presAssocID="{E463F7B0-7BBC-41CE-A819-A0F5140D665B}" presName="sibTrans" presStyleCnt="0"/>
      <dgm:spPr/>
    </dgm:pt>
    <dgm:pt modelId="{21437728-6BBE-4A29-AD17-959324D9B70B}" type="pres">
      <dgm:prSet presAssocID="{B2076E9E-3E4E-4CB3-A0AC-AC3AC30C20BB}" presName="compNode" presStyleCnt="0"/>
      <dgm:spPr/>
    </dgm:pt>
    <dgm:pt modelId="{8214C372-E6AB-4E7E-8ECA-FFE51225132A}" type="pres">
      <dgm:prSet presAssocID="{B2076E9E-3E4E-4CB3-A0AC-AC3AC30C20BB}" presName="iconBgRect" presStyleLbl="bgShp" presStyleIdx="6" presStyleCnt="7" custScaleX="158394" custScaleY="109096"/>
      <dgm:spPr>
        <a:prstGeom prst="round2DiagRect">
          <a:avLst>
            <a:gd name="adj1" fmla="val 29727"/>
            <a:gd name="adj2" fmla="val 0"/>
          </a:avLst>
        </a:prstGeom>
        <a:solidFill>
          <a:schemeClr val="tx2">
            <a:lumMod val="20000"/>
            <a:lumOff val="80000"/>
          </a:schemeClr>
        </a:solidFill>
      </dgm:spPr>
    </dgm:pt>
    <dgm:pt modelId="{DD60F28F-F640-4764-B114-689D83A2C8B1}" type="pres">
      <dgm:prSet presAssocID="{B2076E9E-3E4E-4CB3-A0AC-AC3AC30C20B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andshake"/>
        </a:ext>
      </dgm:extLst>
    </dgm:pt>
    <dgm:pt modelId="{534E3A9B-25C8-4DB3-9F6E-0567F628337E}" type="pres">
      <dgm:prSet presAssocID="{B2076E9E-3E4E-4CB3-A0AC-AC3AC30C20BB}" presName="spaceRect" presStyleCnt="0"/>
      <dgm:spPr/>
    </dgm:pt>
    <dgm:pt modelId="{8B52499F-3EFA-4989-B9B3-FBF626ACECAC}" type="pres">
      <dgm:prSet presAssocID="{B2076E9E-3E4E-4CB3-A0AC-AC3AC30C20BB}" presName="textRect" presStyleLbl="revTx" presStyleIdx="6" presStyleCnt="7">
        <dgm:presLayoutVars>
          <dgm:chMax val="1"/>
          <dgm:chPref val="1"/>
        </dgm:presLayoutVars>
      </dgm:prSet>
      <dgm:spPr/>
    </dgm:pt>
  </dgm:ptLst>
  <dgm:cxnLst>
    <dgm:cxn modelId="{369D180E-4C34-408D-BD68-1CFD490B44D9}" type="presOf" srcId="{3D6FA046-7DEE-4E4F-B556-8423B2C0650D}" destId="{4C3173BB-6D6A-4168-817F-E0739232AFD6}" srcOrd="0" destOrd="0" presId="urn:microsoft.com/office/officeart/2018/5/layout/IconLeafLabelList"/>
    <dgm:cxn modelId="{97931613-16BA-4E4C-A430-5C0D584738E0}" srcId="{3D6FA046-7DEE-4E4F-B556-8423B2C0650D}" destId="{2E28EEEF-EB2C-48D3-AA8B-1F01498D95D8}" srcOrd="2" destOrd="0" parTransId="{7D1F2E3E-5A0E-42B1-8259-52F6E846D624}" sibTransId="{58859D6A-B134-4DA6-8136-A709AAEF3BBF}"/>
    <dgm:cxn modelId="{0873982C-4EA1-425F-8A70-2C30CDC6D7AC}" srcId="{3D6FA046-7DEE-4E4F-B556-8423B2C0650D}" destId="{9A07C778-15EA-497E-B6E7-DECF08C8D6B5}" srcOrd="3" destOrd="0" parTransId="{EA471F88-DF4D-4181-803B-BDD292E058C0}" sibTransId="{475FBFDE-82E7-4251-9246-0AD835E11F23}"/>
    <dgm:cxn modelId="{5A4BAD3F-6180-4261-A9CA-D81F512C0FC5}" type="presOf" srcId="{59162474-0A42-4580-8F8A-F3AD2AED2A2E}" destId="{9F325252-5868-4A00-B8AC-0C5C8B601A87}" srcOrd="0" destOrd="0" presId="urn:microsoft.com/office/officeart/2018/5/layout/IconLeafLabelList"/>
    <dgm:cxn modelId="{7F310861-8849-4F97-AA8F-8B5701ABDF13}" type="presOf" srcId="{9A07C778-15EA-497E-B6E7-DECF08C8D6B5}" destId="{FD6B8FEC-B27D-470D-ABA2-987DEC0D25D0}" srcOrd="0" destOrd="0" presId="urn:microsoft.com/office/officeart/2018/5/layout/IconLeafLabelList"/>
    <dgm:cxn modelId="{CD6D946D-74B5-4265-B8F2-E2615FD62D4B}" srcId="{3D6FA046-7DEE-4E4F-B556-8423B2C0650D}" destId="{084E4487-6CE6-45F5-BE04-1A019A445376}" srcOrd="0" destOrd="0" parTransId="{FD548147-CA0B-4C3A-86CA-E7665F7EBA78}" sibTransId="{727A9392-6601-4684-BDF2-FE77CA2A73C7}"/>
    <dgm:cxn modelId="{5CBC196F-AC19-41A0-9A16-A0F108766E9E}" type="presOf" srcId="{B2076E9E-3E4E-4CB3-A0AC-AC3AC30C20BB}" destId="{8B52499F-3EFA-4989-B9B3-FBF626ACECAC}" srcOrd="0" destOrd="0" presId="urn:microsoft.com/office/officeart/2018/5/layout/IconLeafLabelList"/>
    <dgm:cxn modelId="{885C7E6F-DF21-4D3B-94AE-F14B5F8536B6}" srcId="{3D6FA046-7DEE-4E4F-B556-8423B2C0650D}" destId="{562E83E0-148D-42A0-8706-F85519BC2025}" srcOrd="4" destOrd="0" parTransId="{D55E4AF3-4754-4702-A015-E1626FA115EB}" sibTransId="{97783568-802F-494E-9A7D-A9B8C41EB617}"/>
    <dgm:cxn modelId="{6E968C56-1E3C-43D5-B19D-3C27836C84FA}" type="presOf" srcId="{E291E330-54AB-43F2-802B-27261D3BAA0E}" destId="{C11D1082-6416-4474-BAC2-5A373737ED19}" srcOrd="0" destOrd="0" presId="urn:microsoft.com/office/officeart/2018/5/layout/IconLeafLabelList"/>
    <dgm:cxn modelId="{4EB23698-B7DC-4F58-929C-1376288B3F95}" srcId="{3D6FA046-7DEE-4E4F-B556-8423B2C0650D}" destId="{59162474-0A42-4580-8F8A-F3AD2AED2A2E}" srcOrd="5" destOrd="0" parTransId="{BA4244F7-B703-4246-B0A2-29EB1484A494}" sibTransId="{E463F7B0-7BBC-41CE-A819-A0F5140D665B}"/>
    <dgm:cxn modelId="{D77B1899-BDB7-4E53-9015-125151D7B91E}" type="presOf" srcId="{2E28EEEF-EB2C-48D3-AA8B-1F01498D95D8}" destId="{D0102434-D308-471F-ACB9-BA20C178AEE0}" srcOrd="0" destOrd="0" presId="urn:microsoft.com/office/officeart/2018/5/layout/IconLeafLabelList"/>
    <dgm:cxn modelId="{357AA6B9-ADE6-441F-B372-6C93DE02DC9C}" srcId="{3D6FA046-7DEE-4E4F-B556-8423B2C0650D}" destId="{E291E330-54AB-43F2-802B-27261D3BAA0E}" srcOrd="1" destOrd="0" parTransId="{A0B85D16-134F-4FF5-8EA9-106B8712128E}" sibTransId="{39EE5AE6-CD16-47BA-8348-B26BCD02AF83}"/>
    <dgm:cxn modelId="{4D2423D7-118F-443A-9A6B-097DD77B00B4}" srcId="{3D6FA046-7DEE-4E4F-B556-8423B2C0650D}" destId="{B2076E9E-3E4E-4CB3-A0AC-AC3AC30C20BB}" srcOrd="6" destOrd="0" parTransId="{F0D86E51-7B91-4123-8EBE-C914959996C3}" sibTransId="{A1CE68F3-98DF-4A41-A280-7818D5947651}"/>
    <dgm:cxn modelId="{56A854EF-C542-491F-B65B-A719F0AD849C}" type="presOf" srcId="{562E83E0-148D-42A0-8706-F85519BC2025}" destId="{7D9F493A-BC0C-425F-9C26-48E688F329C2}" srcOrd="0" destOrd="0" presId="urn:microsoft.com/office/officeart/2018/5/layout/IconLeafLabelList"/>
    <dgm:cxn modelId="{BC62FCFB-E7DA-4451-A93C-A092C3E93F1A}" type="presOf" srcId="{084E4487-6CE6-45F5-BE04-1A019A445376}" destId="{71E6FC7A-8BC2-4AEF-BAA5-1CD288769342}" srcOrd="0" destOrd="0" presId="urn:microsoft.com/office/officeart/2018/5/layout/IconLeafLabelList"/>
    <dgm:cxn modelId="{9E7CDDA4-B36B-4819-8796-91AC7C07F35A}" type="presParOf" srcId="{4C3173BB-6D6A-4168-817F-E0739232AFD6}" destId="{A01D9AB9-83B0-4AF4-973E-5EC1CBB00ED9}" srcOrd="0" destOrd="0" presId="urn:microsoft.com/office/officeart/2018/5/layout/IconLeafLabelList"/>
    <dgm:cxn modelId="{9BFFC23E-FB20-4748-AEC1-421B1B9F4EA9}" type="presParOf" srcId="{A01D9AB9-83B0-4AF4-973E-5EC1CBB00ED9}" destId="{5EADB5B7-647E-4DBC-95F0-508A285A3921}" srcOrd="0" destOrd="0" presId="urn:microsoft.com/office/officeart/2018/5/layout/IconLeafLabelList"/>
    <dgm:cxn modelId="{303A29CE-D154-4FCC-B150-8FA8A3E32A82}" type="presParOf" srcId="{A01D9AB9-83B0-4AF4-973E-5EC1CBB00ED9}" destId="{D3119D87-DB47-471D-A47A-2284547D84B8}" srcOrd="1" destOrd="0" presId="urn:microsoft.com/office/officeart/2018/5/layout/IconLeafLabelList"/>
    <dgm:cxn modelId="{4953DA12-5FF7-45F7-BD2C-CB20D982FCE3}" type="presParOf" srcId="{A01D9AB9-83B0-4AF4-973E-5EC1CBB00ED9}" destId="{40A035F7-BDF6-48EC-9CA1-DF04B5D7BABC}" srcOrd="2" destOrd="0" presId="urn:microsoft.com/office/officeart/2018/5/layout/IconLeafLabelList"/>
    <dgm:cxn modelId="{F41CD35E-7571-4AFB-A697-8AC538B6CA22}" type="presParOf" srcId="{A01D9AB9-83B0-4AF4-973E-5EC1CBB00ED9}" destId="{71E6FC7A-8BC2-4AEF-BAA5-1CD288769342}" srcOrd="3" destOrd="0" presId="urn:microsoft.com/office/officeart/2018/5/layout/IconLeafLabelList"/>
    <dgm:cxn modelId="{D5F7E91A-CD63-4E79-BD30-8B55C856EDAC}" type="presParOf" srcId="{4C3173BB-6D6A-4168-817F-E0739232AFD6}" destId="{3506115D-8F2E-4AEB-BE6A-EC561443DBAE}" srcOrd="1" destOrd="0" presId="urn:microsoft.com/office/officeart/2018/5/layout/IconLeafLabelList"/>
    <dgm:cxn modelId="{A802D300-90B3-4739-A29C-5DEC2AF1148F}" type="presParOf" srcId="{4C3173BB-6D6A-4168-817F-E0739232AFD6}" destId="{2625567B-D8C1-493D-A79A-FDD1D8473B05}" srcOrd="2" destOrd="0" presId="urn:microsoft.com/office/officeart/2018/5/layout/IconLeafLabelList"/>
    <dgm:cxn modelId="{17BBC344-45C7-4334-A7B1-C0483E6D3A77}" type="presParOf" srcId="{2625567B-D8C1-493D-A79A-FDD1D8473B05}" destId="{0998F461-5D1F-4B61-BCFE-90A0BFD55DFF}" srcOrd="0" destOrd="0" presId="urn:microsoft.com/office/officeart/2018/5/layout/IconLeafLabelList"/>
    <dgm:cxn modelId="{01BCB263-DF8E-4CD4-929F-AF34B4347234}" type="presParOf" srcId="{2625567B-D8C1-493D-A79A-FDD1D8473B05}" destId="{A7642666-4B16-4D68-89A8-6E628CFB6882}" srcOrd="1" destOrd="0" presId="urn:microsoft.com/office/officeart/2018/5/layout/IconLeafLabelList"/>
    <dgm:cxn modelId="{CB517D06-7C54-4CBC-8023-EB99AD0CA22A}" type="presParOf" srcId="{2625567B-D8C1-493D-A79A-FDD1D8473B05}" destId="{E9FDFA2D-439F-4DA3-B043-CC6A948B7230}" srcOrd="2" destOrd="0" presId="urn:microsoft.com/office/officeart/2018/5/layout/IconLeafLabelList"/>
    <dgm:cxn modelId="{1CD92044-3050-448B-8773-0B4C9BCB8649}" type="presParOf" srcId="{2625567B-D8C1-493D-A79A-FDD1D8473B05}" destId="{C11D1082-6416-4474-BAC2-5A373737ED19}" srcOrd="3" destOrd="0" presId="urn:microsoft.com/office/officeart/2018/5/layout/IconLeafLabelList"/>
    <dgm:cxn modelId="{6DF9A2D8-4A0A-484D-B34C-92F7F8DFBDCA}" type="presParOf" srcId="{4C3173BB-6D6A-4168-817F-E0739232AFD6}" destId="{1BA5E188-AFFD-4AE2-9B36-FF91F1DCE617}" srcOrd="3" destOrd="0" presId="urn:microsoft.com/office/officeart/2018/5/layout/IconLeafLabelList"/>
    <dgm:cxn modelId="{9D914DBC-9862-4797-A566-77CDB8787CE9}" type="presParOf" srcId="{4C3173BB-6D6A-4168-817F-E0739232AFD6}" destId="{64A23FD4-54C6-4315-B0A9-2B735EAE7B13}" srcOrd="4" destOrd="0" presId="urn:microsoft.com/office/officeart/2018/5/layout/IconLeafLabelList"/>
    <dgm:cxn modelId="{9F5A1B98-7C6A-4BEB-8BC5-CA883A1F9132}" type="presParOf" srcId="{64A23FD4-54C6-4315-B0A9-2B735EAE7B13}" destId="{04B2CB41-2DA7-44F5-AA18-15EBC8937761}" srcOrd="0" destOrd="0" presId="urn:microsoft.com/office/officeart/2018/5/layout/IconLeafLabelList"/>
    <dgm:cxn modelId="{58B6996A-3BE7-4618-ADBC-085BB5C292AA}" type="presParOf" srcId="{64A23FD4-54C6-4315-B0A9-2B735EAE7B13}" destId="{3DC275E6-1506-498D-AA2A-7D8CE7737521}" srcOrd="1" destOrd="0" presId="urn:microsoft.com/office/officeart/2018/5/layout/IconLeafLabelList"/>
    <dgm:cxn modelId="{08347E0F-A64F-43BB-B900-F91374496157}" type="presParOf" srcId="{64A23FD4-54C6-4315-B0A9-2B735EAE7B13}" destId="{60512B15-27B2-487D-855B-AED27D97AB2C}" srcOrd="2" destOrd="0" presId="urn:microsoft.com/office/officeart/2018/5/layout/IconLeafLabelList"/>
    <dgm:cxn modelId="{69697931-6D78-4CBF-9828-01EEDCC25EEB}" type="presParOf" srcId="{64A23FD4-54C6-4315-B0A9-2B735EAE7B13}" destId="{D0102434-D308-471F-ACB9-BA20C178AEE0}" srcOrd="3" destOrd="0" presId="urn:microsoft.com/office/officeart/2018/5/layout/IconLeafLabelList"/>
    <dgm:cxn modelId="{1C4B4F42-9F18-4599-8184-8FF2DF28F665}" type="presParOf" srcId="{4C3173BB-6D6A-4168-817F-E0739232AFD6}" destId="{60C6692E-584B-4FA3-85EB-7B8128F9CA4E}" srcOrd="5" destOrd="0" presId="urn:microsoft.com/office/officeart/2018/5/layout/IconLeafLabelList"/>
    <dgm:cxn modelId="{368A3B79-7A51-4BCA-8B66-2D359B044EAF}" type="presParOf" srcId="{4C3173BB-6D6A-4168-817F-E0739232AFD6}" destId="{48C03B46-5509-44DC-80F7-A798C529E37A}" srcOrd="6" destOrd="0" presId="urn:microsoft.com/office/officeart/2018/5/layout/IconLeafLabelList"/>
    <dgm:cxn modelId="{B679946D-410C-42C2-B1F0-321419C00D39}" type="presParOf" srcId="{48C03B46-5509-44DC-80F7-A798C529E37A}" destId="{4EB39B17-2D01-4970-AF5D-D31E5E7FB99C}" srcOrd="0" destOrd="0" presId="urn:microsoft.com/office/officeart/2018/5/layout/IconLeafLabelList"/>
    <dgm:cxn modelId="{C179A509-100E-4F8C-A002-2A0812E2B710}" type="presParOf" srcId="{48C03B46-5509-44DC-80F7-A798C529E37A}" destId="{ED50B940-BD74-4C9B-A95C-2591B96AF009}" srcOrd="1" destOrd="0" presId="urn:microsoft.com/office/officeart/2018/5/layout/IconLeafLabelList"/>
    <dgm:cxn modelId="{A81028CB-C7E0-42F2-9A4E-33A640B64FA8}" type="presParOf" srcId="{48C03B46-5509-44DC-80F7-A798C529E37A}" destId="{60D92D82-4138-4E68-9A37-A45090C64B33}" srcOrd="2" destOrd="0" presId="urn:microsoft.com/office/officeart/2018/5/layout/IconLeafLabelList"/>
    <dgm:cxn modelId="{4849F489-D03A-4809-98E6-803EED2BD2CA}" type="presParOf" srcId="{48C03B46-5509-44DC-80F7-A798C529E37A}" destId="{FD6B8FEC-B27D-470D-ABA2-987DEC0D25D0}" srcOrd="3" destOrd="0" presId="urn:microsoft.com/office/officeart/2018/5/layout/IconLeafLabelList"/>
    <dgm:cxn modelId="{DBD75452-1477-42A1-BBFE-796176F708BD}" type="presParOf" srcId="{4C3173BB-6D6A-4168-817F-E0739232AFD6}" destId="{5865E574-FA44-48C5-83C7-1586D293AE4D}" srcOrd="7" destOrd="0" presId="urn:microsoft.com/office/officeart/2018/5/layout/IconLeafLabelList"/>
    <dgm:cxn modelId="{B11D54EA-A2B1-42F2-A7F2-5FA10DF021F7}" type="presParOf" srcId="{4C3173BB-6D6A-4168-817F-E0739232AFD6}" destId="{ADE0B3D7-88D3-41A6-997E-DCF0D375CF10}" srcOrd="8" destOrd="0" presId="urn:microsoft.com/office/officeart/2018/5/layout/IconLeafLabelList"/>
    <dgm:cxn modelId="{D57BCD11-9D97-40DA-A988-C7968CC827D7}" type="presParOf" srcId="{ADE0B3D7-88D3-41A6-997E-DCF0D375CF10}" destId="{1A7F5FEE-EB0D-4E55-B0B8-9A5DA81B24FB}" srcOrd="0" destOrd="0" presId="urn:microsoft.com/office/officeart/2018/5/layout/IconLeafLabelList"/>
    <dgm:cxn modelId="{06DFD4F7-A7AA-40C7-9DCC-C87B39057C7E}" type="presParOf" srcId="{ADE0B3D7-88D3-41A6-997E-DCF0D375CF10}" destId="{3CF72F85-3481-48A7-BA02-C2F1569B1218}" srcOrd="1" destOrd="0" presId="urn:microsoft.com/office/officeart/2018/5/layout/IconLeafLabelList"/>
    <dgm:cxn modelId="{156A244B-C991-47B4-9EEB-546F96DD2FA6}" type="presParOf" srcId="{ADE0B3D7-88D3-41A6-997E-DCF0D375CF10}" destId="{3FD607AC-7426-445E-8668-6D0CFD02F76D}" srcOrd="2" destOrd="0" presId="urn:microsoft.com/office/officeart/2018/5/layout/IconLeafLabelList"/>
    <dgm:cxn modelId="{C5F7C5A1-C5F3-4520-9E9D-30ECA2152456}" type="presParOf" srcId="{ADE0B3D7-88D3-41A6-997E-DCF0D375CF10}" destId="{7D9F493A-BC0C-425F-9C26-48E688F329C2}" srcOrd="3" destOrd="0" presId="urn:microsoft.com/office/officeart/2018/5/layout/IconLeafLabelList"/>
    <dgm:cxn modelId="{85DBC526-4B6F-4C23-9E10-0F015EC48923}" type="presParOf" srcId="{4C3173BB-6D6A-4168-817F-E0739232AFD6}" destId="{D093E8B0-6C71-43C2-A08D-E251BDEEFDA2}" srcOrd="9" destOrd="0" presId="urn:microsoft.com/office/officeart/2018/5/layout/IconLeafLabelList"/>
    <dgm:cxn modelId="{CB727555-796A-454C-B7D0-3F4EE39A826D}" type="presParOf" srcId="{4C3173BB-6D6A-4168-817F-E0739232AFD6}" destId="{E890B9AC-35D9-4322-8268-0DAB69F75788}" srcOrd="10" destOrd="0" presId="urn:microsoft.com/office/officeart/2018/5/layout/IconLeafLabelList"/>
    <dgm:cxn modelId="{1D991EEC-B049-46F3-A307-433FEFB0C502}" type="presParOf" srcId="{E890B9AC-35D9-4322-8268-0DAB69F75788}" destId="{E771EF46-7CA6-4252-83D3-6986F117EDEC}" srcOrd="0" destOrd="0" presId="urn:microsoft.com/office/officeart/2018/5/layout/IconLeafLabelList"/>
    <dgm:cxn modelId="{8D937187-BFA8-4E62-8CE6-18225DA135CC}" type="presParOf" srcId="{E890B9AC-35D9-4322-8268-0DAB69F75788}" destId="{04EC84D0-7CEE-4A11-BE99-9303E8FAD25E}" srcOrd="1" destOrd="0" presId="urn:microsoft.com/office/officeart/2018/5/layout/IconLeafLabelList"/>
    <dgm:cxn modelId="{2A8F2005-42D3-4C13-B4B8-A5A63903D79F}" type="presParOf" srcId="{E890B9AC-35D9-4322-8268-0DAB69F75788}" destId="{9AB3B661-DFB6-49A1-A6D1-3C5DE947C1A8}" srcOrd="2" destOrd="0" presId="urn:microsoft.com/office/officeart/2018/5/layout/IconLeafLabelList"/>
    <dgm:cxn modelId="{1A859C2C-4677-4454-93C7-8A506A6A7CC2}" type="presParOf" srcId="{E890B9AC-35D9-4322-8268-0DAB69F75788}" destId="{9F325252-5868-4A00-B8AC-0C5C8B601A87}" srcOrd="3" destOrd="0" presId="urn:microsoft.com/office/officeart/2018/5/layout/IconLeafLabelList"/>
    <dgm:cxn modelId="{81E8170E-7DE1-4754-B996-7D15C7007D74}" type="presParOf" srcId="{4C3173BB-6D6A-4168-817F-E0739232AFD6}" destId="{0FF07C47-D7E7-4FA4-A760-3801635C120F}" srcOrd="11" destOrd="0" presId="urn:microsoft.com/office/officeart/2018/5/layout/IconLeafLabelList"/>
    <dgm:cxn modelId="{40F58408-9FBB-4578-BB38-CBD30F80E4F4}" type="presParOf" srcId="{4C3173BB-6D6A-4168-817F-E0739232AFD6}" destId="{21437728-6BBE-4A29-AD17-959324D9B70B}" srcOrd="12" destOrd="0" presId="urn:microsoft.com/office/officeart/2018/5/layout/IconLeafLabelList"/>
    <dgm:cxn modelId="{141C0CAF-C96E-4D34-9CE4-EF6FA3CD803D}" type="presParOf" srcId="{21437728-6BBE-4A29-AD17-959324D9B70B}" destId="{8214C372-E6AB-4E7E-8ECA-FFE51225132A}" srcOrd="0" destOrd="0" presId="urn:microsoft.com/office/officeart/2018/5/layout/IconLeafLabelList"/>
    <dgm:cxn modelId="{E107290A-120B-4FAA-84B7-686821D996F8}" type="presParOf" srcId="{21437728-6BBE-4A29-AD17-959324D9B70B}" destId="{DD60F28F-F640-4764-B114-689D83A2C8B1}" srcOrd="1" destOrd="0" presId="urn:microsoft.com/office/officeart/2018/5/layout/IconLeafLabelList"/>
    <dgm:cxn modelId="{39B47243-8FEB-40FD-AEF2-FBBBD77E5498}" type="presParOf" srcId="{21437728-6BBE-4A29-AD17-959324D9B70B}" destId="{534E3A9B-25C8-4DB3-9F6E-0567F628337E}" srcOrd="2" destOrd="0" presId="urn:microsoft.com/office/officeart/2018/5/layout/IconLeafLabelList"/>
    <dgm:cxn modelId="{92CD289E-B0B3-44C4-B352-2C2C0B6832B6}" type="presParOf" srcId="{21437728-6BBE-4A29-AD17-959324D9B70B}" destId="{8B52499F-3EFA-4989-B9B3-FBF626ACECAC}"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56F17FB-785B-4764-A442-C3E3C11EE8A1}"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US"/>
        </a:p>
      </dgm:t>
    </dgm:pt>
    <dgm:pt modelId="{66D2F2EA-E6D0-47AD-A1E8-B0F6E7469AD7}">
      <dgm:prSet/>
      <dgm:spPr>
        <a:solidFill>
          <a:srgbClr val="F18E09"/>
        </a:solidFill>
      </dgm:spPr>
      <dgm:t>
        <a:bodyPr/>
        <a:lstStyle/>
        <a:p>
          <a:r>
            <a:rPr lang="en-US" dirty="0"/>
            <a:t>Indicates the type of intervention that was used for the session. </a:t>
          </a:r>
        </a:p>
      </dgm:t>
    </dgm:pt>
    <dgm:pt modelId="{5DE1CD2A-251C-4A02-B19D-9CB1CFDE5B6F}" type="parTrans" cxnId="{9FE6F32B-76FB-4952-B4FE-4563FC2D78E9}">
      <dgm:prSet/>
      <dgm:spPr/>
      <dgm:t>
        <a:bodyPr/>
        <a:lstStyle/>
        <a:p>
          <a:endParaRPr lang="en-US"/>
        </a:p>
      </dgm:t>
    </dgm:pt>
    <dgm:pt modelId="{31F0F8D2-EF9C-4952-A2E3-BCDADDB3D197}" type="sibTrans" cxnId="{9FE6F32B-76FB-4952-B4FE-4563FC2D78E9}">
      <dgm:prSet/>
      <dgm:spPr/>
      <dgm:t>
        <a:bodyPr/>
        <a:lstStyle/>
        <a:p>
          <a:endParaRPr lang="en-US"/>
        </a:p>
      </dgm:t>
    </dgm:pt>
    <dgm:pt modelId="{4597F740-0E38-49EF-8830-9648198D9FE9}">
      <dgm:prSet/>
      <dgm:spPr>
        <a:solidFill>
          <a:srgbClr val="F18E09"/>
        </a:solidFill>
      </dgm:spPr>
      <dgm:t>
        <a:bodyPr/>
        <a:lstStyle/>
        <a:p>
          <a:r>
            <a:rPr lang="en-US" dirty="0"/>
            <a:t>Describes progress or lack of progress towards treatment plan goals. </a:t>
          </a:r>
        </a:p>
      </dgm:t>
    </dgm:pt>
    <dgm:pt modelId="{F7E5900F-BDA0-46CA-825E-1A9F8BAF7155}" type="parTrans" cxnId="{78756E1D-BDED-42CA-85A5-E537A74A87DC}">
      <dgm:prSet/>
      <dgm:spPr/>
      <dgm:t>
        <a:bodyPr/>
        <a:lstStyle/>
        <a:p>
          <a:endParaRPr lang="en-US"/>
        </a:p>
      </dgm:t>
    </dgm:pt>
    <dgm:pt modelId="{93095981-1E5A-41C0-BC83-D01A941AD772}" type="sibTrans" cxnId="{78756E1D-BDED-42CA-85A5-E537A74A87DC}">
      <dgm:prSet/>
      <dgm:spPr/>
      <dgm:t>
        <a:bodyPr/>
        <a:lstStyle/>
        <a:p>
          <a:endParaRPr lang="en-US"/>
        </a:p>
      </dgm:t>
    </dgm:pt>
    <dgm:pt modelId="{A19F46F8-BF82-4EAC-B885-0F5E73012174}" type="pres">
      <dgm:prSet presAssocID="{056F17FB-785B-4764-A442-C3E3C11EE8A1}" presName="Name0" presStyleCnt="0">
        <dgm:presLayoutVars>
          <dgm:dir/>
          <dgm:animLvl val="lvl"/>
          <dgm:resizeHandles val="exact"/>
        </dgm:presLayoutVars>
      </dgm:prSet>
      <dgm:spPr/>
    </dgm:pt>
    <dgm:pt modelId="{C28DBCF4-D657-4EFE-9CBA-1364B9A4C0BF}" type="pres">
      <dgm:prSet presAssocID="{4597F740-0E38-49EF-8830-9648198D9FE9}" presName="boxAndChildren" presStyleCnt="0"/>
      <dgm:spPr/>
    </dgm:pt>
    <dgm:pt modelId="{49FAF499-9843-4195-ABE1-2EB8CD1961BA}" type="pres">
      <dgm:prSet presAssocID="{4597F740-0E38-49EF-8830-9648198D9FE9}" presName="parentTextBox" presStyleLbl="node1" presStyleIdx="0" presStyleCnt="2"/>
      <dgm:spPr/>
    </dgm:pt>
    <dgm:pt modelId="{7596C85A-9E35-4D94-9B2F-D8310C6A2B12}" type="pres">
      <dgm:prSet presAssocID="{31F0F8D2-EF9C-4952-A2E3-BCDADDB3D197}" presName="sp" presStyleCnt="0"/>
      <dgm:spPr/>
    </dgm:pt>
    <dgm:pt modelId="{5494D59F-B792-4DC9-9AFA-C2B6849A829E}" type="pres">
      <dgm:prSet presAssocID="{66D2F2EA-E6D0-47AD-A1E8-B0F6E7469AD7}" presName="arrowAndChildren" presStyleCnt="0"/>
      <dgm:spPr/>
    </dgm:pt>
    <dgm:pt modelId="{25FC28EB-039A-4492-B8EE-B811D4CB755C}" type="pres">
      <dgm:prSet presAssocID="{66D2F2EA-E6D0-47AD-A1E8-B0F6E7469AD7}" presName="parentTextArrow" presStyleLbl="node1" presStyleIdx="1" presStyleCnt="2"/>
      <dgm:spPr/>
    </dgm:pt>
  </dgm:ptLst>
  <dgm:cxnLst>
    <dgm:cxn modelId="{78756E1D-BDED-42CA-85A5-E537A74A87DC}" srcId="{056F17FB-785B-4764-A442-C3E3C11EE8A1}" destId="{4597F740-0E38-49EF-8830-9648198D9FE9}" srcOrd="1" destOrd="0" parTransId="{F7E5900F-BDA0-46CA-825E-1A9F8BAF7155}" sibTransId="{93095981-1E5A-41C0-BC83-D01A941AD772}"/>
    <dgm:cxn modelId="{11ACC61D-58D8-4CA1-901E-A4B7282C2468}" type="presOf" srcId="{66D2F2EA-E6D0-47AD-A1E8-B0F6E7469AD7}" destId="{25FC28EB-039A-4492-B8EE-B811D4CB755C}" srcOrd="0" destOrd="0" presId="urn:microsoft.com/office/officeart/2005/8/layout/process4"/>
    <dgm:cxn modelId="{9FE6F32B-76FB-4952-B4FE-4563FC2D78E9}" srcId="{056F17FB-785B-4764-A442-C3E3C11EE8A1}" destId="{66D2F2EA-E6D0-47AD-A1E8-B0F6E7469AD7}" srcOrd="0" destOrd="0" parTransId="{5DE1CD2A-251C-4A02-B19D-9CB1CFDE5B6F}" sibTransId="{31F0F8D2-EF9C-4952-A2E3-BCDADDB3D197}"/>
    <dgm:cxn modelId="{40993E45-87CC-4656-A773-14693E2910C1}" type="presOf" srcId="{056F17FB-785B-4764-A442-C3E3C11EE8A1}" destId="{A19F46F8-BF82-4EAC-B885-0F5E73012174}" srcOrd="0" destOrd="0" presId="urn:microsoft.com/office/officeart/2005/8/layout/process4"/>
    <dgm:cxn modelId="{95F263B8-7C63-4EDE-A573-E5E3E1875DA7}" type="presOf" srcId="{4597F740-0E38-49EF-8830-9648198D9FE9}" destId="{49FAF499-9843-4195-ABE1-2EB8CD1961BA}" srcOrd="0" destOrd="0" presId="urn:microsoft.com/office/officeart/2005/8/layout/process4"/>
    <dgm:cxn modelId="{535478EF-563F-4B0F-AEE8-B76A91096703}" type="presParOf" srcId="{A19F46F8-BF82-4EAC-B885-0F5E73012174}" destId="{C28DBCF4-D657-4EFE-9CBA-1364B9A4C0BF}" srcOrd="0" destOrd="0" presId="urn:microsoft.com/office/officeart/2005/8/layout/process4"/>
    <dgm:cxn modelId="{C7FD365A-0293-4E2D-93FC-BF35F39B213B}" type="presParOf" srcId="{C28DBCF4-D657-4EFE-9CBA-1364B9A4C0BF}" destId="{49FAF499-9843-4195-ABE1-2EB8CD1961BA}" srcOrd="0" destOrd="0" presId="urn:microsoft.com/office/officeart/2005/8/layout/process4"/>
    <dgm:cxn modelId="{32EF0B71-B505-41C9-BE92-CF17F1708EB4}" type="presParOf" srcId="{A19F46F8-BF82-4EAC-B885-0F5E73012174}" destId="{7596C85A-9E35-4D94-9B2F-D8310C6A2B12}" srcOrd="1" destOrd="0" presId="urn:microsoft.com/office/officeart/2005/8/layout/process4"/>
    <dgm:cxn modelId="{B428F799-A190-4617-9F60-57F75CBC237D}" type="presParOf" srcId="{A19F46F8-BF82-4EAC-B885-0F5E73012174}" destId="{5494D59F-B792-4DC9-9AFA-C2B6849A829E}" srcOrd="2" destOrd="0" presId="urn:microsoft.com/office/officeart/2005/8/layout/process4"/>
    <dgm:cxn modelId="{42D8BDBF-A836-471F-88DC-A83DC0B6373E}" type="presParOf" srcId="{5494D59F-B792-4DC9-9AFA-C2B6849A829E}" destId="{25FC28EB-039A-4492-B8EE-B811D4CB755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602295-0349-4671-BD10-7B93F48C458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0042A17-79AB-4B57-AC9C-6324FA6FAA80}">
      <dgm:prSet/>
      <dgm:spPr/>
      <dgm:t>
        <a:bodyPr/>
        <a:lstStyle/>
        <a:p>
          <a:r>
            <a:rPr lang="en-US" dirty="0"/>
            <a:t>Use your clinical judgment </a:t>
          </a:r>
        </a:p>
      </dgm:t>
    </dgm:pt>
    <dgm:pt modelId="{7CB7FC50-5DDF-491E-9322-F011421DB37B}" type="parTrans" cxnId="{DE003786-F091-4FB1-900A-0054206822C0}">
      <dgm:prSet/>
      <dgm:spPr/>
      <dgm:t>
        <a:bodyPr/>
        <a:lstStyle/>
        <a:p>
          <a:endParaRPr lang="en-US"/>
        </a:p>
      </dgm:t>
    </dgm:pt>
    <dgm:pt modelId="{5AEE0862-B249-4414-85DE-C30CD3F71567}" type="sibTrans" cxnId="{DE003786-F091-4FB1-900A-0054206822C0}">
      <dgm:prSet/>
      <dgm:spPr/>
      <dgm:t>
        <a:bodyPr/>
        <a:lstStyle/>
        <a:p>
          <a:endParaRPr lang="en-US"/>
        </a:p>
      </dgm:t>
    </dgm:pt>
    <dgm:pt modelId="{9F2E7E23-199F-4CDD-A845-94767EA221F2}">
      <dgm:prSet/>
      <dgm:spPr/>
      <dgm:t>
        <a:bodyPr/>
        <a:lstStyle/>
        <a:p>
          <a:r>
            <a:rPr lang="en-US" dirty="0"/>
            <a:t>Check for the presence of diagnostic criteria</a:t>
          </a:r>
        </a:p>
      </dgm:t>
    </dgm:pt>
    <dgm:pt modelId="{43AC39CF-72A1-4C11-81A0-3FED47714B84}" type="parTrans" cxnId="{F92D9BB0-47B6-48A4-B4C2-BA79AF883597}">
      <dgm:prSet/>
      <dgm:spPr/>
      <dgm:t>
        <a:bodyPr/>
        <a:lstStyle/>
        <a:p>
          <a:endParaRPr lang="en-US"/>
        </a:p>
      </dgm:t>
    </dgm:pt>
    <dgm:pt modelId="{A6CB58DA-ECD3-455B-ABA4-1482FA106400}" type="sibTrans" cxnId="{F92D9BB0-47B6-48A4-B4C2-BA79AF883597}">
      <dgm:prSet/>
      <dgm:spPr/>
      <dgm:t>
        <a:bodyPr/>
        <a:lstStyle/>
        <a:p>
          <a:endParaRPr lang="en-US"/>
        </a:p>
      </dgm:t>
    </dgm:pt>
    <dgm:pt modelId="{10F599EA-2C03-461F-B24F-AACA538DD7FD}">
      <dgm:prSet/>
      <dgm:spPr/>
      <dgm:t>
        <a:bodyPr/>
        <a:lstStyle/>
        <a:p>
          <a:r>
            <a:rPr lang="en-US" dirty="0"/>
            <a:t>Ensure a reliable assessment</a:t>
          </a:r>
        </a:p>
      </dgm:t>
    </dgm:pt>
    <dgm:pt modelId="{D9FF36DA-E61D-4411-B705-9659D666E887}" type="parTrans" cxnId="{3AE2D4CE-95CB-4F7E-B1B6-D692838F7B86}">
      <dgm:prSet/>
      <dgm:spPr/>
      <dgm:t>
        <a:bodyPr/>
        <a:lstStyle/>
        <a:p>
          <a:endParaRPr lang="en-US"/>
        </a:p>
      </dgm:t>
    </dgm:pt>
    <dgm:pt modelId="{0F4B6FFD-ED1B-4F15-BDDA-268C58D51FDD}" type="sibTrans" cxnId="{3AE2D4CE-95CB-4F7E-B1B6-D692838F7B86}">
      <dgm:prSet/>
      <dgm:spPr/>
      <dgm:t>
        <a:bodyPr/>
        <a:lstStyle/>
        <a:p>
          <a:endParaRPr lang="en-US"/>
        </a:p>
      </dgm:t>
    </dgm:pt>
    <dgm:pt modelId="{D575DD60-D4E2-410B-B852-9613D1F84211}">
      <dgm:prSet/>
      <dgm:spPr/>
      <dgm:t>
        <a:bodyPr/>
        <a:lstStyle/>
        <a:p>
          <a:r>
            <a:rPr lang="en-US" dirty="0"/>
            <a:t>Confirm the relative severity and valence </a:t>
          </a:r>
        </a:p>
      </dgm:t>
    </dgm:pt>
    <dgm:pt modelId="{0EE1E068-8C00-4122-9557-0CB045B643F6}" type="parTrans" cxnId="{B2FC5D1D-F1B1-4826-AE6C-DE8FB6F51574}">
      <dgm:prSet/>
      <dgm:spPr/>
      <dgm:t>
        <a:bodyPr/>
        <a:lstStyle/>
        <a:p>
          <a:endParaRPr lang="en-US"/>
        </a:p>
      </dgm:t>
    </dgm:pt>
    <dgm:pt modelId="{8636AE64-E9FC-4C52-8E5B-DDEDB1D97EB1}" type="sibTrans" cxnId="{B2FC5D1D-F1B1-4826-AE6C-DE8FB6F51574}">
      <dgm:prSet/>
      <dgm:spPr/>
      <dgm:t>
        <a:bodyPr/>
        <a:lstStyle/>
        <a:p>
          <a:endParaRPr lang="en-US"/>
        </a:p>
      </dgm:t>
    </dgm:pt>
    <dgm:pt modelId="{2BDEC574-4F9A-49A5-ADE3-5F47C4A12CAF}" type="pres">
      <dgm:prSet presAssocID="{FB602295-0349-4671-BD10-7B93F48C4584}" presName="root" presStyleCnt="0">
        <dgm:presLayoutVars>
          <dgm:dir/>
          <dgm:resizeHandles val="exact"/>
        </dgm:presLayoutVars>
      </dgm:prSet>
      <dgm:spPr/>
    </dgm:pt>
    <dgm:pt modelId="{B4A2E2AA-CC81-434E-A0D4-6C039EE55E3B}" type="pres">
      <dgm:prSet presAssocID="{F0042A17-79AB-4B57-AC9C-6324FA6FAA80}" presName="compNode" presStyleCnt="0"/>
      <dgm:spPr/>
    </dgm:pt>
    <dgm:pt modelId="{BE3D8BDB-91F8-431D-84C6-9BA2796835F2}" type="pres">
      <dgm:prSet presAssocID="{F0042A17-79AB-4B57-AC9C-6324FA6FAA80}" presName="bgRect" presStyleLbl="bgShp" presStyleIdx="0" presStyleCnt="4" custLinFactNeighborX="-184" custLinFactNeighborY="1452"/>
      <dgm:spPr>
        <a:solidFill>
          <a:schemeClr val="tx2">
            <a:lumMod val="20000"/>
            <a:lumOff val="80000"/>
          </a:schemeClr>
        </a:solidFill>
      </dgm:spPr>
    </dgm:pt>
    <dgm:pt modelId="{2382185D-89D9-4CEE-A974-239DA454F35E}" type="pres">
      <dgm:prSet presAssocID="{F0042A17-79AB-4B57-AC9C-6324FA6FAA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A7277801-A5DD-4F75-BB07-1FC3D30A091C}" type="pres">
      <dgm:prSet presAssocID="{F0042A17-79AB-4B57-AC9C-6324FA6FAA80}" presName="spaceRect" presStyleCnt="0"/>
      <dgm:spPr/>
    </dgm:pt>
    <dgm:pt modelId="{68EBDF05-79E6-4DCB-A957-D94C56C32B94}" type="pres">
      <dgm:prSet presAssocID="{F0042A17-79AB-4B57-AC9C-6324FA6FAA80}" presName="parTx" presStyleLbl="revTx" presStyleIdx="0" presStyleCnt="4">
        <dgm:presLayoutVars>
          <dgm:chMax val="0"/>
          <dgm:chPref val="0"/>
        </dgm:presLayoutVars>
      </dgm:prSet>
      <dgm:spPr/>
    </dgm:pt>
    <dgm:pt modelId="{36CFDCDB-27AE-4D7E-8C94-E1189397EF9B}" type="pres">
      <dgm:prSet presAssocID="{5AEE0862-B249-4414-85DE-C30CD3F71567}" presName="sibTrans" presStyleCnt="0"/>
      <dgm:spPr/>
    </dgm:pt>
    <dgm:pt modelId="{574ECA87-1E36-4559-B511-ED053E4BF31B}" type="pres">
      <dgm:prSet presAssocID="{9F2E7E23-199F-4CDD-A845-94767EA221F2}" presName="compNode" presStyleCnt="0"/>
      <dgm:spPr/>
    </dgm:pt>
    <dgm:pt modelId="{1A986401-688C-4C8D-947D-C1FEC66E143A}" type="pres">
      <dgm:prSet presAssocID="{9F2E7E23-199F-4CDD-A845-94767EA221F2}" presName="bgRect" presStyleLbl="bgShp" presStyleIdx="1" presStyleCnt="4"/>
      <dgm:spPr>
        <a:solidFill>
          <a:schemeClr val="tx2">
            <a:lumMod val="20000"/>
            <a:lumOff val="80000"/>
          </a:schemeClr>
        </a:solidFill>
      </dgm:spPr>
    </dgm:pt>
    <dgm:pt modelId="{767DE2B9-09BD-43EB-81A6-D3F7435F972F}" type="pres">
      <dgm:prSet presAssocID="{9F2E7E23-199F-4CDD-A845-94767EA221F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A91E8A2-21CC-40FB-9503-00E4C7BD2B8B}" type="pres">
      <dgm:prSet presAssocID="{9F2E7E23-199F-4CDD-A845-94767EA221F2}" presName="spaceRect" presStyleCnt="0"/>
      <dgm:spPr/>
    </dgm:pt>
    <dgm:pt modelId="{B67E90D3-B443-40DA-83AA-F3A1396FCE0A}" type="pres">
      <dgm:prSet presAssocID="{9F2E7E23-199F-4CDD-A845-94767EA221F2}" presName="parTx" presStyleLbl="revTx" presStyleIdx="1" presStyleCnt="4">
        <dgm:presLayoutVars>
          <dgm:chMax val="0"/>
          <dgm:chPref val="0"/>
        </dgm:presLayoutVars>
      </dgm:prSet>
      <dgm:spPr/>
    </dgm:pt>
    <dgm:pt modelId="{31A9C9CA-F257-4E3C-89CB-34C41EEF8831}" type="pres">
      <dgm:prSet presAssocID="{A6CB58DA-ECD3-455B-ABA4-1482FA106400}" presName="sibTrans" presStyleCnt="0"/>
      <dgm:spPr/>
    </dgm:pt>
    <dgm:pt modelId="{B0000510-B7C2-4192-81A5-6BC012738E0F}" type="pres">
      <dgm:prSet presAssocID="{10F599EA-2C03-461F-B24F-AACA538DD7FD}" presName="compNode" presStyleCnt="0"/>
      <dgm:spPr/>
    </dgm:pt>
    <dgm:pt modelId="{61DF2435-8A23-4305-91E1-A074F59823FF}" type="pres">
      <dgm:prSet presAssocID="{10F599EA-2C03-461F-B24F-AACA538DD7FD}" presName="bgRect" presStyleLbl="bgShp" presStyleIdx="2" presStyleCnt="4"/>
      <dgm:spPr>
        <a:solidFill>
          <a:schemeClr val="tx2">
            <a:lumMod val="20000"/>
            <a:lumOff val="80000"/>
          </a:schemeClr>
        </a:solidFill>
      </dgm:spPr>
    </dgm:pt>
    <dgm:pt modelId="{EA8DAEF2-0185-4306-B54B-566E48FAB745}" type="pres">
      <dgm:prSet presAssocID="{10F599EA-2C03-461F-B24F-AACA538DD7F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1AD422BC-EF09-467A-B6FD-102CE7A73E62}" type="pres">
      <dgm:prSet presAssocID="{10F599EA-2C03-461F-B24F-AACA538DD7FD}" presName="spaceRect" presStyleCnt="0"/>
      <dgm:spPr/>
    </dgm:pt>
    <dgm:pt modelId="{AA888E91-CA3F-4836-90F4-A7E4B5836B5F}" type="pres">
      <dgm:prSet presAssocID="{10F599EA-2C03-461F-B24F-AACA538DD7FD}" presName="parTx" presStyleLbl="revTx" presStyleIdx="2" presStyleCnt="4">
        <dgm:presLayoutVars>
          <dgm:chMax val="0"/>
          <dgm:chPref val="0"/>
        </dgm:presLayoutVars>
      </dgm:prSet>
      <dgm:spPr/>
    </dgm:pt>
    <dgm:pt modelId="{E1A7F313-84FB-4444-9F94-913CF70F50F6}" type="pres">
      <dgm:prSet presAssocID="{0F4B6FFD-ED1B-4F15-BDDA-268C58D51FDD}" presName="sibTrans" presStyleCnt="0"/>
      <dgm:spPr/>
    </dgm:pt>
    <dgm:pt modelId="{F76F59BB-07A2-4866-99C7-09933C384265}" type="pres">
      <dgm:prSet presAssocID="{D575DD60-D4E2-410B-B852-9613D1F84211}" presName="compNode" presStyleCnt="0"/>
      <dgm:spPr/>
    </dgm:pt>
    <dgm:pt modelId="{D3C8F984-F6CE-40A5-B3CA-D4B4C1A215AD}" type="pres">
      <dgm:prSet presAssocID="{D575DD60-D4E2-410B-B852-9613D1F84211}" presName="bgRect" presStyleLbl="bgShp" presStyleIdx="3" presStyleCnt="4"/>
      <dgm:spPr>
        <a:solidFill>
          <a:schemeClr val="tx2">
            <a:lumMod val="20000"/>
            <a:lumOff val="80000"/>
          </a:schemeClr>
        </a:solidFill>
      </dgm:spPr>
    </dgm:pt>
    <dgm:pt modelId="{D070EED8-F02A-435F-B8C2-DE0BE35F1BF0}" type="pres">
      <dgm:prSet presAssocID="{D575DD60-D4E2-410B-B852-9613D1F8421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C142C366-589C-4C83-B79C-A491DD494614}" type="pres">
      <dgm:prSet presAssocID="{D575DD60-D4E2-410B-B852-9613D1F84211}" presName="spaceRect" presStyleCnt="0"/>
      <dgm:spPr/>
    </dgm:pt>
    <dgm:pt modelId="{0564823A-E63A-4B50-84BD-371927586F9E}" type="pres">
      <dgm:prSet presAssocID="{D575DD60-D4E2-410B-B852-9613D1F84211}" presName="parTx" presStyleLbl="revTx" presStyleIdx="3" presStyleCnt="4">
        <dgm:presLayoutVars>
          <dgm:chMax val="0"/>
          <dgm:chPref val="0"/>
        </dgm:presLayoutVars>
      </dgm:prSet>
      <dgm:spPr/>
    </dgm:pt>
  </dgm:ptLst>
  <dgm:cxnLst>
    <dgm:cxn modelId="{5011D605-E99A-45DA-A05A-66ADBA693A6C}" type="presOf" srcId="{D575DD60-D4E2-410B-B852-9613D1F84211}" destId="{0564823A-E63A-4B50-84BD-371927586F9E}" srcOrd="0" destOrd="0" presId="urn:microsoft.com/office/officeart/2018/2/layout/IconVerticalSolidList"/>
    <dgm:cxn modelId="{13BB6808-FCEE-4FFD-97C5-9607744DAC49}" type="presOf" srcId="{9F2E7E23-199F-4CDD-A845-94767EA221F2}" destId="{B67E90D3-B443-40DA-83AA-F3A1396FCE0A}" srcOrd="0" destOrd="0" presId="urn:microsoft.com/office/officeart/2018/2/layout/IconVerticalSolidList"/>
    <dgm:cxn modelId="{243A4F18-424F-4031-9250-19E444CAF554}" type="presOf" srcId="{10F599EA-2C03-461F-B24F-AACA538DD7FD}" destId="{AA888E91-CA3F-4836-90F4-A7E4B5836B5F}" srcOrd="0" destOrd="0" presId="urn:microsoft.com/office/officeart/2018/2/layout/IconVerticalSolidList"/>
    <dgm:cxn modelId="{B2FC5D1D-F1B1-4826-AE6C-DE8FB6F51574}" srcId="{FB602295-0349-4671-BD10-7B93F48C4584}" destId="{D575DD60-D4E2-410B-B852-9613D1F84211}" srcOrd="3" destOrd="0" parTransId="{0EE1E068-8C00-4122-9557-0CB045B643F6}" sibTransId="{8636AE64-E9FC-4C52-8E5B-DDEDB1D97EB1}"/>
    <dgm:cxn modelId="{AB23264C-8CAC-4AE7-A988-190E72026D11}" type="presOf" srcId="{FB602295-0349-4671-BD10-7B93F48C4584}" destId="{2BDEC574-4F9A-49A5-ADE3-5F47C4A12CAF}" srcOrd="0" destOrd="0" presId="urn:microsoft.com/office/officeart/2018/2/layout/IconVerticalSolidList"/>
    <dgm:cxn modelId="{E155FD52-82A6-4637-9BFB-C12BBC09D6B3}" type="presOf" srcId="{F0042A17-79AB-4B57-AC9C-6324FA6FAA80}" destId="{68EBDF05-79E6-4DCB-A957-D94C56C32B94}" srcOrd="0" destOrd="0" presId="urn:microsoft.com/office/officeart/2018/2/layout/IconVerticalSolidList"/>
    <dgm:cxn modelId="{DE003786-F091-4FB1-900A-0054206822C0}" srcId="{FB602295-0349-4671-BD10-7B93F48C4584}" destId="{F0042A17-79AB-4B57-AC9C-6324FA6FAA80}" srcOrd="0" destOrd="0" parTransId="{7CB7FC50-5DDF-491E-9322-F011421DB37B}" sibTransId="{5AEE0862-B249-4414-85DE-C30CD3F71567}"/>
    <dgm:cxn modelId="{F92D9BB0-47B6-48A4-B4C2-BA79AF883597}" srcId="{FB602295-0349-4671-BD10-7B93F48C4584}" destId="{9F2E7E23-199F-4CDD-A845-94767EA221F2}" srcOrd="1" destOrd="0" parTransId="{43AC39CF-72A1-4C11-81A0-3FED47714B84}" sibTransId="{A6CB58DA-ECD3-455B-ABA4-1482FA106400}"/>
    <dgm:cxn modelId="{3AE2D4CE-95CB-4F7E-B1B6-D692838F7B86}" srcId="{FB602295-0349-4671-BD10-7B93F48C4584}" destId="{10F599EA-2C03-461F-B24F-AACA538DD7FD}" srcOrd="2" destOrd="0" parTransId="{D9FF36DA-E61D-4411-B705-9659D666E887}" sibTransId="{0F4B6FFD-ED1B-4F15-BDDA-268C58D51FDD}"/>
    <dgm:cxn modelId="{5463782F-57BE-45FB-8263-CCE568DF8442}" type="presParOf" srcId="{2BDEC574-4F9A-49A5-ADE3-5F47C4A12CAF}" destId="{B4A2E2AA-CC81-434E-A0D4-6C039EE55E3B}" srcOrd="0" destOrd="0" presId="urn:microsoft.com/office/officeart/2018/2/layout/IconVerticalSolidList"/>
    <dgm:cxn modelId="{1FDB7933-9919-4A2E-B8E4-EF125CA2FB01}" type="presParOf" srcId="{B4A2E2AA-CC81-434E-A0D4-6C039EE55E3B}" destId="{BE3D8BDB-91F8-431D-84C6-9BA2796835F2}" srcOrd="0" destOrd="0" presId="urn:microsoft.com/office/officeart/2018/2/layout/IconVerticalSolidList"/>
    <dgm:cxn modelId="{D3B6748A-8E63-4411-82FB-E9350A8C7758}" type="presParOf" srcId="{B4A2E2AA-CC81-434E-A0D4-6C039EE55E3B}" destId="{2382185D-89D9-4CEE-A974-239DA454F35E}" srcOrd="1" destOrd="0" presId="urn:microsoft.com/office/officeart/2018/2/layout/IconVerticalSolidList"/>
    <dgm:cxn modelId="{29BBEC90-2977-4E5E-8AF1-D87F78EC4734}" type="presParOf" srcId="{B4A2E2AA-CC81-434E-A0D4-6C039EE55E3B}" destId="{A7277801-A5DD-4F75-BB07-1FC3D30A091C}" srcOrd="2" destOrd="0" presId="urn:microsoft.com/office/officeart/2018/2/layout/IconVerticalSolidList"/>
    <dgm:cxn modelId="{121E7D5E-246A-421B-8E2C-BCE0E61739D1}" type="presParOf" srcId="{B4A2E2AA-CC81-434E-A0D4-6C039EE55E3B}" destId="{68EBDF05-79E6-4DCB-A957-D94C56C32B94}" srcOrd="3" destOrd="0" presId="urn:microsoft.com/office/officeart/2018/2/layout/IconVerticalSolidList"/>
    <dgm:cxn modelId="{5E7D64E4-D0FE-49B1-B79A-5AEA2AF6BEFC}" type="presParOf" srcId="{2BDEC574-4F9A-49A5-ADE3-5F47C4A12CAF}" destId="{36CFDCDB-27AE-4D7E-8C94-E1189397EF9B}" srcOrd="1" destOrd="0" presId="urn:microsoft.com/office/officeart/2018/2/layout/IconVerticalSolidList"/>
    <dgm:cxn modelId="{4F4CD235-CBA3-4B2B-8849-D40622E7F94F}" type="presParOf" srcId="{2BDEC574-4F9A-49A5-ADE3-5F47C4A12CAF}" destId="{574ECA87-1E36-4559-B511-ED053E4BF31B}" srcOrd="2" destOrd="0" presId="urn:microsoft.com/office/officeart/2018/2/layout/IconVerticalSolidList"/>
    <dgm:cxn modelId="{ECBFB00B-17BF-4CD9-AC8D-23771A4806C5}" type="presParOf" srcId="{574ECA87-1E36-4559-B511-ED053E4BF31B}" destId="{1A986401-688C-4C8D-947D-C1FEC66E143A}" srcOrd="0" destOrd="0" presId="urn:microsoft.com/office/officeart/2018/2/layout/IconVerticalSolidList"/>
    <dgm:cxn modelId="{476744D5-1E99-4F35-8241-628E0B2E57FF}" type="presParOf" srcId="{574ECA87-1E36-4559-B511-ED053E4BF31B}" destId="{767DE2B9-09BD-43EB-81A6-D3F7435F972F}" srcOrd="1" destOrd="0" presId="urn:microsoft.com/office/officeart/2018/2/layout/IconVerticalSolidList"/>
    <dgm:cxn modelId="{C1C4779D-2139-4A4D-8948-D73767B965AA}" type="presParOf" srcId="{574ECA87-1E36-4559-B511-ED053E4BF31B}" destId="{4A91E8A2-21CC-40FB-9503-00E4C7BD2B8B}" srcOrd="2" destOrd="0" presId="urn:microsoft.com/office/officeart/2018/2/layout/IconVerticalSolidList"/>
    <dgm:cxn modelId="{97C3ED31-D540-4DD8-93E7-127FFD612A6F}" type="presParOf" srcId="{574ECA87-1E36-4559-B511-ED053E4BF31B}" destId="{B67E90D3-B443-40DA-83AA-F3A1396FCE0A}" srcOrd="3" destOrd="0" presId="urn:microsoft.com/office/officeart/2018/2/layout/IconVerticalSolidList"/>
    <dgm:cxn modelId="{4DB8BC45-5279-413F-8042-7C8CF2BADA40}" type="presParOf" srcId="{2BDEC574-4F9A-49A5-ADE3-5F47C4A12CAF}" destId="{31A9C9CA-F257-4E3C-89CB-34C41EEF8831}" srcOrd="3" destOrd="0" presId="urn:microsoft.com/office/officeart/2018/2/layout/IconVerticalSolidList"/>
    <dgm:cxn modelId="{2B11C90D-85E4-4C91-9982-F4609DC326AC}" type="presParOf" srcId="{2BDEC574-4F9A-49A5-ADE3-5F47C4A12CAF}" destId="{B0000510-B7C2-4192-81A5-6BC012738E0F}" srcOrd="4" destOrd="0" presId="urn:microsoft.com/office/officeart/2018/2/layout/IconVerticalSolidList"/>
    <dgm:cxn modelId="{BEF44E8E-C439-4F00-BC62-7BB48C074B5A}" type="presParOf" srcId="{B0000510-B7C2-4192-81A5-6BC012738E0F}" destId="{61DF2435-8A23-4305-91E1-A074F59823FF}" srcOrd="0" destOrd="0" presId="urn:microsoft.com/office/officeart/2018/2/layout/IconVerticalSolidList"/>
    <dgm:cxn modelId="{D2FEC0D5-2F10-4664-B5AE-3333772E5009}" type="presParOf" srcId="{B0000510-B7C2-4192-81A5-6BC012738E0F}" destId="{EA8DAEF2-0185-4306-B54B-566E48FAB745}" srcOrd="1" destOrd="0" presId="urn:microsoft.com/office/officeart/2018/2/layout/IconVerticalSolidList"/>
    <dgm:cxn modelId="{A91268BC-EE53-4055-8A90-1EA56CAADEAB}" type="presParOf" srcId="{B0000510-B7C2-4192-81A5-6BC012738E0F}" destId="{1AD422BC-EF09-467A-B6FD-102CE7A73E62}" srcOrd="2" destOrd="0" presId="urn:microsoft.com/office/officeart/2018/2/layout/IconVerticalSolidList"/>
    <dgm:cxn modelId="{A5B3F4F9-E554-4AA4-87AE-803AFDFE13FA}" type="presParOf" srcId="{B0000510-B7C2-4192-81A5-6BC012738E0F}" destId="{AA888E91-CA3F-4836-90F4-A7E4B5836B5F}" srcOrd="3" destOrd="0" presId="urn:microsoft.com/office/officeart/2018/2/layout/IconVerticalSolidList"/>
    <dgm:cxn modelId="{D6A72AB1-7E6C-4772-8DA6-258417D6B088}" type="presParOf" srcId="{2BDEC574-4F9A-49A5-ADE3-5F47C4A12CAF}" destId="{E1A7F313-84FB-4444-9F94-913CF70F50F6}" srcOrd="5" destOrd="0" presId="urn:microsoft.com/office/officeart/2018/2/layout/IconVerticalSolidList"/>
    <dgm:cxn modelId="{1802A8D7-0726-4EE5-A0F9-54F124DAA5AC}" type="presParOf" srcId="{2BDEC574-4F9A-49A5-ADE3-5F47C4A12CAF}" destId="{F76F59BB-07A2-4866-99C7-09933C384265}" srcOrd="6" destOrd="0" presId="urn:microsoft.com/office/officeart/2018/2/layout/IconVerticalSolidList"/>
    <dgm:cxn modelId="{9FEACA55-FD54-441C-85A0-47EBACC270CD}" type="presParOf" srcId="{F76F59BB-07A2-4866-99C7-09933C384265}" destId="{D3C8F984-F6CE-40A5-B3CA-D4B4C1A215AD}" srcOrd="0" destOrd="0" presId="urn:microsoft.com/office/officeart/2018/2/layout/IconVerticalSolidList"/>
    <dgm:cxn modelId="{95D80666-6337-4635-8729-C02E6FD8B099}" type="presParOf" srcId="{F76F59BB-07A2-4866-99C7-09933C384265}" destId="{D070EED8-F02A-435F-B8C2-DE0BE35F1BF0}" srcOrd="1" destOrd="0" presId="urn:microsoft.com/office/officeart/2018/2/layout/IconVerticalSolidList"/>
    <dgm:cxn modelId="{04046C39-310B-4D77-846C-E089E0C73C56}" type="presParOf" srcId="{F76F59BB-07A2-4866-99C7-09933C384265}" destId="{C142C366-589C-4C83-B79C-A491DD494614}" srcOrd="2" destOrd="0" presId="urn:microsoft.com/office/officeart/2018/2/layout/IconVerticalSolidList"/>
    <dgm:cxn modelId="{3B55285E-8AF9-4188-A894-73BD049D6691}" type="presParOf" srcId="{F76F59BB-07A2-4866-99C7-09933C384265}" destId="{0564823A-E63A-4B50-84BD-371927586F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9E984F-A1D5-490E-B95E-3D892F38995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2C40AD05-078B-48BE-8328-5DEE1F016C0B}">
      <dgm:prSet/>
      <dgm:spPr>
        <a:solidFill>
          <a:srgbClr val="F18E09"/>
        </a:solidFill>
      </dgm:spPr>
      <dgm:t>
        <a:bodyPr/>
        <a:lstStyle/>
        <a:p>
          <a:r>
            <a:rPr lang="en-US" dirty="0"/>
            <a:t>Bias </a:t>
          </a:r>
        </a:p>
      </dgm:t>
    </dgm:pt>
    <dgm:pt modelId="{625E3A42-D5C1-4B3D-9BBA-6A8B561E69F2}" type="parTrans" cxnId="{2257323E-87AC-41AA-AF65-69CA58406234}">
      <dgm:prSet/>
      <dgm:spPr/>
      <dgm:t>
        <a:bodyPr/>
        <a:lstStyle/>
        <a:p>
          <a:endParaRPr lang="en-US"/>
        </a:p>
      </dgm:t>
    </dgm:pt>
    <dgm:pt modelId="{9BF659FC-27AA-495A-A2E1-68ECEE51C645}" type="sibTrans" cxnId="{2257323E-87AC-41AA-AF65-69CA58406234}">
      <dgm:prSet/>
      <dgm:spPr/>
      <dgm:t>
        <a:bodyPr/>
        <a:lstStyle/>
        <a:p>
          <a:endParaRPr lang="en-US"/>
        </a:p>
      </dgm:t>
    </dgm:pt>
    <dgm:pt modelId="{072A5907-89EC-495C-93E9-D615190DFA19}">
      <dgm:prSet/>
      <dgm:spPr>
        <a:solidFill>
          <a:srgbClr val="F18E09"/>
        </a:solidFill>
      </dgm:spPr>
      <dgm:t>
        <a:bodyPr/>
        <a:lstStyle/>
        <a:p>
          <a:r>
            <a:rPr lang="en-US" dirty="0"/>
            <a:t>Cultural Destructiveness</a:t>
          </a:r>
        </a:p>
      </dgm:t>
    </dgm:pt>
    <dgm:pt modelId="{5B57DAD8-9F33-4EC8-A6B1-1E23E3AF8AEE}" type="parTrans" cxnId="{4E534B24-7628-4925-95DA-7D225DE5BFC6}">
      <dgm:prSet/>
      <dgm:spPr/>
      <dgm:t>
        <a:bodyPr/>
        <a:lstStyle/>
        <a:p>
          <a:endParaRPr lang="en-US"/>
        </a:p>
      </dgm:t>
    </dgm:pt>
    <dgm:pt modelId="{3DC73EB2-FEAC-4C91-A256-2BBD24639A67}" type="sibTrans" cxnId="{4E534B24-7628-4925-95DA-7D225DE5BFC6}">
      <dgm:prSet/>
      <dgm:spPr/>
      <dgm:t>
        <a:bodyPr/>
        <a:lstStyle/>
        <a:p>
          <a:endParaRPr lang="en-US"/>
        </a:p>
      </dgm:t>
    </dgm:pt>
    <dgm:pt modelId="{9A1DB5D4-7136-4899-9CBF-2F324F5A7395}">
      <dgm:prSet/>
      <dgm:spPr>
        <a:solidFill>
          <a:srgbClr val="F18E09"/>
        </a:solidFill>
      </dgm:spPr>
      <dgm:t>
        <a:bodyPr/>
        <a:lstStyle/>
        <a:p>
          <a:r>
            <a:rPr lang="en-US" dirty="0"/>
            <a:t>Cultural Incapacity </a:t>
          </a:r>
        </a:p>
      </dgm:t>
    </dgm:pt>
    <dgm:pt modelId="{6ED54FA6-0CE0-40E4-BFEA-1166393D4FEA}" type="parTrans" cxnId="{DC2C967E-A6BD-4671-9369-D6271B5D9DA7}">
      <dgm:prSet/>
      <dgm:spPr/>
      <dgm:t>
        <a:bodyPr/>
        <a:lstStyle/>
        <a:p>
          <a:endParaRPr lang="en-US"/>
        </a:p>
      </dgm:t>
    </dgm:pt>
    <dgm:pt modelId="{B788997A-4C94-43E6-8319-A37F3BA4B2AB}" type="sibTrans" cxnId="{DC2C967E-A6BD-4671-9369-D6271B5D9DA7}">
      <dgm:prSet/>
      <dgm:spPr/>
      <dgm:t>
        <a:bodyPr/>
        <a:lstStyle/>
        <a:p>
          <a:endParaRPr lang="en-US"/>
        </a:p>
      </dgm:t>
    </dgm:pt>
    <dgm:pt modelId="{2C83B8F7-CF3E-4BB6-938C-23FDCD496CFB}" type="pres">
      <dgm:prSet presAssocID="{419E984F-A1D5-490E-B95E-3D892F389954}" presName="linear" presStyleCnt="0">
        <dgm:presLayoutVars>
          <dgm:dir/>
          <dgm:animLvl val="lvl"/>
          <dgm:resizeHandles val="exact"/>
        </dgm:presLayoutVars>
      </dgm:prSet>
      <dgm:spPr/>
    </dgm:pt>
    <dgm:pt modelId="{B877ABDD-BC3A-4B74-BCAC-06151A0FD92C}" type="pres">
      <dgm:prSet presAssocID="{2C40AD05-078B-48BE-8328-5DEE1F016C0B}" presName="parentLin" presStyleCnt="0"/>
      <dgm:spPr/>
    </dgm:pt>
    <dgm:pt modelId="{F8A993B3-DC24-4480-BD2B-DC78AC4A8956}" type="pres">
      <dgm:prSet presAssocID="{2C40AD05-078B-48BE-8328-5DEE1F016C0B}" presName="parentLeftMargin" presStyleLbl="node1" presStyleIdx="0" presStyleCnt="3"/>
      <dgm:spPr/>
    </dgm:pt>
    <dgm:pt modelId="{C0F6EAF3-DD4C-4B92-B4D1-EC23C6892A53}" type="pres">
      <dgm:prSet presAssocID="{2C40AD05-078B-48BE-8328-5DEE1F016C0B}" presName="parentText" presStyleLbl="node1" presStyleIdx="0" presStyleCnt="3">
        <dgm:presLayoutVars>
          <dgm:chMax val="0"/>
          <dgm:bulletEnabled val="1"/>
        </dgm:presLayoutVars>
      </dgm:prSet>
      <dgm:spPr/>
    </dgm:pt>
    <dgm:pt modelId="{1FE31EF7-DD2C-4BDD-BC3A-44FF57893C94}" type="pres">
      <dgm:prSet presAssocID="{2C40AD05-078B-48BE-8328-5DEE1F016C0B}" presName="negativeSpace" presStyleCnt="0"/>
      <dgm:spPr/>
    </dgm:pt>
    <dgm:pt modelId="{17E27D96-BEEB-45F6-8BFC-8B3BBD7DAF9E}" type="pres">
      <dgm:prSet presAssocID="{2C40AD05-078B-48BE-8328-5DEE1F016C0B}" presName="childText" presStyleLbl="conFgAcc1" presStyleIdx="0" presStyleCnt="3">
        <dgm:presLayoutVars>
          <dgm:bulletEnabled val="1"/>
        </dgm:presLayoutVars>
      </dgm:prSet>
      <dgm:spPr>
        <a:ln>
          <a:solidFill>
            <a:srgbClr val="F18E09"/>
          </a:solidFill>
        </a:ln>
      </dgm:spPr>
    </dgm:pt>
    <dgm:pt modelId="{C48CC996-F746-4EB7-8F26-AA371E6C79A0}" type="pres">
      <dgm:prSet presAssocID="{9BF659FC-27AA-495A-A2E1-68ECEE51C645}" presName="spaceBetweenRectangles" presStyleCnt="0"/>
      <dgm:spPr/>
    </dgm:pt>
    <dgm:pt modelId="{0A349CD4-8833-446E-B1FF-2AAA69E2A4EC}" type="pres">
      <dgm:prSet presAssocID="{072A5907-89EC-495C-93E9-D615190DFA19}" presName="parentLin" presStyleCnt="0"/>
      <dgm:spPr/>
    </dgm:pt>
    <dgm:pt modelId="{4A7F7889-A51C-4CFB-BB9C-CA2AB682F09F}" type="pres">
      <dgm:prSet presAssocID="{072A5907-89EC-495C-93E9-D615190DFA19}" presName="parentLeftMargin" presStyleLbl="node1" presStyleIdx="0" presStyleCnt="3"/>
      <dgm:spPr/>
    </dgm:pt>
    <dgm:pt modelId="{72ED2433-7B2C-4818-AB39-30EEA78AFC99}" type="pres">
      <dgm:prSet presAssocID="{072A5907-89EC-495C-93E9-D615190DFA19}" presName="parentText" presStyleLbl="node1" presStyleIdx="1" presStyleCnt="3">
        <dgm:presLayoutVars>
          <dgm:chMax val="0"/>
          <dgm:bulletEnabled val="1"/>
        </dgm:presLayoutVars>
      </dgm:prSet>
      <dgm:spPr/>
    </dgm:pt>
    <dgm:pt modelId="{6B0F690C-71D2-4737-AD6B-93B3C32947D2}" type="pres">
      <dgm:prSet presAssocID="{072A5907-89EC-495C-93E9-D615190DFA19}" presName="negativeSpace" presStyleCnt="0"/>
      <dgm:spPr/>
    </dgm:pt>
    <dgm:pt modelId="{97E46F17-8041-4E56-8F4B-E1A84F07BF66}" type="pres">
      <dgm:prSet presAssocID="{072A5907-89EC-495C-93E9-D615190DFA19}" presName="childText" presStyleLbl="conFgAcc1" presStyleIdx="1" presStyleCnt="3">
        <dgm:presLayoutVars>
          <dgm:bulletEnabled val="1"/>
        </dgm:presLayoutVars>
      </dgm:prSet>
      <dgm:spPr>
        <a:ln>
          <a:solidFill>
            <a:srgbClr val="F18E09"/>
          </a:solidFill>
        </a:ln>
      </dgm:spPr>
    </dgm:pt>
    <dgm:pt modelId="{379353E2-E892-4A11-9AE7-84F4F5F7F02F}" type="pres">
      <dgm:prSet presAssocID="{3DC73EB2-FEAC-4C91-A256-2BBD24639A67}" presName="spaceBetweenRectangles" presStyleCnt="0"/>
      <dgm:spPr/>
    </dgm:pt>
    <dgm:pt modelId="{D2707586-D08C-4790-B2B5-AB146DA97F1F}" type="pres">
      <dgm:prSet presAssocID="{9A1DB5D4-7136-4899-9CBF-2F324F5A7395}" presName="parentLin" presStyleCnt="0"/>
      <dgm:spPr/>
    </dgm:pt>
    <dgm:pt modelId="{9D4AAB8C-A1D0-4E84-A5DF-F78DDB78D761}" type="pres">
      <dgm:prSet presAssocID="{9A1DB5D4-7136-4899-9CBF-2F324F5A7395}" presName="parentLeftMargin" presStyleLbl="node1" presStyleIdx="1" presStyleCnt="3"/>
      <dgm:spPr/>
    </dgm:pt>
    <dgm:pt modelId="{68CE97C1-F59D-4B04-84A3-0A2D2181F537}" type="pres">
      <dgm:prSet presAssocID="{9A1DB5D4-7136-4899-9CBF-2F324F5A7395}" presName="parentText" presStyleLbl="node1" presStyleIdx="2" presStyleCnt="3">
        <dgm:presLayoutVars>
          <dgm:chMax val="0"/>
          <dgm:bulletEnabled val="1"/>
        </dgm:presLayoutVars>
      </dgm:prSet>
      <dgm:spPr/>
    </dgm:pt>
    <dgm:pt modelId="{D55D4054-7C40-4FD7-AF40-1FD67E30C13F}" type="pres">
      <dgm:prSet presAssocID="{9A1DB5D4-7136-4899-9CBF-2F324F5A7395}" presName="negativeSpace" presStyleCnt="0"/>
      <dgm:spPr/>
    </dgm:pt>
    <dgm:pt modelId="{C65B50A1-477D-46C2-A775-D981B05BF991}" type="pres">
      <dgm:prSet presAssocID="{9A1DB5D4-7136-4899-9CBF-2F324F5A7395}" presName="childText" presStyleLbl="conFgAcc1" presStyleIdx="2" presStyleCnt="3">
        <dgm:presLayoutVars>
          <dgm:bulletEnabled val="1"/>
        </dgm:presLayoutVars>
      </dgm:prSet>
      <dgm:spPr>
        <a:ln>
          <a:solidFill>
            <a:srgbClr val="F18E09"/>
          </a:solidFill>
        </a:ln>
      </dgm:spPr>
    </dgm:pt>
  </dgm:ptLst>
  <dgm:cxnLst>
    <dgm:cxn modelId="{D7F47502-57A3-4A47-A85E-E5E549D13753}" type="presOf" srcId="{072A5907-89EC-495C-93E9-D615190DFA19}" destId="{4A7F7889-A51C-4CFB-BB9C-CA2AB682F09F}" srcOrd="0" destOrd="0" presId="urn:microsoft.com/office/officeart/2005/8/layout/list1"/>
    <dgm:cxn modelId="{4E534B24-7628-4925-95DA-7D225DE5BFC6}" srcId="{419E984F-A1D5-490E-B95E-3D892F389954}" destId="{072A5907-89EC-495C-93E9-D615190DFA19}" srcOrd="1" destOrd="0" parTransId="{5B57DAD8-9F33-4EC8-A6B1-1E23E3AF8AEE}" sibTransId="{3DC73EB2-FEAC-4C91-A256-2BBD24639A67}"/>
    <dgm:cxn modelId="{B6B60C2B-029D-4236-88DC-9EB1FC7161F7}" type="presOf" srcId="{9A1DB5D4-7136-4899-9CBF-2F324F5A7395}" destId="{9D4AAB8C-A1D0-4E84-A5DF-F78DDB78D761}" srcOrd="0" destOrd="0" presId="urn:microsoft.com/office/officeart/2005/8/layout/list1"/>
    <dgm:cxn modelId="{78906E3A-48F5-4A82-BF60-8E6EF1C63C89}" type="presOf" srcId="{2C40AD05-078B-48BE-8328-5DEE1F016C0B}" destId="{C0F6EAF3-DD4C-4B92-B4D1-EC23C6892A53}" srcOrd="1" destOrd="0" presId="urn:microsoft.com/office/officeart/2005/8/layout/list1"/>
    <dgm:cxn modelId="{2257323E-87AC-41AA-AF65-69CA58406234}" srcId="{419E984F-A1D5-490E-B95E-3D892F389954}" destId="{2C40AD05-078B-48BE-8328-5DEE1F016C0B}" srcOrd="0" destOrd="0" parTransId="{625E3A42-D5C1-4B3D-9BBA-6A8B561E69F2}" sibTransId="{9BF659FC-27AA-495A-A2E1-68ECEE51C645}"/>
    <dgm:cxn modelId="{2F209B6F-6485-462E-9110-EFCAFEBFF924}" type="presOf" srcId="{9A1DB5D4-7136-4899-9CBF-2F324F5A7395}" destId="{68CE97C1-F59D-4B04-84A3-0A2D2181F537}" srcOrd="1" destOrd="0" presId="urn:microsoft.com/office/officeart/2005/8/layout/list1"/>
    <dgm:cxn modelId="{7AAC3B57-A905-489D-9B54-6A2BB360BFEB}" type="presOf" srcId="{419E984F-A1D5-490E-B95E-3D892F389954}" destId="{2C83B8F7-CF3E-4BB6-938C-23FDCD496CFB}" srcOrd="0" destOrd="0" presId="urn:microsoft.com/office/officeart/2005/8/layout/list1"/>
    <dgm:cxn modelId="{DC2C967E-A6BD-4671-9369-D6271B5D9DA7}" srcId="{419E984F-A1D5-490E-B95E-3D892F389954}" destId="{9A1DB5D4-7136-4899-9CBF-2F324F5A7395}" srcOrd="2" destOrd="0" parTransId="{6ED54FA6-0CE0-40E4-BFEA-1166393D4FEA}" sibTransId="{B788997A-4C94-43E6-8319-A37F3BA4B2AB}"/>
    <dgm:cxn modelId="{BCADFBBD-823D-48BC-93EE-6298CABBB27A}" type="presOf" srcId="{2C40AD05-078B-48BE-8328-5DEE1F016C0B}" destId="{F8A993B3-DC24-4480-BD2B-DC78AC4A8956}" srcOrd="0" destOrd="0" presId="urn:microsoft.com/office/officeart/2005/8/layout/list1"/>
    <dgm:cxn modelId="{9122A2E5-4191-4D8F-9C12-DE48CB5DDD97}" type="presOf" srcId="{072A5907-89EC-495C-93E9-D615190DFA19}" destId="{72ED2433-7B2C-4818-AB39-30EEA78AFC99}" srcOrd="1" destOrd="0" presId="urn:microsoft.com/office/officeart/2005/8/layout/list1"/>
    <dgm:cxn modelId="{AC387677-A90A-4A86-B4B6-77F2B19521FB}" type="presParOf" srcId="{2C83B8F7-CF3E-4BB6-938C-23FDCD496CFB}" destId="{B877ABDD-BC3A-4B74-BCAC-06151A0FD92C}" srcOrd="0" destOrd="0" presId="urn:microsoft.com/office/officeart/2005/8/layout/list1"/>
    <dgm:cxn modelId="{C82EC831-CBEB-43B6-B779-CF8B34E03BF5}" type="presParOf" srcId="{B877ABDD-BC3A-4B74-BCAC-06151A0FD92C}" destId="{F8A993B3-DC24-4480-BD2B-DC78AC4A8956}" srcOrd="0" destOrd="0" presId="urn:microsoft.com/office/officeart/2005/8/layout/list1"/>
    <dgm:cxn modelId="{B4F60CF2-DE8F-4024-BA69-97157F1541FC}" type="presParOf" srcId="{B877ABDD-BC3A-4B74-BCAC-06151A0FD92C}" destId="{C0F6EAF3-DD4C-4B92-B4D1-EC23C6892A53}" srcOrd="1" destOrd="0" presId="urn:microsoft.com/office/officeart/2005/8/layout/list1"/>
    <dgm:cxn modelId="{44270D5D-2F98-48A8-B031-2BE70E35EF1A}" type="presParOf" srcId="{2C83B8F7-CF3E-4BB6-938C-23FDCD496CFB}" destId="{1FE31EF7-DD2C-4BDD-BC3A-44FF57893C94}" srcOrd="1" destOrd="0" presId="urn:microsoft.com/office/officeart/2005/8/layout/list1"/>
    <dgm:cxn modelId="{08F0EA5A-1C16-4D84-9C0C-E89355367D81}" type="presParOf" srcId="{2C83B8F7-CF3E-4BB6-938C-23FDCD496CFB}" destId="{17E27D96-BEEB-45F6-8BFC-8B3BBD7DAF9E}" srcOrd="2" destOrd="0" presId="urn:microsoft.com/office/officeart/2005/8/layout/list1"/>
    <dgm:cxn modelId="{56763D1A-90CB-4616-B5B6-52265BDAC58F}" type="presParOf" srcId="{2C83B8F7-CF3E-4BB6-938C-23FDCD496CFB}" destId="{C48CC996-F746-4EB7-8F26-AA371E6C79A0}" srcOrd="3" destOrd="0" presId="urn:microsoft.com/office/officeart/2005/8/layout/list1"/>
    <dgm:cxn modelId="{5ACB4FA7-BB47-4915-9033-6559A9E046C0}" type="presParOf" srcId="{2C83B8F7-CF3E-4BB6-938C-23FDCD496CFB}" destId="{0A349CD4-8833-446E-B1FF-2AAA69E2A4EC}" srcOrd="4" destOrd="0" presId="urn:microsoft.com/office/officeart/2005/8/layout/list1"/>
    <dgm:cxn modelId="{045AD76B-827E-4272-8BB9-60A22B730172}" type="presParOf" srcId="{0A349CD4-8833-446E-B1FF-2AAA69E2A4EC}" destId="{4A7F7889-A51C-4CFB-BB9C-CA2AB682F09F}" srcOrd="0" destOrd="0" presId="urn:microsoft.com/office/officeart/2005/8/layout/list1"/>
    <dgm:cxn modelId="{9DEF05ED-E63B-41F3-8F6F-0479C2E3B86D}" type="presParOf" srcId="{0A349CD4-8833-446E-B1FF-2AAA69E2A4EC}" destId="{72ED2433-7B2C-4818-AB39-30EEA78AFC99}" srcOrd="1" destOrd="0" presId="urn:microsoft.com/office/officeart/2005/8/layout/list1"/>
    <dgm:cxn modelId="{06C646D3-AB4B-4FBE-A881-A2B8A850B79F}" type="presParOf" srcId="{2C83B8F7-CF3E-4BB6-938C-23FDCD496CFB}" destId="{6B0F690C-71D2-4737-AD6B-93B3C32947D2}" srcOrd="5" destOrd="0" presId="urn:microsoft.com/office/officeart/2005/8/layout/list1"/>
    <dgm:cxn modelId="{92B03F7A-4577-4CD5-B04D-C5F49C9473E3}" type="presParOf" srcId="{2C83B8F7-CF3E-4BB6-938C-23FDCD496CFB}" destId="{97E46F17-8041-4E56-8F4B-E1A84F07BF66}" srcOrd="6" destOrd="0" presId="urn:microsoft.com/office/officeart/2005/8/layout/list1"/>
    <dgm:cxn modelId="{D8F960AB-742E-4B49-A7AD-724119331D95}" type="presParOf" srcId="{2C83B8F7-CF3E-4BB6-938C-23FDCD496CFB}" destId="{379353E2-E892-4A11-9AE7-84F4F5F7F02F}" srcOrd="7" destOrd="0" presId="urn:microsoft.com/office/officeart/2005/8/layout/list1"/>
    <dgm:cxn modelId="{09B4FED6-B069-40D1-B829-752FEB16DBED}" type="presParOf" srcId="{2C83B8F7-CF3E-4BB6-938C-23FDCD496CFB}" destId="{D2707586-D08C-4790-B2B5-AB146DA97F1F}" srcOrd="8" destOrd="0" presId="urn:microsoft.com/office/officeart/2005/8/layout/list1"/>
    <dgm:cxn modelId="{92291A61-9503-4AFC-A218-4D7383E334D7}" type="presParOf" srcId="{D2707586-D08C-4790-B2B5-AB146DA97F1F}" destId="{9D4AAB8C-A1D0-4E84-A5DF-F78DDB78D761}" srcOrd="0" destOrd="0" presId="urn:microsoft.com/office/officeart/2005/8/layout/list1"/>
    <dgm:cxn modelId="{65DC55CC-2C1F-486F-A061-B58E7251E366}" type="presParOf" srcId="{D2707586-D08C-4790-B2B5-AB146DA97F1F}" destId="{68CE97C1-F59D-4B04-84A3-0A2D2181F537}" srcOrd="1" destOrd="0" presId="urn:microsoft.com/office/officeart/2005/8/layout/list1"/>
    <dgm:cxn modelId="{48484DEA-9E72-4417-A48A-F02D099510A4}" type="presParOf" srcId="{2C83B8F7-CF3E-4BB6-938C-23FDCD496CFB}" destId="{D55D4054-7C40-4FD7-AF40-1FD67E30C13F}" srcOrd="9" destOrd="0" presId="urn:microsoft.com/office/officeart/2005/8/layout/list1"/>
    <dgm:cxn modelId="{0578445B-3BFA-4AE2-8459-79E288A16C09}" type="presParOf" srcId="{2C83B8F7-CF3E-4BB6-938C-23FDCD496CFB}" destId="{C65B50A1-477D-46C2-A775-D981B05BF99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4DF994-46A8-4A7A-8126-0A9A5B0E718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358AB66-0478-45F9-A42C-EA08A97E323E}">
      <dgm:prSet/>
      <dgm:spPr/>
      <dgm:t>
        <a:bodyPr/>
        <a:lstStyle/>
        <a:p>
          <a:r>
            <a:rPr lang="en-US"/>
            <a:t>Definition of the problem</a:t>
          </a:r>
        </a:p>
      </dgm:t>
    </dgm:pt>
    <dgm:pt modelId="{62504A97-CC8B-4B18-8A79-6A72592B8A2C}" type="parTrans" cxnId="{8FCAE1AE-FBFF-4067-AFCA-A159DEDA06A4}">
      <dgm:prSet/>
      <dgm:spPr/>
      <dgm:t>
        <a:bodyPr/>
        <a:lstStyle/>
        <a:p>
          <a:endParaRPr lang="en-US"/>
        </a:p>
      </dgm:t>
    </dgm:pt>
    <dgm:pt modelId="{CDDE5A7C-3ECD-4A1A-BEC0-2F3214B362D4}" type="sibTrans" cxnId="{8FCAE1AE-FBFF-4067-AFCA-A159DEDA06A4}">
      <dgm:prSet/>
      <dgm:spPr/>
      <dgm:t>
        <a:bodyPr/>
        <a:lstStyle/>
        <a:p>
          <a:endParaRPr lang="en-US"/>
        </a:p>
      </dgm:t>
    </dgm:pt>
    <dgm:pt modelId="{EDBF42C1-ECBE-4E37-8D69-8E5019FEAAEB}">
      <dgm:prSet/>
      <dgm:spPr>
        <a:solidFill>
          <a:schemeClr val="tx2">
            <a:lumMod val="20000"/>
            <a:lumOff val="80000"/>
          </a:schemeClr>
        </a:solidFill>
      </dgm:spPr>
      <dgm:t>
        <a:bodyPr/>
        <a:lstStyle/>
        <a:p>
          <a:r>
            <a:rPr lang="en-US" dirty="0"/>
            <a:t>Perceptions of cause, context and support</a:t>
          </a:r>
        </a:p>
      </dgm:t>
    </dgm:pt>
    <dgm:pt modelId="{B9213651-D7A2-419F-9E67-E5FC3B9C13E9}" type="parTrans" cxnId="{7B6AC53F-C72A-43A6-9E09-72C087156FBF}">
      <dgm:prSet/>
      <dgm:spPr/>
      <dgm:t>
        <a:bodyPr/>
        <a:lstStyle/>
        <a:p>
          <a:endParaRPr lang="en-US"/>
        </a:p>
      </dgm:t>
    </dgm:pt>
    <dgm:pt modelId="{18371B3A-0CF4-4454-8E10-60DD8C656ABA}" type="sibTrans" cxnId="{7B6AC53F-C72A-43A6-9E09-72C087156FBF}">
      <dgm:prSet/>
      <dgm:spPr/>
      <dgm:t>
        <a:bodyPr/>
        <a:lstStyle/>
        <a:p>
          <a:endParaRPr lang="en-US"/>
        </a:p>
      </dgm:t>
    </dgm:pt>
    <dgm:pt modelId="{336F069B-B05A-4727-8AF4-47CAACC21864}">
      <dgm:prSet/>
      <dgm:spPr/>
      <dgm:t>
        <a:bodyPr/>
        <a:lstStyle/>
        <a:p>
          <a:r>
            <a:rPr lang="en-US" dirty="0"/>
            <a:t>Factors affecting self-coping and past help seeking</a:t>
          </a:r>
        </a:p>
      </dgm:t>
    </dgm:pt>
    <dgm:pt modelId="{68A17400-AF49-4862-ABE6-E680D74EAD08}" type="parTrans" cxnId="{BC5C1AD5-46C7-4713-9267-338A278CA810}">
      <dgm:prSet/>
      <dgm:spPr/>
      <dgm:t>
        <a:bodyPr/>
        <a:lstStyle/>
        <a:p>
          <a:endParaRPr lang="en-US"/>
        </a:p>
      </dgm:t>
    </dgm:pt>
    <dgm:pt modelId="{6EA81228-9548-45ED-8451-7E6F782095FA}" type="sibTrans" cxnId="{BC5C1AD5-46C7-4713-9267-338A278CA810}">
      <dgm:prSet/>
      <dgm:spPr/>
      <dgm:t>
        <a:bodyPr/>
        <a:lstStyle/>
        <a:p>
          <a:endParaRPr lang="en-US"/>
        </a:p>
      </dgm:t>
    </dgm:pt>
    <dgm:pt modelId="{8E42C1EC-F3CD-4662-A8CD-C609653AF41B}">
      <dgm:prSet/>
      <dgm:spPr/>
      <dgm:t>
        <a:bodyPr/>
        <a:lstStyle/>
        <a:p>
          <a:r>
            <a:rPr lang="en-US"/>
            <a:t>Factors affecting current help seeking</a:t>
          </a:r>
        </a:p>
      </dgm:t>
    </dgm:pt>
    <dgm:pt modelId="{F9B271F0-2545-41CA-9F94-BCE5EBBAB395}" type="parTrans" cxnId="{A7573B49-5C39-4EF0-98E1-C1AB9FAE2D85}">
      <dgm:prSet/>
      <dgm:spPr/>
      <dgm:t>
        <a:bodyPr/>
        <a:lstStyle/>
        <a:p>
          <a:endParaRPr lang="en-US"/>
        </a:p>
      </dgm:t>
    </dgm:pt>
    <dgm:pt modelId="{1C141DCE-4D08-4E7C-A732-A8321601992A}" type="sibTrans" cxnId="{A7573B49-5C39-4EF0-98E1-C1AB9FAE2D85}">
      <dgm:prSet/>
      <dgm:spPr/>
      <dgm:t>
        <a:bodyPr/>
        <a:lstStyle/>
        <a:p>
          <a:endParaRPr lang="en-US"/>
        </a:p>
      </dgm:t>
    </dgm:pt>
    <dgm:pt modelId="{24011704-9605-4165-8269-6A7E1525370E}" type="pres">
      <dgm:prSet presAssocID="{4B4DF994-46A8-4A7A-8126-0A9A5B0E718D}" presName="root" presStyleCnt="0">
        <dgm:presLayoutVars>
          <dgm:dir/>
          <dgm:resizeHandles val="exact"/>
        </dgm:presLayoutVars>
      </dgm:prSet>
      <dgm:spPr/>
    </dgm:pt>
    <dgm:pt modelId="{BFB201BE-40DF-44EC-831B-0D43936C95EE}" type="pres">
      <dgm:prSet presAssocID="{0358AB66-0478-45F9-A42C-EA08A97E323E}" presName="compNode" presStyleCnt="0"/>
      <dgm:spPr/>
    </dgm:pt>
    <dgm:pt modelId="{338544E7-47F9-407C-B0F9-99FF2CDFCBDD}" type="pres">
      <dgm:prSet presAssocID="{0358AB66-0478-45F9-A42C-EA08A97E323E}" presName="bgRect" presStyleLbl="bgShp" presStyleIdx="0" presStyleCnt="4"/>
      <dgm:spPr>
        <a:solidFill>
          <a:schemeClr val="tx2">
            <a:lumMod val="20000"/>
            <a:lumOff val="80000"/>
          </a:schemeClr>
        </a:solidFill>
      </dgm:spPr>
    </dgm:pt>
    <dgm:pt modelId="{5BB16FC2-0071-4133-A8BA-6A11D4A45351}" type="pres">
      <dgm:prSet presAssocID="{0358AB66-0478-45F9-A42C-EA08A97E32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9C7D8E7B-041C-4953-94D9-356FAD1836DF}" type="pres">
      <dgm:prSet presAssocID="{0358AB66-0478-45F9-A42C-EA08A97E323E}" presName="spaceRect" presStyleCnt="0"/>
      <dgm:spPr/>
    </dgm:pt>
    <dgm:pt modelId="{90B329B3-FA94-4764-B7F4-323420FE6ABC}" type="pres">
      <dgm:prSet presAssocID="{0358AB66-0478-45F9-A42C-EA08A97E323E}" presName="parTx" presStyleLbl="revTx" presStyleIdx="0" presStyleCnt="4">
        <dgm:presLayoutVars>
          <dgm:chMax val="0"/>
          <dgm:chPref val="0"/>
        </dgm:presLayoutVars>
      </dgm:prSet>
      <dgm:spPr/>
    </dgm:pt>
    <dgm:pt modelId="{49EFB25F-6C0A-470F-A1BF-8A4C27AD1882}" type="pres">
      <dgm:prSet presAssocID="{CDDE5A7C-3ECD-4A1A-BEC0-2F3214B362D4}" presName="sibTrans" presStyleCnt="0"/>
      <dgm:spPr/>
    </dgm:pt>
    <dgm:pt modelId="{F4715487-B4D2-4609-9A7B-676EDC1636E9}" type="pres">
      <dgm:prSet presAssocID="{EDBF42C1-ECBE-4E37-8D69-8E5019FEAAEB}" presName="compNode" presStyleCnt="0"/>
      <dgm:spPr/>
    </dgm:pt>
    <dgm:pt modelId="{65C6EE95-A22A-42AA-BDF4-F0CCF3D36473}" type="pres">
      <dgm:prSet presAssocID="{EDBF42C1-ECBE-4E37-8D69-8E5019FEAAEB}" presName="bgRect" presStyleLbl="bgShp" presStyleIdx="1" presStyleCnt="4"/>
      <dgm:spPr>
        <a:solidFill>
          <a:schemeClr val="tx2">
            <a:lumMod val="20000"/>
            <a:lumOff val="80000"/>
          </a:schemeClr>
        </a:solidFill>
      </dgm:spPr>
    </dgm:pt>
    <dgm:pt modelId="{D30B2DF8-E9F2-4CBF-8080-F0C02BF8DDB6}" type="pres">
      <dgm:prSet presAssocID="{EDBF42C1-ECBE-4E37-8D69-8E5019FEAA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C9F522F8-4A0A-4E75-91C4-D12BB13E2BB0}" type="pres">
      <dgm:prSet presAssocID="{EDBF42C1-ECBE-4E37-8D69-8E5019FEAAEB}" presName="spaceRect" presStyleCnt="0"/>
      <dgm:spPr/>
    </dgm:pt>
    <dgm:pt modelId="{2D343BD0-0DD6-41A9-8A96-7D58B7F3A7E8}" type="pres">
      <dgm:prSet presAssocID="{EDBF42C1-ECBE-4E37-8D69-8E5019FEAAEB}" presName="parTx" presStyleLbl="revTx" presStyleIdx="1" presStyleCnt="4">
        <dgm:presLayoutVars>
          <dgm:chMax val="0"/>
          <dgm:chPref val="0"/>
        </dgm:presLayoutVars>
      </dgm:prSet>
      <dgm:spPr/>
    </dgm:pt>
    <dgm:pt modelId="{817E3C3C-376D-45A6-A215-DCA3E7E7B839}" type="pres">
      <dgm:prSet presAssocID="{18371B3A-0CF4-4454-8E10-60DD8C656ABA}" presName="sibTrans" presStyleCnt="0"/>
      <dgm:spPr/>
    </dgm:pt>
    <dgm:pt modelId="{BCEBD7A8-FD88-40D5-A089-674BFC830DA4}" type="pres">
      <dgm:prSet presAssocID="{336F069B-B05A-4727-8AF4-47CAACC21864}" presName="compNode" presStyleCnt="0"/>
      <dgm:spPr/>
    </dgm:pt>
    <dgm:pt modelId="{E85A8FDE-9210-4CCF-A19E-6B8539FFD803}" type="pres">
      <dgm:prSet presAssocID="{336F069B-B05A-4727-8AF4-47CAACC21864}" presName="bgRect" presStyleLbl="bgShp" presStyleIdx="2" presStyleCnt="4"/>
      <dgm:spPr>
        <a:solidFill>
          <a:schemeClr val="tx2">
            <a:lumMod val="20000"/>
            <a:lumOff val="80000"/>
          </a:schemeClr>
        </a:solidFill>
      </dgm:spPr>
    </dgm:pt>
    <dgm:pt modelId="{0EA919A8-B82B-43B2-9D8B-5EAB346883AC}" type="pres">
      <dgm:prSet presAssocID="{336F069B-B05A-4727-8AF4-47CAACC2186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03A87ED9-751F-4433-A395-07E507FD5AB4}" type="pres">
      <dgm:prSet presAssocID="{336F069B-B05A-4727-8AF4-47CAACC21864}" presName="spaceRect" presStyleCnt="0"/>
      <dgm:spPr/>
    </dgm:pt>
    <dgm:pt modelId="{7623333C-2DF2-4D45-9979-1C980A490515}" type="pres">
      <dgm:prSet presAssocID="{336F069B-B05A-4727-8AF4-47CAACC21864}" presName="parTx" presStyleLbl="revTx" presStyleIdx="2" presStyleCnt="4">
        <dgm:presLayoutVars>
          <dgm:chMax val="0"/>
          <dgm:chPref val="0"/>
        </dgm:presLayoutVars>
      </dgm:prSet>
      <dgm:spPr/>
    </dgm:pt>
    <dgm:pt modelId="{F98B2885-B3AB-4285-9053-1E6212FC2950}" type="pres">
      <dgm:prSet presAssocID="{6EA81228-9548-45ED-8451-7E6F782095FA}" presName="sibTrans" presStyleCnt="0"/>
      <dgm:spPr/>
    </dgm:pt>
    <dgm:pt modelId="{1A2B6D2C-A6DE-4420-AB21-19A677AD830C}" type="pres">
      <dgm:prSet presAssocID="{8E42C1EC-F3CD-4662-A8CD-C609653AF41B}" presName="compNode" presStyleCnt="0"/>
      <dgm:spPr/>
    </dgm:pt>
    <dgm:pt modelId="{5EED84B5-4743-4D42-8F10-3B52251549DF}" type="pres">
      <dgm:prSet presAssocID="{8E42C1EC-F3CD-4662-A8CD-C609653AF41B}" presName="bgRect" presStyleLbl="bgShp" presStyleIdx="3" presStyleCnt="4"/>
      <dgm:spPr>
        <a:solidFill>
          <a:schemeClr val="tx2">
            <a:lumMod val="20000"/>
            <a:lumOff val="80000"/>
          </a:schemeClr>
        </a:solidFill>
      </dgm:spPr>
    </dgm:pt>
    <dgm:pt modelId="{65B347A9-2E5D-4A28-A07B-41E44D224EDA}" type="pres">
      <dgm:prSet presAssocID="{8E42C1EC-F3CD-4662-A8CD-C609653AF41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CF97B4DA-ADAF-4F88-A345-5E0D478BDC9B}" type="pres">
      <dgm:prSet presAssocID="{8E42C1EC-F3CD-4662-A8CD-C609653AF41B}" presName="spaceRect" presStyleCnt="0"/>
      <dgm:spPr/>
    </dgm:pt>
    <dgm:pt modelId="{306A6B98-1763-4DA1-876F-99C87C3E18EB}" type="pres">
      <dgm:prSet presAssocID="{8E42C1EC-F3CD-4662-A8CD-C609653AF41B}" presName="parTx" presStyleLbl="revTx" presStyleIdx="3" presStyleCnt="4">
        <dgm:presLayoutVars>
          <dgm:chMax val="0"/>
          <dgm:chPref val="0"/>
        </dgm:presLayoutVars>
      </dgm:prSet>
      <dgm:spPr/>
    </dgm:pt>
  </dgm:ptLst>
  <dgm:cxnLst>
    <dgm:cxn modelId="{7B6AC53F-C72A-43A6-9E09-72C087156FBF}" srcId="{4B4DF994-46A8-4A7A-8126-0A9A5B0E718D}" destId="{EDBF42C1-ECBE-4E37-8D69-8E5019FEAAEB}" srcOrd="1" destOrd="0" parTransId="{B9213651-D7A2-419F-9E67-E5FC3B9C13E9}" sibTransId="{18371B3A-0CF4-4454-8E10-60DD8C656ABA}"/>
    <dgm:cxn modelId="{A7573B49-5C39-4EF0-98E1-C1AB9FAE2D85}" srcId="{4B4DF994-46A8-4A7A-8126-0A9A5B0E718D}" destId="{8E42C1EC-F3CD-4662-A8CD-C609653AF41B}" srcOrd="3" destOrd="0" parTransId="{F9B271F0-2545-41CA-9F94-BCE5EBBAB395}" sibTransId="{1C141DCE-4D08-4E7C-A732-A8321601992A}"/>
    <dgm:cxn modelId="{41FFEC6A-0BD0-4EFD-874D-EBD06E059799}" type="presOf" srcId="{4B4DF994-46A8-4A7A-8126-0A9A5B0E718D}" destId="{24011704-9605-4165-8269-6A7E1525370E}" srcOrd="0" destOrd="0" presId="urn:microsoft.com/office/officeart/2018/2/layout/IconVerticalSolidList"/>
    <dgm:cxn modelId="{859F6254-6E93-401A-AE6C-BB4230B2A57C}" type="presOf" srcId="{EDBF42C1-ECBE-4E37-8D69-8E5019FEAAEB}" destId="{2D343BD0-0DD6-41A9-8A96-7D58B7F3A7E8}" srcOrd="0" destOrd="0" presId="urn:microsoft.com/office/officeart/2018/2/layout/IconVerticalSolidList"/>
    <dgm:cxn modelId="{88099281-CB58-44D7-ADAA-22BD00A3BF74}" type="presOf" srcId="{8E42C1EC-F3CD-4662-A8CD-C609653AF41B}" destId="{306A6B98-1763-4DA1-876F-99C87C3E18EB}" srcOrd="0" destOrd="0" presId="urn:microsoft.com/office/officeart/2018/2/layout/IconVerticalSolidList"/>
    <dgm:cxn modelId="{8FCAE1AE-FBFF-4067-AFCA-A159DEDA06A4}" srcId="{4B4DF994-46A8-4A7A-8126-0A9A5B0E718D}" destId="{0358AB66-0478-45F9-A42C-EA08A97E323E}" srcOrd="0" destOrd="0" parTransId="{62504A97-CC8B-4B18-8A79-6A72592B8A2C}" sibTransId="{CDDE5A7C-3ECD-4A1A-BEC0-2F3214B362D4}"/>
    <dgm:cxn modelId="{BC5C1AD5-46C7-4713-9267-338A278CA810}" srcId="{4B4DF994-46A8-4A7A-8126-0A9A5B0E718D}" destId="{336F069B-B05A-4727-8AF4-47CAACC21864}" srcOrd="2" destOrd="0" parTransId="{68A17400-AF49-4862-ABE6-E680D74EAD08}" sibTransId="{6EA81228-9548-45ED-8451-7E6F782095FA}"/>
    <dgm:cxn modelId="{519A7FDB-7116-4B8F-B8E9-02A586921C85}" type="presOf" srcId="{0358AB66-0478-45F9-A42C-EA08A97E323E}" destId="{90B329B3-FA94-4764-B7F4-323420FE6ABC}" srcOrd="0" destOrd="0" presId="urn:microsoft.com/office/officeart/2018/2/layout/IconVerticalSolidList"/>
    <dgm:cxn modelId="{8D0044EE-E601-48AA-9AA2-4A661CF34683}" type="presOf" srcId="{336F069B-B05A-4727-8AF4-47CAACC21864}" destId="{7623333C-2DF2-4D45-9979-1C980A490515}" srcOrd="0" destOrd="0" presId="urn:microsoft.com/office/officeart/2018/2/layout/IconVerticalSolidList"/>
    <dgm:cxn modelId="{9BA7839C-8CB1-4533-AD6C-22DECE41760A}" type="presParOf" srcId="{24011704-9605-4165-8269-6A7E1525370E}" destId="{BFB201BE-40DF-44EC-831B-0D43936C95EE}" srcOrd="0" destOrd="0" presId="urn:microsoft.com/office/officeart/2018/2/layout/IconVerticalSolidList"/>
    <dgm:cxn modelId="{A0597099-47AB-4579-90DC-092570B6E4A2}" type="presParOf" srcId="{BFB201BE-40DF-44EC-831B-0D43936C95EE}" destId="{338544E7-47F9-407C-B0F9-99FF2CDFCBDD}" srcOrd="0" destOrd="0" presId="urn:microsoft.com/office/officeart/2018/2/layout/IconVerticalSolidList"/>
    <dgm:cxn modelId="{CD7045DF-32A8-469C-9015-5D0DF1D130F9}" type="presParOf" srcId="{BFB201BE-40DF-44EC-831B-0D43936C95EE}" destId="{5BB16FC2-0071-4133-A8BA-6A11D4A45351}" srcOrd="1" destOrd="0" presId="urn:microsoft.com/office/officeart/2018/2/layout/IconVerticalSolidList"/>
    <dgm:cxn modelId="{CCE327E3-06BD-402F-B326-E7C8C22984F7}" type="presParOf" srcId="{BFB201BE-40DF-44EC-831B-0D43936C95EE}" destId="{9C7D8E7B-041C-4953-94D9-356FAD1836DF}" srcOrd="2" destOrd="0" presId="urn:microsoft.com/office/officeart/2018/2/layout/IconVerticalSolidList"/>
    <dgm:cxn modelId="{2CACC539-A54F-47CD-BD65-368F3DC16EBD}" type="presParOf" srcId="{BFB201BE-40DF-44EC-831B-0D43936C95EE}" destId="{90B329B3-FA94-4764-B7F4-323420FE6ABC}" srcOrd="3" destOrd="0" presId="urn:microsoft.com/office/officeart/2018/2/layout/IconVerticalSolidList"/>
    <dgm:cxn modelId="{426C544F-B333-4A13-99B2-C207428BD92B}" type="presParOf" srcId="{24011704-9605-4165-8269-6A7E1525370E}" destId="{49EFB25F-6C0A-470F-A1BF-8A4C27AD1882}" srcOrd="1" destOrd="0" presId="urn:microsoft.com/office/officeart/2018/2/layout/IconVerticalSolidList"/>
    <dgm:cxn modelId="{B6A1270B-D0E8-4C88-A6F3-02AE75C0D3AE}" type="presParOf" srcId="{24011704-9605-4165-8269-6A7E1525370E}" destId="{F4715487-B4D2-4609-9A7B-676EDC1636E9}" srcOrd="2" destOrd="0" presId="urn:microsoft.com/office/officeart/2018/2/layout/IconVerticalSolidList"/>
    <dgm:cxn modelId="{371A2D2C-C04D-4FA8-A3BF-EE7B32BA7612}" type="presParOf" srcId="{F4715487-B4D2-4609-9A7B-676EDC1636E9}" destId="{65C6EE95-A22A-42AA-BDF4-F0CCF3D36473}" srcOrd="0" destOrd="0" presId="urn:microsoft.com/office/officeart/2018/2/layout/IconVerticalSolidList"/>
    <dgm:cxn modelId="{DDD6EACA-EA95-47C8-B02D-60016BA997B0}" type="presParOf" srcId="{F4715487-B4D2-4609-9A7B-676EDC1636E9}" destId="{D30B2DF8-E9F2-4CBF-8080-F0C02BF8DDB6}" srcOrd="1" destOrd="0" presId="urn:microsoft.com/office/officeart/2018/2/layout/IconVerticalSolidList"/>
    <dgm:cxn modelId="{0AD52402-452E-4572-B4DE-82C8CF57C13E}" type="presParOf" srcId="{F4715487-B4D2-4609-9A7B-676EDC1636E9}" destId="{C9F522F8-4A0A-4E75-91C4-D12BB13E2BB0}" srcOrd="2" destOrd="0" presId="urn:microsoft.com/office/officeart/2018/2/layout/IconVerticalSolidList"/>
    <dgm:cxn modelId="{250D7A60-32F9-45DE-BDDC-D9FD2C4ED0AE}" type="presParOf" srcId="{F4715487-B4D2-4609-9A7B-676EDC1636E9}" destId="{2D343BD0-0DD6-41A9-8A96-7D58B7F3A7E8}" srcOrd="3" destOrd="0" presId="urn:microsoft.com/office/officeart/2018/2/layout/IconVerticalSolidList"/>
    <dgm:cxn modelId="{60BE94E1-B946-4452-98C1-44C51B7E637F}" type="presParOf" srcId="{24011704-9605-4165-8269-6A7E1525370E}" destId="{817E3C3C-376D-45A6-A215-DCA3E7E7B839}" srcOrd="3" destOrd="0" presId="urn:microsoft.com/office/officeart/2018/2/layout/IconVerticalSolidList"/>
    <dgm:cxn modelId="{CB2577E6-6B2A-4F38-9F34-47D9FDFD7DA1}" type="presParOf" srcId="{24011704-9605-4165-8269-6A7E1525370E}" destId="{BCEBD7A8-FD88-40D5-A089-674BFC830DA4}" srcOrd="4" destOrd="0" presId="urn:microsoft.com/office/officeart/2018/2/layout/IconVerticalSolidList"/>
    <dgm:cxn modelId="{377E8841-C6DB-480C-81DC-190E48C189DB}" type="presParOf" srcId="{BCEBD7A8-FD88-40D5-A089-674BFC830DA4}" destId="{E85A8FDE-9210-4CCF-A19E-6B8539FFD803}" srcOrd="0" destOrd="0" presId="urn:microsoft.com/office/officeart/2018/2/layout/IconVerticalSolidList"/>
    <dgm:cxn modelId="{3A159247-FA99-40B9-9663-D8030FE1A3DA}" type="presParOf" srcId="{BCEBD7A8-FD88-40D5-A089-674BFC830DA4}" destId="{0EA919A8-B82B-43B2-9D8B-5EAB346883AC}" srcOrd="1" destOrd="0" presId="urn:microsoft.com/office/officeart/2018/2/layout/IconVerticalSolidList"/>
    <dgm:cxn modelId="{2736B9AD-EF68-4863-AF1C-CF631A2260CC}" type="presParOf" srcId="{BCEBD7A8-FD88-40D5-A089-674BFC830DA4}" destId="{03A87ED9-751F-4433-A395-07E507FD5AB4}" srcOrd="2" destOrd="0" presId="urn:microsoft.com/office/officeart/2018/2/layout/IconVerticalSolidList"/>
    <dgm:cxn modelId="{2A178895-8E04-4849-8C31-E96E3160B041}" type="presParOf" srcId="{BCEBD7A8-FD88-40D5-A089-674BFC830DA4}" destId="{7623333C-2DF2-4D45-9979-1C980A490515}" srcOrd="3" destOrd="0" presId="urn:microsoft.com/office/officeart/2018/2/layout/IconVerticalSolidList"/>
    <dgm:cxn modelId="{6EAA9FB3-58A2-4D07-B29C-EE618490F25C}" type="presParOf" srcId="{24011704-9605-4165-8269-6A7E1525370E}" destId="{F98B2885-B3AB-4285-9053-1E6212FC2950}" srcOrd="5" destOrd="0" presId="urn:microsoft.com/office/officeart/2018/2/layout/IconVerticalSolidList"/>
    <dgm:cxn modelId="{DC449939-C4C4-42AC-B940-6CA376C3777B}" type="presParOf" srcId="{24011704-9605-4165-8269-6A7E1525370E}" destId="{1A2B6D2C-A6DE-4420-AB21-19A677AD830C}" srcOrd="6" destOrd="0" presId="urn:microsoft.com/office/officeart/2018/2/layout/IconVerticalSolidList"/>
    <dgm:cxn modelId="{C211BC40-CF22-4A5B-B845-62163EFFC681}" type="presParOf" srcId="{1A2B6D2C-A6DE-4420-AB21-19A677AD830C}" destId="{5EED84B5-4743-4D42-8F10-3B52251549DF}" srcOrd="0" destOrd="0" presId="urn:microsoft.com/office/officeart/2018/2/layout/IconVerticalSolidList"/>
    <dgm:cxn modelId="{21B386F6-2CA0-42B8-AB41-0BCA59408658}" type="presParOf" srcId="{1A2B6D2C-A6DE-4420-AB21-19A677AD830C}" destId="{65B347A9-2E5D-4A28-A07B-41E44D224EDA}" srcOrd="1" destOrd="0" presId="urn:microsoft.com/office/officeart/2018/2/layout/IconVerticalSolidList"/>
    <dgm:cxn modelId="{DF22D1EA-3A47-4A58-839B-08DE37146E1C}" type="presParOf" srcId="{1A2B6D2C-A6DE-4420-AB21-19A677AD830C}" destId="{CF97B4DA-ADAF-4F88-A345-5E0D478BDC9B}" srcOrd="2" destOrd="0" presId="urn:microsoft.com/office/officeart/2018/2/layout/IconVerticalSolidList"/>
    <dgm:cxn modelId="{FBEBAA21-83B7-40A5-B74F-23894912D748}" type="presParOf" srcId="{1A2B6D2C-A6DE-4420-AB21-19A677AD830C}" destId="{306A6B98-1763-4DA1-876F-99C87C3E18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95164E-2396-4AD4-A2D7-F085F5022EAA}" type="doc">
      <dgm:prSet loTypeId="urn:microsoft.com/office/officeart/2018/2/layout/IconVerticalSolidList" loCatId="icon" qsTypeId="urn:microsoft.com/office/officeart/2005/8/quickstyle/simple3" qsCatId="simple" csTypeId="urn:microsoft.com/office/officeart/2005/8/colors/colorful1" csCatId="colorful" phldr="1"/>
      <dgm:spPr/>
      <dgm:t>
        <a:bodyPr/>
        <a:lstStyle/>
        <a:p>
          <a:endParaRPr lang="en-US"/>
        </a:p>
      </dgm:t>
    </dgm:pt>
    <dgm:pt modelId="{FE44D4BC-08D7-4E76-A23C-EE1D9001ECAA}">
      <dgm:prSet/>
      <dgm:spPr/>
      <dgm:t>
        <a:bodyPr/>
        <a:lstStyle/>
        <a:p>
          <a:pPr>
            <a:lnSpc>
              <a:spcPct val="100000"/>
            </a:lnSpc>
          </a:pPr>
          <a:r>
            <a:rPr lang="en-US" dirty="0"/>
            <a:t>Culturally diverse and sensitive environment </a:t>
          </a:r>
        </a:p>
      </dgm:t>
    </dgm:pt>
    <dgm:pt modelId="{F6A90F0F-A582-4FBC-83FF-A8A3A8243A87}" type="parTrans" cxnId="{1A14B8C2-0E4A-41F1-80AC-F5DF4D9EF3F7}">
      <dgm:prSet/>
      <dgm:spPr/>
      <dgm:t>
        <a:bodyPr/>
        <a:lstStyle/>
        <a:p>
          <a:endParaRPr lang="en-US"/>
        </a:p>
      </dgm:t>
    </dgm:pt>
    <dgm:pt modelId="{BCD5A28D-093B-41C2-8743-7D3A6AAB773E}" type="sibTrans" cxnId="{1A14B8C2-0E4A-41F1-80AC-F5DF4D9EF3F7}">
      <dgm:prSet/>
      <dgm:spPr/>
      <dgm:t>
        <a:bodyPr/>
        <a:lstStyle/>
        <a:p>
          <a:pPr>
            <a:lnSpc>
              <a:spcPct val="100000"/>
            </a:lnSpc>
          </a:pPr>
          <a:endParaRPr lang="en-US"/>
        </a:p>
      </dgm:t>
    </dgm:pt>
    <dgm:pt modelId="{7EE38F09-6920-4066-8BE0-51C16333F5D1}">
      <dgm:prSet/>
      <dgm:spPr/>
      <dgm:t>
        <a:bodyPr/>
        <a:lstStyle/>
        <a:p>
          <a:pPr>
            <a:lnSpc>
              <a:spcPct val="100000"/>
            </a:lnSpc>
          </a:pPr>
          <a:r>
            <a:rPr lang="en-US" dirty="0"/>
            <a:t>Collect information </a:t>
          </a:r>
        </a:p>
      </dgm:t>
    </dgm:pt>
    <dgm:pt modelId="{C18D09B0-0497-48DB-AB5F-7E45EC619434}" type="parTrans" cxnId="{D23BE838-1D96-4DC1-A95A-BE99C9BE566E}">
      <dgm:prSet/>
      <dgm:spPr/>
      <dgm:t>
        <a:bodyPr/>
        <a:lstStyle/>
        <a:p>
          <a:endParaRPr lang="en-US"/>
        </a:p>
      </dgm:t>
    </dgm:pt>
    <dgm:pt modelId="{F91E7C6F-81C9-4A76-8C0B-0D51ADB683CB}" type="sibTrans" cxnId="{D23BE838-1D96-4DC1-A95A-BE99C9BE566E}">
      <dgm:prSet/>
      <dgm:spPr/>
      <dgm:t>
        <a:bodyPr/>
        <a:lstStyle/>
        <a:p>
          <a:pPr>
            <a:lnSpc>
              <a:spcPct val="100000"/>
            </a:lnSpc>
          </a:pPr>
          <a:endParaRPr lang="en-US"/>
        </a:p>
      </dgm:t>
    </dgm:pt>
    <dgm:pt modelId="{7AF5B948-0F4D-4E90-BA90-FA815591DD98}">
      <dgm:prSet/>
      <dgm:spPr/>
      <dgm:t>
        <a:bodyPr/>
        <a:lstStyle/>
        <a:p>
          <a:pPr>
            <a:lnSpc>
              <a:spcPct val="100000"/>
            </a:lnSpc>
          </a:pPr>
          <a:r>
            <a:rPr lang="en-US" dirty="0"/>
            <a:t>Recognize cultural barriers </a:t>
          </a:r>
        </a:p>
      </dgm:t>
    </dgm:pt>
    <dgm:pt modelId="{1D63F24F-8311-4A79-A761-0860BC531441}" type="parTrans" cxnId="{55E61E70-A344-4370-B59C-CCCC58BB3147}">
      <dgm:prSet/>
      <dgm:spPr/>
      <dgm:t>
        <a:bodyPr/>
        <a:lstStyle/>
        <a:p>
          <a:endParaRPr lang="en-US"/>
        </a:p>
      </dgm:t>
    </dgm:pt>
    <dgm:pt modelId="{F2B53143-CC0F-44D7-8233-C745E1397A8F}" type="sibTrans" cxnId="{55E61E70-A344-4370-B59C-CCCC58BB3147}">
      <dgm:prSet/>
      <dgm:spPr/>
      <dgm:t>
        <a:bodyPr/>
        <a:lstStyle/>
        <a:p>
          <a:pPr>
            <a:lnSpc>
              <a:spcPct val="100000"/>
            </a:lnSpc>
          </a:pPr>
          <a:endParaRPr lang="en-US"/>
        </a:p>
      </dgm:t>
    </dgm:pt>
    <dgm:pt modelId="{114B5A0C-561F-427E-8829-1D6D838EFB2D}">
      <dgm:prSet/>
      <dgm:spPr/>
      <dgm:t>
        <a:bodyPr/>
        <a:lstStyle/>
        <a:p>
          <a:pPr>
            <a:lnSpc>
              <a:spcPct val="100000"/>
            </a:lnSpc>
          </a:pPr>
          <a:r>
            <a:rPr lang="en-US" dirty="0"/>
            <a:t>Use evidence-based practices</a:t>
          </a:r>
        </a:p>
      </dgm:t>
    </dgm:pt>
    <dgm:pt modelId="{55DA8A08-CDB3-46FA-B8A1-16426FEA6590}" type="parTrans" cxnId="{1F396D32-9F6A-491B-8E16-C9DE557A4088}">
      <dgm:prSet/>
      <dgm:spPr/>
      <dgm:t>
        <a:bodyPr/>
        <a:lstStyle/>
        <a:p>
          <a:endParaRPr lang="en-US"/>
        </a:p>
      </dgm:t>
    </dgm:pt>
    <dgm:pt modelId="{1D0D0135-2C72-4D1C-AC0E-92833228700A}" type="sibTrans" cxnId="{1F396D32-9F6A-491B-8E16-C9DE557A4088}">
      <dgm:prSet/>
      <dgm:spPr/>
      <dgm:t>
        <a:bodyPr/>
        <a:lstStyle/>
        <a:p>
          <a:endParaRPr lang="en-US"/>
        </a:p>
      </dgm:t>
    </dgm:pt>
    <dgm:pt modelId="{030D5D9D-7D91-4211-A447-C68D2F5FEBD6}" type="pres">
      <dgm:prSet presAssocID="{4C95164E-2396-4AD4-A2D7-F085F5022EAA}" presName="root" presStyleCnt="0">
        <dgm:presLayoutVars>
          <dgm:dir/>
          <dgm:resizeHandles val="exact"/>
        </dgm:presLayoutVars>
      </dgm:prSet>
      <dgm:spPr/>
    </dgm:pt>
    <dgm:pt modelId="{B1E99565-BBF4-499C-9C07-F68533D52A2F}" type="pres">
      <dgm:prSet presAssocID="{FE44D4BC-08D7-4E76-A23C-EE1D9001ECAA}" presName="compNode" presStyleCnt="0"/>
      <dgm:spPr/>
    </dgm:pt>
    <dgm:pt modelId="{27BED9A8-42DC-48B4-BF6A-B20D208196B1}" type="pres">
      <dgm:prSet presAssocID="{FE44D4BC-08D7-4E76-A23C-EE1D9001ECAA}" presName="bgRect" presStyleLbl="bgShp" presStyleIdx="0" presStyleCnt="4"/>
      <dgm:spPr>
        <a:solidFill>
          <a:srgbClr val="FFCCCC"/>
        </a:solidFill>
      </dgm:spPr>
    </dgm:pt>
    <dgm:pt modelId="{7C9D6B30-CCF7-46F0-AFF2-C058F1834399}" type="pres">
      <dgm:prSet presAssocID="{FE44D4BC-08D7-4E76-A23C-EE1D9001ECA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th Globe Americas"/>
        </a:ext>
      </dgm:extLst>
    </dgm:pt>
    <dgm:pt modelId="{ACF039E5-B9C9-4C13-AF88-C0ECA99A0440}" type="pres">
      <dgm:prSet presAssocID="{FE44D4BC-08D7-4E76-A23C-EE1D9001ECAA}" presName="spaceRect" presStyleCnt="0"/>
      <dgm:spPr/>
    </dgm:pt>
    <dgm:pt modelId="{02D48C9A-9C9F-4C07-96C1-5A52EC6A62D2}" type="pres">
      <dgm:prSet presAssocID="{FE44D4BC-08D7-4E76-A23C-EE1D9001ECAA}" presName="parTx" presStyleLbl="revTx" presStyleIdx="0" presStyleCnt="4">
        <dgm:presLayoutVars>
          <dgm:chMax val="0"/>
          <dgm:chPref val="0"/>
        </dgm:presLayoutVars>
      </dgm:prSet>
      <dgm:spPr/>
    </dgm:pt>
    <dgm:pt modelId="{B46B2549-3D5E-4D0B-B22A-2F4E9DFCCEF0}" type="pres">
      <dgm:prSet presAssocID="{BCD5A28D-093B-41C2-8743-7D3A6AAB773E}" presName="sibTrans" presStyleCnt="0"/>
      <dgm:spPr/>
    </dgm:pt>
    <dgm:pt modelId="{0B69E08C-52D2-4A37-92E8-FF7F45802E8F}" type="pres">
      <dgm:prSet presAssocID="{7EE38F09-6920-4066-8BE0-51C16333F5D1}" presName="compNode" presStyleCnt="0"/>
      <dgm:spPr/>
    </dgm:pt>
    <dgm:pt modelId="{21E6238F-FF88-4D8F-B4D0-C0E30F0871BA}" type="pres">
      <dgm:prSet presAssocID="{7EE38F09-6920-4066-8BE0-51C16333F5D1}" presName="bgRect" presStyleLbl="bgShp" presStyleIdx="1" presStyleCnt="4"/>
      <dgm:spPr>
        <a:solidFill>
          <a:srgbClr val="FFCCCC"/>
        </a:solidFill>
      </dgm:spPr>
    </dgm:pt>
    <dgm:pt modelId="{CE7D41EF-8CE1-4B07-8C50-806C1D300CFB}" type="pres">
      <dgm:prSet presAssocID="{7EE38F09-6920-4066-8BE0-51C16333F5D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CF283F8F-D454-44A1-A5C5-41B223A9ECEF}" type="pres">
      <dgm:prSet presAssocID="{7EE38F09-6920-4066-8BE0-51C16333F5D1}" presName="spaceRect" presStyleCnt="0"/>
      <dgm:spPr/>
    </dgm:pt>
    <dgm:pt modelId="{F7062DE2-6270-4BD9-943F-80FDDED0ACB3}" type="pres">
      <dgm:prSet presAssocID="{7EE38F09-6920-4066-8BE0-51C16333F5D1}" presName="parTx" presStyleLbl="revTx" presStyleIdx="1" presStyleCnt="4">
        <dgm:presLayoutVars>
          <dgm:chMax val="0"/>
          <dgm:chPref val="0"/>
        </dgm:presLayoutVars>
      </dgm:prSet>
      <dgm:spPr/>
    </dgm:pt>
    <dgm:pt modelId="{EA24B440-1763-4A9E-AD88-CDB9F8F43E8E}" type="pres">
      <dgm:prSet presAssocID="{F91E7C6F-81C9-4A76-8C0B-0D51ADB683CB}" presName="sibTrans" presStyleCnt="0"/>
      <dgm:spPr/>
    </dgm:pt>
    <dgm:pt modelId="{CA74AFF4-B038-412C-A73E-5CA4FB357102}" type="pres">
      <dgm:prSet presAssocID="{7AF5B948-0F4D-4E90-BA90-FA815591DD98}" presName="compNode" presStyleCnt="0"/>
      <dgm:spPr/>
    </dgm:pt>
    <dgm:pt modelId="{070139DF-A126-413F-9FC1-32D12F87F778}" type="pres">
      <dgm:prSet presAssocID="{7AF5B948-0F4D-4E90-BA90-FA815591DD98}" presName="bgRect" presStyleLbl="bgShp" presStyleIdx="2" presStyleCnt="4"/>
      <dgm:spPr>
        <a:solidFill>
          <a:srgbClr val="FFCCCC"/>
        </a:solidFill>
      </dgm:spPr>
    </dgm:pt>
    <dgm:pt modelId="{B9EF246A-569A-4713-B519-57DC2BF12658}" type="pres">
      <dgm:prSet presAssocID="{7AF5B948-0F4D-4E90-BA90-FA815591DD9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7361A79C-3842-4F8C-B208-2D9BC7BE55F8}" type="pres">
      <dgm:prSet presAssocID="{7AF5B948-0F4D-4E90-BA90-FA815591DD98}" presName="spaceRect" presStyleCnt="0"/>
      <dgm:spPr/>
    </dgm:pt>
    <dgm:pt modelId="{ABB3B5A1-2D93-4CA2-ADB3-B8CD12CEACAC}" type="pres">
      <dgm:prSet presAssocID="{7AF5B948-0F4D-4E90-BA90-FA815591DD98}" presName="parTx" presStyleLbl="revTx" presStyleIdx="2" presStyleCnt="4">
        <dgm:presLayoutVars>
          <dgm:chMax val="0"/>
          <dgm:chPref val="0"/>
        </dgm:presLayoutVars>
      </dgm:prSet>
      <dgm:spPr/>
    </dgm:pt>
    <dgm:pt modelId="{D8DBE0C5-224C-4FA9-866C-C3117D79FD85}" type="pres">
      <dgm:prSet presAssocID="{F2B53143-CC0F-44D7-8233-C745E1397A8F}" presName="sibTrans" presStyleCnt="0"/>
      <dgm:spPr/>
    </dgm:pt>
    <dgm:pt modelId="{F454D8EE-C305-481C-B7A2-808DB4D7C5A5}" type="pres">
      <dgm:prSet presAssocID="{114B5A0C-561F-427E-8829-1D6D838EFB2D}" presName="compNode" presStyleCnt="0"/>
      <dgm:spPr/>
    </dgm:pt>
    <dgm:pt modelId="{1C4543CB-7BEE-4637-8BE0-90D43C6C2320}" type="pres">
      <dgm:prSet presAssocID="{114B5A0C-561F-427E-8829-1D6D838EFB2D}" presName="bgRect" presStyleLbl="bgShp" presStyleIdx="3" presStyleCnt="4"/>
      <dgm:spPr>
        <a:solidFill>
          <a:srgbClr val="FFCCCC"/>
        </a:solidFill>
      </dgm:spPr>
    </dgm:pt>
    <dgm:pt modelId="{AE2C3263-E129-4156-9796-AC1A0FF0A9A6}" type="pres">
      <dgm:prSet presAssocID="{114B5A0C-561F-427E-8829-1D6D838EFB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C687DE00-0964-4C92-908A-3367808CB239}" type="pres">
      <dgm:prSet presAssocID="{114B5A0C-561F-427E-8829-1D6D838EFB2D}" presName="spaceRect" presStyleCnt="0"/>
      <dgm:spPr/>
    </dgm:pt>
    <dgm:pt modelId="{838C943A-0896-4BDB-8444-361CAC96F5DC}" type="pres">
      <dgm:prSet presAssocID="{114B5A0C-561F-427E-8829-1D6D838EFB2D}" presName="parTx" presStyleLbl="revTx" presStyleIdx="3" presStyleCnt="4">
        <dgm:presLayoutVars>
          <dgm:chMax val="0"/>
          <dgm:chPref val="0"/>
        </dgm:presLayoutVars>
      </dgm:prSet>
      <dgm:spPr/>
    </dgm:pt>
  </dgm:ptLst>
  <dgm:cxnLst>
    <dgm:cxn modelId="{DD227902-18D2-47A7-8F1E-24159B3BF86F}" type="presOf" srcId="{FE44D4BC-08D7-4E76-A23C-EE1D9001ECAA}" destId="{02D48C9A-9C9F-4C07-96C1-5A52EC6A62D2}" srcOrd="0" destOrd="0" presId="urn:microsoft.com/office/officeart/2018/2/layout/IconVerticalSolidList"/>
    <dgm:cxn modelId="{14010908-8C45-464D-9842-71E005365489}" type="presOf" srcId="{7AF5B948-0F4D-4E90-BA90-FA815591DD98}" destId="{ABB3B5A1-2D93-4CA2-ADB3-B8CD12CEACAC}" srcOrd="0" destOrd="0" presId="urn:microsoft.com/office/officeart/2018/2/layout/IconVerticalSolidList"/>
    <dgm:cxn modelId="{3E8BD717-D9D9-4C4C-BF55-856CD505EF84}" type="presOf" srcId="{4C95164E-2396-4AD4-A2D7-F085F5022EAA}" destId="{030D5D9D-7D91-4211-A447-C68D2F5FEBD6}" srcOrd="0" destOrd="0" presId="urn:microsoft.com/office/officeart/2018/2/layout/IconVerticalSolidList"/>
    <dgm:cxn modelId="{1F396D32-9F6A-491B-8E16-C9DE557A4088}" srcId="{4C95164E-2396-4AD4-A2D7-F085F5022EAA}" destId="{114B5A0C-561F-427E-8829-1D6D838EFB2D}" srcOrd="3" destOrd="0" parTransId="{55DA8A08-CDB3-46FA-B8A1-16426FEA6590}" sibTransId="{1D0D0135-2C72-4D1C-AC0E-92833228700A}"/>
    <dgm:cxn modelId="{D23BE838-1D96-4DC1-A95A-BE99C9BE566E}" srcId="{4C95164E-2396-4AD4-A2D7-F085F5022EAA}" destId="{7EE38F09-6920-4066-8BE0-51C16333F5D1}" srcOrd="1" destOrd="0" parTransId="{C18D09B0-0497-48DB-AB5F-7E45EC619434}" sibTransId="{F91E7C6F-81C9-4A76-8C0B-0D51ADB683CB}"/>
    <dgm:cxn modelId="{55E61E70-A344-4370-B59C-CCCC58BB3147}" srcId="{4C95164E-2396-4AD4-A2D7-F085F5022EAA}" destId="{7AF5B948-0F4D-4E90-BA90-FA815591DD98}" srcOrd="2" destOrd="0" parTransId="{1D63F24F-8311-4A79-A761-0860BC531441}" sibTransId="{F2B53143-CC0F-44D7-8233-C745E1397A8F}"/>
    <dgm:cxn modelId="{996DAC75-D5F5-4A01-96B1-E0F112F5523A}" type="presOf" srcId="{114B5A0C-561F-427E-8829-1D6D838EFB2D}" destId="{838C943A-0896-4BDB-8444-361CAC96F5DC}" srcOrd="0" destOrd="0" presId="urn:microsoft.com/office/officeart/2018/2/layout/IconVerticalSolidList"/>
    <dgm:cxn modelId="{1A14B8C2-0E4A-41F1-80AC-F5DF4D9EF3F7}" srcId="{4C95164E-2396-4AD4-A2D7-F085F5022EAA}" destId="{FE44D4BC-08D7-4E76-A23C-EE1D9001ECAA}" srcOrd="0" destOrd="0" parTransId="{F6A90F0F-A582-4FBC-83FF-A8A3A8243A87}" sibTransId="{BCD5A28D-093B-41C2-8743-7D3A6AAB773E}"/>
    <dgm:cxn modelId="{D20B15C5-0554-4F89-A5C0-40447EBB1BDF}" type="presOf" srcId="{7EE38F09-6920-4066-8BE0-51C16333F5D1}" destId="{F7062DE2-6270-4BD9-943F-80FDDED0ACB3}" srcOrd="0" destOrd="0" presId="urn:microsoft.com/office/officeart/2018/2/layout/IconVerticalSolidList"/>
    <dgm:cxn modelId="{CCB8ED39-F303-408C-92CC-28E79732F9ED}" type="presParOf" srcId="{030D5D9D-7D91-4211-A447-C68D2F5FEBD6}" destId="{B1E99565-BBF4-499C-9C07-F68533D52A2F}" srcOrd="0" destOrd="0" presId="urn:microsoft.com/office/officeart/2018/2/layout/IconVerticalSolidList"/>
    <dgm:cxn modelId="{8113FAA6-5932-46C8-BD6B-3D3EE2ADCB45}" type="presParOf" srcId="{B1E99565-BBF4-499C-9C07-F68533D52A2F}" destId="{27BED9A8-42DC-48B4-BF6A-B20D208196B1}" srcOrd="0" destOrd="0" presId="urn:microsoft.com/office/officeart/2018/2/layout/IconVerticalSolidList"/>
    <dgm:cxn modelId="{CA100145-A546-4032-A30B-8764E37045D9}" type="presParOf" srcId="{B1E99565-BBF4-499C-9C07-F68533D52A2F}" destId="{7C9D6B30-CCF7-46F0-AFF2-C058F1834399}" srcOrd="1" destOrd="0" presId="urn:microsoft.com/office/officeart/2018/2/layout/IconVerticalSolidList"/>
    <dgm:cxn modelId="{37B7F561-1024-4EE1-9CC5-52962ABD4E9D}" type="presParOf" srcId="{B1E99565-BBF4-499C-9C07-F68533D52A2F}" destId="{ACF039E5-B9C9-4C13-AF88-C0ECA99A0440}" srcOrd="2" destOrd="0" presId="urn:microsoft.com/office/officeart/2018/2/layout/IconVerticalSolidList"/>
    <dgm:cxn modelId="{90AEEB92-298E-4B5B-9D29-52C9CD9D6889}" type="presParOf" srcId="{B1E99565-BBF4-499C-9C07-F68533D52A2F}" destId="{02D48C9A-9C9F-4C07-96C1-5A52EC6A62D2}" srcOrd="3" destOrd="0" presId="urn:microsoft.com/office/officeart/2018/2/layout/IconVerticalSolidList"/>
    <dgm:cxn modelId="{8A5996B2-2672-4A9C-B6CE-7ED2D2432D31}" type="presParOf" srcId="{030D5D9D-7D91-4211-A447-C68D2F5FEBD6}" destId="{B46B2549-3D5E-4D0B-B22A-2F4E9DFCCEF0}" srcOrd="1" destOrd="0" presId="urn:microsoft.com/office/officeart/2018/2/layout/IconVerticalSolidList"/>
    <dgm:cxn modelId="{F6691529-29E6-46AA-84F2-BBFA77BA1367}" type="presParOf" srcId="{030D5D9D-7D91-4211-A447-C68D2F5FEBD6}" destId="{0B69E08C-52D2-4A37-92E8-FF7F45802E8F}" srcOrd="2" destOrd="0" presId="urn:microsoft.com/office/officeart/2018/2/layout/IconVerticalSolidList"/>
    <dgm:cxn modelId="{6503AE37-1970-45CE-A908-933887A4F0E5}" type="presParOf" srcId="{0B69E08C-52D2-4A37-92E8-FF7F45802E8F}" destId="{21E6238F-FF88-4D8F-B4D0-C0E30F0871BA}" srcOrd="0" destOrd="0" presId="urn:microsoft.com/office/officeart/2018/2/layout/IconVerticalSolidList"/>
    <dgm:cxn modelId="{AB43F271-E738-4908-8375-3D67B0DA4925}" type="presParOf" srcId="{0B69E08C-52D2-4A37-92E8-FF7F45802E8F}" destId="{CE7D41EF-8CE1-4B07-8C50-806C1D300CFB}" srcOrd="1" destOrd="0" presId="urn:microsoft.com/office/officeart/2018/2/layout/IconVerticalSolidList"/>
    <dgm:cxn modelId="{B47B1790-EDC5-4335-B679-635FC6DF9952}" type="presParOf" srcId="{0B69E08C-52D2-4A37-92E8-FF7F45802E8F}" destId="{CF283F8F-D454-44A1-A5C5-41B223A9ECEF}" srcOrd="2" destOrd="0" presId="urn:microsoft.com/office/officeart/2018/2/layout/IconVerticalSolidList"/>
    <dgm:cxn modelId="{BAC64DCD-830A-4838-8952-2EBDD62215DC}" type="presParOf" srcId="{0B69E08C-52D2-4A37-92E8-FF7F45802E8F}" destId="{F7062DE2-6270-4BD9-943F-80FDDED0ACB3}" srcOrd="3" destOrd="0" presId="urn:microsoft.com/office/officeart/2018/2/layout/IconVerticalSolidList"/>
    <dgm:cxn modelId="{E3E044DD-D56A-450A-A53F-B1FE8D52D228}" type="presParOf" srcId="{030D5D9D-7D91-4211-A447-C68D2F5FEBD6}" destId="{EA24B440-1763-4A9E-AD88-CDB9F8F43E8E}" srcOrd="3" destOrd="0" presId="urn:microsoft.com/office/officeart/2018/2/layout/IconVerticalSolidList"/>
    <dgm:cxn modelId="{B05C111D-0C85-432E-8FEB-40AC9008C284}" type="presParOf" srcId="{030D5D9D-7D91-4211-A447-C68D2F5FEBD6}" destId="{CA74AFF4-B038-412C-A73E-5CA4FB357102}" srcOrd="4" destOrd="0" presId="urn:microsoft.com/office/officeart/2018/2/layout/IconVerticalSolidList"/>
    <dgm:cxn modelId="{84860283-26D1-48FC-A671-E887E63706EC}" type="presParOf" srcId="{CA74AFF4-B038-412C-A73E-5CA4FB357102}" destId="{070139DF-A126-413F-9FC1-32D12F87F778}" srcOrd="0" destOrd="0" presId="urn:microsoft.com/office/officeart/2018/2/layout/IconVerticalSolidList"/>
    <dgm:cxn modelId="{922F5DF9-491C-4766-925C-04049B138A25}" type="presParOf" srcId="{CA74AFF4-B038-412C-A73E-5CA4FB357102}" destId="{B9EF246A-569A-4713-B519-57DC2BF12658}" srcOrd="1" destOrd="0" presId="urn:microsoft.com/office/officeart/2018/2/layout/IconVerticalSolidList"/>
    <dgm:cxn modelId="{4C85FFA4-35CB-4ABC-A20C-974D75043976}" type="presParOf" srcId="{CA74AFF4-B038-412C-A73E-5CA4FB357102}" destId="{7361A79C-3842-4F8C-B208-2D9BC7BE55F8}" srcOrd="2" destOrd="0" presId="urn:microsoft.com/office/officeart/2018/2/layout/IconVerticalSolidList"/>
    <dgm:cxn modelId="{518AC3FA-6C93-41C3-96CB-85F6C02D6D48}" type="presParOf" srcId="{CA74AFF4-B038-412C-A73E-5CA4FB357102}" destId="{ABB3B5A1-2D93-4CA2-ADB3-B8CD12CEACAC}" srcOrd="3" destOrd="0" presId="urn:microsoft.com/office/officeart/2018/2/layout/IconVerticalSolidList"/>
    <dgm:cxn modelId="{A310100B-2B57-446E-83BD-949FFA161B92}" type="presParOf" srcId="{030D5D9D-7D91-4211-A447-C68D2F5FEBD6}" destId="{D8DBE0C5-224C-4FA9-866C-C3117D79FD85}" srcOrd="5" destOrd="0" presId="urn:microsoft.com/office/officeart/2018/2/layout/IconVerticalSolidList"/>
    <dgm:cxn modelId="{E96408B9-2020-4B51-9E1E-553AB69C6DF4}" type="presParOf" srcId="{030D5D9D-7D91-4211-A447-C68D2F5FEBD6}" destId="{F454D8EE-C305-481C-B7A2-808DB4D7C5A5}" srcOrd="6" destOrd="0" presId="urn:microsoft.com/office/officeart/2018/2/layout/IconVerticalSolidList"/>
    <dgm:cxn modelId="{6F9F75B9-8188-4445-A064-DC21469D57A7}" type="presParOf" srcId="{F454D8EE-C305-481C-B7A2-808DB4D7C5A5}" destId="{1C4543CB-7BEE-4637-8BE0-90D43C6C2320}" srcOrd="0" destOrd="0" presId="urn:microsoft.com/office/officeart/2018/2/layout/IconVerticalSolidList"/>
    <dgm:cxn modelId="{172E8663-10DD-4912-AF82-07464C57AABC}" type="presParOf" srcId="{F454D8EE-C305-481C-B7A2-808DB4D7C5A5}" destId="{AE2C3263-E129-4156-9796-AC1A0FF0A9A6}" srcOrd="1" destOrd="0" presId="urn:microsoft.com/office/officeart/2018/2/layout/IconVerticalSolidList"/>
    <dgm:cxn modelId="{528F90C7-BB18-472F-9098-7D08640703EB}" type="presParOf" srcId="{F454D8EE-C305-481C-B7A2-808DB4D7C5A5}" destId="{C687DE00-0964-4C92-908A-3367808CB239}" srcOrd="2" destOrd="0" presId="urn:microsoft.com/office/officeart/2018/2/layout/IconVerticalSolidList"/>
    <dgm:cxn modelId="{8D21BE11-37A5-407D-8080-54824938E316}" type="presParOf" srcId="{F454D8EE-C305-481C-B7A2-808DB4D7C5A5}" destId="{838C943A-0896-4BDB-8444-361CAC96F5D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84B4DB-6A09-4F3A-8B25-90D09C7C0A4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9AAB406-2B40-44D6-A2DD-7440943A0B17}">
      <dgm:prSet/>
      <dgm:spPr>
        <a:solidFill>
          <a:srgbClr val="F18E09"/>
        </a:solidFill>
      </dgm:spPr>
      <dgm:t>
        <a:bodyPr/>
        <a:lstStyle/>
        <a:p>
          <a:r>
            <a:rPr lang="en-US" dirty="0"/>
            <a:t>Pre-Crisis Stage</a:t>
          </a:r>
        </a:p>
      </dgm:t>
    </dgm:pt>
    <dgm:pt modelId="{7221694E-59BB-4399-A31F-2648D2CDA865}" type="parTrans" cxnId="{44864A28-5548-4089-9CA1-07B20A5A6A65}">
      <dgm:prSet/>
      <dgm:spPr/>
      <dgm:t>
        <a:bodyPr/>
        <a:lstStyle/>
        <a:p>
          <a:endParaRPr lang="en-US"/>
        </a:p>
      </dgm:t>
    </dgm:pt>
    <dgm:pt modelId="{8DD186B1-70A6-405C-BCD2-20D1CDED1437}" type="sibTrans" cxnId="{44864A28-5548-4089-9CA1-07B20A5A6A65}">
      <dgm:prSet/>
      <dgm:spPr/>
      <dgm:t>
        <a:bodyPr/>
        <a:lstStyle/>
        <a:p>
          <a:endParaRPr lang="en-US"/>
        </a:p>
      </dgm:t>
    </dgm:pt>
    <dgm:pt modelId="{35C5D78C-9DB8-4E46-8AFA-F9B51EF0E8F7}">
      <dgm:prSet/>
      <dgm:spPr>
        <a:solidFill>
          <a:srgbClr val="F18E09"/>
        </a:solidFill>
      </dgm:spPr>
      <dgm:t>
        <a:bodyPr/>
        <a:lstStyle/>
        <a:p>
          <a:r>
            <a:rPr lang="en-US"/>
            <a:t>Triggering Stage</a:t>
          </a:r>
        </a:p>
      </dgm:t>
    </dgm:pt>
    <dgm:pt modelId="{E38EE79A-300F-49DD-9FC5-8C7A8A7F03A0}" type="parTrans" cxnId="{0426A0D5-CFDD-4610-B915-F553604708FB}">
      <dgm:prSet/>
      <dgm:spPr/>
      <dgm:t>
        <a:bodyPr/>
        <a:lstStyle/>
        <a:p>
          <a:endParaRPr lang="en-US"/>
        </a:p>
      </dgm:t>
    </dgm:pt>
    <dgm:pt modelId="{5C74446C-9099-4F0E-B2FA-68B2540FDDDA}" type="sibTrans" cxnId="{0426A0D5-CFDD-4610-B915-F553604708FB}">
      <dgm:prSet/>
      <dgm:spPr/>
      <dgm:t>
        <a:bodyPr/>
        <a:lstStyle/>
        <a:p>
          <a:endParaRPr lang="en-US"/>
        </a:p>
      </dgm:t>
    </dgm:pt>
    <dgm:pt modelId="{DC7F0DAA-0AE8-4B98-9BDC-AC2476EAA58D}">
      <dgm:prSet/>
      <dgm:spPr>
        <a:solidFill>
          <a:srgbClr val="F18E09"/>
        </a:solidFill>
      </dgm:spPr>
      <dgm:t>
        <a:bodyPr/>
        <a:lstStyle/>
        <a:p>
          <a:r>
            <a:rPr lang="en-US"/>
            <a:t>Escalation Stage </a:t>
          </a:r>
        </a:p>
      </dgm:t>
    </dgm:pt>
    <dgm:pt modelId="{7916B950-8C91-4B7C-9B5D-D95B340559FD}" type="parTrans" cxnId="{31308C85-9C7B-4F73-B079-D72EC15E0945}">
      <dgm:prSet/>
      <dgm:spPr/>
      <dgm:t>
        <a:bodyPr/>
        <a:lstStyle/>
        <a:p>
          <a:endParaRPr lang="en-US"/>
        </a:p>
      </dgm:t>
    </dgm:pt>
    <dgm:pt modelId="{AB5C04D0-1876-4E3F-8985-271E2AAE41FB}" type="sibTrans" cxnId="{31308C85-9C7B-4F73-B079-D72EC15E0945}">
      <dgm:prSet/>
      <dgm:spPr/>
      <dgm:t>
        <a:bodyPr/>
        <a:lstStyle/>
        <a:p>
          <a:endParaRPr lang="en-US"/>
        </a:p>
      </dgm:t>
    </dgm:pt>
    <dgm:pt modelId="{89779A18-038C-486D-93A7-1C77877E645E}">
      <dgm:prSet/>
      <dgm:spPr>
        <a:solidFill>
          <a:srgbClr val="F18E09"/>
        </a:solidFill>
      </dgm:spPr>
      <dgm:t>
        <a:bodyPr/>
        <a:lstStyle/>
        <a:p>
          <a:r>
            <a:rPr lang="en-US"/>
            <a:t>Outburst Stage</a:t>
          </a:r>
        </a:p>
      </dgm:t>
    </dgm:pt>
    <dgm:pt modelId="{86317310-AF4F-4BB4-AADD-2377232DDDC6}" type="parTrans" cxnId="{5AD2F1BC-594B-41B7-BDF8-D7B18AA49EAE}">
      <dgm:prSet/>
      <dgm:spPr/>
      <dgm:t>
        <a:bodyPr/>
        <a:lstStyle/>
        <a:p>
          <a:endParaRPr lang="en-US"/>
        </a:p>
      </dgm:t>
    </dgm:pt>
    <dgm:pt modelId="{1E44A238-4230-4DB9-A75D-282A9A617C26}" type="sibTrans" cxnId="{5AD2F1BC-594B-41B7-BDF8-D7B18AA49EAE}">
      <dgm:prSet/>
      <dgm:spPr/>
      <dgm:t>
        <a:bodyPr/>
        <a:lstStyle/>
        <a:p>
          <a:endParaRPr lang="en-US"/>
        </a:p>
      </dgm:t>
    </dgm:pt>
    <dgm:pt modelId="{DB6193E3-D3E9-483C-A5E2-CFFED2473B61}">
      <dgm:prSet/>
      <dgm:spPr>
        <a:solidFill>
          <a:srgbClr val="F18E09"/>
        </a:solidFill>
      </dgm:spPr>
      <dgm:t>
        <a:bodyPr/>
        <a:lstStyle/>
        <a:p>
          <a:r>
            <a:rPr lang="en-US" dirty="0"/>
            <a:t>Recovery Stage</a:t>
          </a:r>
        </a:p>
      </dgm:t>
    </dgm:pt>
    <dgm:pt modelId="{4BAC7B35-29B0-4FD9-9976-3C28D12ED859}" type="parTrans" cxnId="{D5F95C55-3A44-4A32-A50E-A270B08CD7D3}">
      <dgm:prSet/>
      <dgm:spPr/>
      <dgm:t>
        <a:bodyPr/>
        <a:lstStyle/>
        <a:p>
          <a:endParaRPr lang="en-US"/>
        </a:p>
      </dgm:t>
    </dgm:pt>
    <dgm:pt modelId="{B05FDE77-3897-48D8-8EA8-1F5055677B8A}" type="sibTrans" cxnId="{D5F95C55-3A44-4A32-A50E-A270B08CD7D3}">
      <dgm:prSet/>
      <dgm:spPr/>
      <dgm:t>
        <a:bodyPr/>
        <a:lstStyle/>
        <a:p>
          <a:endParaRPr lang="en-US"/>
        </a:p>
      </dgm:t>
    </dgm:pt>
    <dgm:pt modelId="{C6CDB4A0-52A9-4E94-A7F0-D2387C95BB2A}" type="pres">
      <dgm:prSet presAssocID="{7984B4DB-6A09-4F3A-8B25-90D09C7C0A49}" presName="linear" presStyleCnt="0">
        <dgm:presLayoutVars>
          <dgm:dir/>
          <dgm:animLvl val="lvl"/>
          <dgm:resizeHandles val="exact"/>
        </dgm:presLayoutVars>
      </dgm:prSet>
      <dgm:spPr/>
    </dgm:pt>
    <dgm:pt modelId="{DB602BBB-43C0-4CFE-B6EF-71ECA665662B}" type="pres">
      <dgm:prSet presAssocID="{C9AAB406-2B40-44D6-A2DD-7440943A0B17}" presName="parentLin" presStyleCnt="0"/>
      <dgm:spPr/>
    </dgm:pt>
    <dgm:pt modelId="{E68C1DD4-9728-4FA6-9A9A-FAC2C002AEB9}" type="pres">
      <dgm:prSet presAssocID="{C9AAB406-2B40-44D6-A2DD-7440943A0B17}" presName="parentLeftMargin" presStyleLbl="node1" presStyleIdx="0" presStyleCnt="5"/>
      <dgm:spPr/>
    </dgm:pt>
    <dgm:pt modelId="{234480AA-7E5A-49B8-B557-B8EE514F071C}" type="pres">
      <dgm:prSet presAssocID="{C9AAB406-2B40-44D6-A2DD-7440943A0B17}" presName="parentText" presStyleLbl="node1" presStyleIdx="0" presStyleCnt="5">
        <dgm:presLayoutVars>
          <dgm:chMax val="0"/>
          <dgm:bulletEnabled val="1"/>
        </dgm:presLayoutVars>
      </dgm:prSet>
      <dgm:spPr/>
    </dgm:pt>
    <dgm:pt modelId="{F1977F8A-F56C-4A74-B869-519C5940615A}" type="pres">
      <dgm:prSet presAssocID="{C9AAB406-2B40-44D6-A2DD-7440943A0B17}" presName="negativeSpace" presStyleCnt="0"/>
      <dgm:spPr/>
    </dgm:pt>
    <dgm:pt modelId="{FB43A305-1EBD-4C92-BD2F-1E200585F884}" type="pres">
      <dgm:prSet presAssocID="{C9AAB406-2B40-44D6-A2DD-7440943A0B17}" presName="childText" presStyleLbl="conFgAcc1" presStyleIdx="0" presStyleCnt="5">
        <dgm:presLayoutVars>
          <dgm:bulletEnabled val="1"/>
        </dgm:presLayoutVars>
      </dgm:prSet>
      <dgm:spPr>
        <a:ln>
          <a:solidFill>
            <a:srgbClr val="FF9966"/>
          </a:solidFill>
        </a:ln>
      </dgm:spPr>
    </dgm:pt>
    <dgm:pt modelId="{C07229B6-37D1-40FA-836E-F1D30D29B5B3}" type="pres">
      <dgm:prSet presAssocID="{8DD186B1-70A6-405C-BCD2-20D1CDED1437}" presName="spaceBetweenRectangles" presStyleCnt="0"/>
      <dgm:spPr/>
    </dgm:pt>
    <dgm:pt modelId="{2C1C75AE-3A93-4E2A-A303-2AB1D3782BC2}" type="pres">
      <dgm:prSet presAssocID="{35C5D78C-9DB8-4E46-8AFA-F9B51EF0E8F7}" presName="parentLin" presStyleCnt="0"/>
      <dgm:spPr/>
    </dgm:pt>
    <dgm:pt modelId="{D7D5E72C-770A-4F57-A7D5-2C4D590B5116}" type="pres">
      <dgm:prSet presAssocID="{35C5D78C-9DB8-4E46-8AFA-F9B51EF0E8F7}" presName="parentLeftMargin" presStyleLbl="node1" presStyleIdx="0" presStyleCnt="5"/>
      <dgm:spPr/>
    </dgm:pt>
    <dgm:pt modelId="{A3DFEE2B-D6A5-42B7-9A2D-BCE6318FB822}" type="pres">
      <dgm:prSet presAssocID="{35C5D78C-9DB8-4E46-8AFA-F9B51EF0E8F7}" presName="parentText" presStyleLbl="node1" presStyleIdx="1" presStyleCnt="5">
        <dgm:presLayoutVars>
          <dgm:chMax val="0"/>
          <dgm:bulletEnabled val="1"/>
        </dgm:presLayoutVars>
      </dgm:prSet>
      <dgm:spPr/>
    </dgm:pt>
    <dgm:pt modelId="{A69C89CD-DCD2-4B56-A970-9255659725C6}" type="pres">
      <dgm:prSet presAssocID="{35C5D78C-9DB8-4E46-8AFA-F9B51EF0E8F7}" presName="negativeSpace" presStyleCnt="0"/>
      <dgm:spPr/>
    </dgm:pt>
    <dgm:pt modelId="{FC64E291-6693-48C5-B007-89B468C58E14}" type="pres">
      <dgm:prSet presAssocID="{35C5D78C-9DB8-4E46-8AFA-F9B51EF0E8F7}" presName="childText" presStyleLbl="conFgAcc1" presStyleIdx="1" presStyleCnt="5">
        <dgm:presLayoutVars>
          <dgm:bulletEnabled val="1"/>
        </dgm:presLayoutVars>
      </dgm:prSet>
      <dgm:spPr>
        <a:ln>
          <a:solidFill>
            <a:srgbClr val="FF9966"/>
          </a:solidFill>
        </a:ln>
      </dgm:spPr>
    </dgm:pt>
    <dgm:pt modelId="{ACF29486-9ED1-410E-AF04-619DEB9C8C02}" type="pres">
      <dgm:prSet presAssocID="{5C74446C-9099-4F0E-B2FA-68B2540FDDDA}" presName="spaceBetweenRectangles" presStyleCnt="0"/>
      <dgm:spPr/>
    </dgm:pt>
    <dgm:pt modelId="{8DB088D6-44A6-4CFF-8E2A-6DA20242A952}" type="pres">
      <dgm:prSet presAssocID="{DC7F0DAA-0AE8-4B98-9BDC-AC2476EAA58D}" presName="parentLin" presStyleCnt="0"/>
      <dgm:spPr/>
    </dgm:pt>
    <dgm:pt modelId="{30EA2C4B-8ED4-4757-86CA-C1D05CD7A0FA}" type="pres">
      <dgm:prSet presAssocID="{DC7F0DAA-0AE8-4B98-9BDC-AC2476EAA58D}" presName="parentLeftMargin" presStyleLbl="node1" presStyleIdx="1" presStyleCnt="5"/>
      <dgm:spPr/>
    </dgm:pt>
    <dgm:pt modelId="{296B6B2E-B5E4-4BF1-8892-828B6612C2B2}" type="pres">
      <dgm:prSet presAssocID="{DC7F0DAA-0AE8-4B98-9BDC-AC2476EAA58D}" presName="parentText" presStyleLbl="node1" presStyleIdx="2" presStyleCnt="5">
        <dgm:presLayoutVars>
          <dgm:chMax val="0"/>
          <dgm:bulletEnabled val="1"/>
        </dgm:presLayoutVars>
      </dgm:prSet>
      <dgm:spPr/>
    </dgm:pt>
    <dgm:pt modelId="{96EC10E9-521C-4568-87FF-208268B0710D}" type="pres">
      <dgm:prSet presAssocID="{DC7F0DAA-0AE8-4B98-9BDC-AC2476EAA58D}" presName="negativeSpace" presStyleCnt="0"/>
      <dgm:spPr/>
    </dgm:pt>
    <dgm:pt modelId="{74611E36-F21D-4AEA-8024-ED05BA16FCCD}" type="pres">
      <dgm:prSet presAssocID="{DC7F0DAA-0AE8-4B98-9BDC-AC2476EAA58D}" presName="childText" presStyleLbl="conFgAcc1" presStyleIdx="2" presStyleCnt="5">
        <dgm:presLayoutVars>
          <dgm:bulletEnabled val="1"/>
        </dgm:presLayoutVars>
      </dgm:prSet>
      <dgm:spPr>
        <a:ln>
          <a:solidFill>
            <a:srgbClr val="FF9966"/>
          </a:solidFill>
        </a:ln>
      </dgm:spPr>
    </dgm:pt>
    <dgm:pt modelId="{0BA6481A-CA4E-4147-9338-E243C23A6F1A}" type="pres">
      <dgm:prSet presAssocID="{AB5C04D0-1876-4E3F-8985-271E2AAE41FB}" presName="spaceBetweenRectangles" presStyleCnt="0"/>
      <dgm:spPr/>
    </dgm:pt>
    <dgm:pt modelId="{2C8A3817-0980-4A74-A38D-BD11EA925598}" type="pres">
      <dgm:prSet presAssocID="{89779A18-038C-486D-93A7-1C77877E645E}" presName="parentLin" presStyleCnt="0"/>
      <dgm:spPr/>
    </dgm:pt>
    <dgm:pt modelId="{4DC6A01E-A5D3-4D47-B0F8-5B69FF76EDA2}" type="pres">
      <dgm:prSet presAssocID="{89779A18-038C-486D-93A7-1C77877E645E}" presName="parentLeftMargin" presStyleLbl="node1" presStyleIdx="2" presStyleCnt="5"/>
      <dgm:spPr/>
    </dgm:pt>
    <dgm:pt modelId="{9587C866-F586-4603-B2C4-D477121CC3DB}" type="pres">
      <dgm:prSet presAssocID="{89779A18-038C-486D-93A7-1C77877E645E}" presName="parentText" presStyleLbl="node1" presStyleIdx="3" presStyleCnt="5">
        <dgm:presLayoutVars>
          <dgm:chMax val="0"/>
          <dgm:bulletEnabled val="1"/>
        </dgm:presLayoutVars>
      </dgm:prSet>
      <dgm:spPr/>
    </dgm:pt>
    <dgm:pt modelId="{5F2E34AC-B1E5-4DE2-8E45-6108949E13D2}" type="pres">
      <dgm:prSet presAssocID="{89779A18-038C-486D-93A7-1C77877E645E}" presName="negativeSpace" presStyleCnt="0"/>
      <dgm:spPr/>
    </dgm:pt>
    <dgm:pt modelId="{CB02D140-B542-4E89-A704-3BFA64447949}" type="pres">
      <dgm:prSet presAssocID="{89779A18-038C-486D-93A7-1C77877E645E}" presName="childText" presStyleLbl="conFgAcc1" presStyleIdx="3" presStyleCnt="5">
        <dgm:presLayoutVars>
          <dgm:bulletEnabled val="1"/>
        </dgm:presLayoutVars>
      </dgm:prSet>
      <dgm:spPr>
        <a:ln>
          <a:solidFill>
            <a:srgbClr val="FF9966"/>
          </a:solidFill>
        </a:ln>
      </dgm:spPr>
    </dgm:pt>
    <dgm:pt modelId="{3EE03F60-DF0D-414C-BB75-44CDA1EA5ED0}" type="pres">
      <dgm:prSet presAssocID="{1E44A238-4230-4DB9-A75D-282A9A617C26}" presName="spaceBetweenRectangles" presStyleCnt="0"/>
      <dgm:spPr/>
    </dgm:pt>
    <dgm:pt modelId="{E121A92A-23A2-4723-A802-EEB4D4BCAA10}" type="pres">
      <dgm:prSet presAssocID="{DB6193E3-D3E9-483C-A5E2-CFFED2473B61}" presName="parentLin" presStyleCnt="0"/>
      <dgm:spPr/>
    </dgm:pt>
    <dgm:pt modelId="{9CE6E138-A1A4-4FD6-B6AC-07A64B3DB66B}" type="pres">
      <dgm:prSet presAssocID="{DB6193E3-D3E9-483C-A5E2-CFFED2473B61}" presName="parentLeftMargin" presStyleLbl="node1" presStyleIdx="3" presStyleCnt="5"/>
      <dgm:spPr/>
    </dgm:pt>
    <dgm:pt modelId="{68B6F344-82E8-4B09-9AB9-7F31333A227C}" type="pres">
      <dgm:prSet presAssocID="{DB6193E3-D3E9-483C-A5E2-CFFED2473B61}" presName="parentText" presStyleLbl="node1" presStyleIdx="4" presStyleCnt="5">
        <dgm:presLayoutVars>
          <dgm:chMax val="0"/>
          <dgm:bulletEnabled val="1"/>
        </dgm:presLayoutVars>
      </dgm:prSet>
      <dgm:spPr/>
    </dgm:pt>
    <dgm:pt modelId="{5C7136E2-5FF2-4DDF-8C96-626DED71765F}" type="pres">
      <dgm:prSet presAssocID="{DB6193E3-D3E9-483C-A5E2-CFFED2473B61}" presName="negativeSpace" presStyleCnt="0"/>
      <dgm:spPr/>
    </dgm:pt>
    <dgm:pt modelId="{B4CB1DC4-113B-4317-8100-8A162630400A}" type="pres">
      <dgm:prSet presAssocID="{DB6193E3-D3E9-483C-A5E2-CFFED2473B61}" presName="childText" presStyleLbl="conFgAcc1" presStyleIdx="4" presStyleCnt="5">
        <dgm:presLayoutVars>
          <dgm:bulletEnabled val="1"/>
        </dgm:presLayoutVars>
      </dgm:prSet>
      <dgm:spPr>
        <a:ln>
          <a:solidFill>
            <a:srgbClr val="FF9966"/>
          </a:solidFill>
        </a:ln>
      </dgm:spPr>
    </dgm:pt>
  </dgm:ptLst>
  <dgm:cxnLst>
    <dgm:cxn modelId="{0FED6509-9DB9-4A55-B799-9E330D1DB247}" type="presOf" srcId="{C9AAB406-2B40-44D6-A2DD-7440943A0B17}" destId="{234480AA-7E5A-49B8-B557-B8EE514F071C}" srcOrd="1" destOrd="0" presId="urn:microsoft.com/office/officeart/2005/8/layout/list1"/>
    <dgm:cxn modelId="{9E9B740A-6D07-47C8-9ED7-CFBDC2DEFAF3}" type="presOf" srcId="{89779A18-038C-486D-93A7-1C77877E645E}" destId="{9587C866-F586-4603-B2C4-D477121CC3DB}" srcOrd="1" destOrd="0" presId="urn:microsoft.com/office/officeart/2005/8/layout/list1"/>
    <dgm:cxn modelId="{FD214C19-7831-4DD8-B0A0-9683A0B15BEE}" type="presOf" srcId="{DC7F0DAA-0AE8-4B98-9BDC-AC2476EAA58D}" destId="{30EA2C4B-8ED4-4757-86CA-C1D05CD7A0FA}" srcOrd="0" destOrd="0" presId="urn:microsoft.com/office/officeart/2005/8/layout/list1"/>
    <dgm:cxn modelId="{C037541E-73DF-4744-8AF4-ABDB53C40503}" type="presOf" srcId="{7984B4DB-6A09-4F3A-8B25-90D09C7C0A49}" destId="{C6CDB4A0-52A9-4E94-A7F0-D2387C95BB2A}" srcOrd="0" destOrd="0" presId="urn:microsoft.com/office/officeart/2005/8/layout/list1"/>
    <dgm:cxn modelId="{44864A28-5548-4089-9CA1-07B20A5A6A65}" srcId="{7984B4DB-6A09-4F3A-8B25-90D09C7C0A49}" destId="{C9AAB406-2B40-44D6-A2DD-7440943A0B17}" srcOrd="0" destOrd="0" parTransId="{7221694E-59BB-4399-A31F-2648D2CDA865}" sibTransId="{8DD186B1-70A6-405C-BCD2-20D1CDED1437}"/>
    <dgm:cxn modelId="{30FAFD2F-2867-46DE-8551-4A3458D9393B}" type="presOf" srcId="{35C5D78C-9DB8-4E46-8AFA-F9B51EF0E8F7}" destId="{D7D5E72C-770A-4F57-A7D5-2C4D590B5116}" srcOrd="0" destOrd="0" presId="urn:microsoft.com/office/officeart/2005/8/layout/list1"/>
    <dgm:cxn modelId="{35D2613F-E424-4A6C-9F25-F2808E46017A}" type="presOf" srcId="{89779A18-038C-486D-93A7-1C77877E645E}" destId="{4DC6A01E-A5D3-4D47-B0F8-5B69FF76EDA2}" srcOrd="0" destOrd="0" presId="urn:microsoft.com/office/officeart/2005/8/layout/list1"/>
    <dgm:cxn modelId="{CDDF4B47-976E-404F-B793-8799751A0D44}" type="presOf" srcId="{DB6193E3-D3E9-483C-A5E2-CFFED2473B61}" destId="{68B6F344-82E8-4B09-9AB9-7F31333A227C}" srcOrd="1" destOrd="0" presId="urn:microsoft.com/office/officeart/2005/8/layout/list1"/>
    <dgm:cxn modelId="{D5F95C55-3A44-4A32-A50E-A270B08CD7D3}" srcId="{7984B4DB-6A09-4F3A-8B25-90D09C7C0A49}" destId="{DB6193E3-D3E9-483C-A5E2-CFFED2473B61}" srcOrd="4" destOrd="0" parTransId="{4BAC7B35-29B0-4FD9-9976-3C28D12ED859}" sibTransId="{B05FDE77-3897-48D8-8EA8-1F5055677B8A}"/>
    <dgm:cxn modelId="{350AD578-EF9D-42E8-8574-332A9C652FE9}" type="presOf" srcId="{DC7F0DAA-0AE8-4B98-9BDC-AC2476EAA58D}" destId="{296B6B2E-B5E4-4BF1-8892-828B6612C2B2}" srcOrd="1" destOrd="0" presId="urn:microsoft.com/office/officeart/2005/8/layout/list1"/>
    <dgm:cxn modelId="{31308C85-9C7B-4F73-B079-D72EC15E0945}" srcId="{7984B4DB-6A09-4F3A-8B25-90D09C7C0A49}" destId="{DC7F0DAA-0AE8-4B98-9BDC-AC2476EAA58D}" srcOrd="2" destOrd="0" parTransId="{7916B950-8C91-4B7C-9B5D-D95B340559FD}" sibTransId="{AB5C04D0-1876-4E3F-8985-271E2AAE41FB}"/>
    <dgm:cxn modelId="{F56C81A6-7928-4B72-9AA3-2B41811BF7C1}" type="presOf" srcId="{DB6193E3-D3E9-483C-A5E2-CFFED2473B61}" destId="{9CE6E138-A1A4-4FD6-B6AC-07A64B3DB66B}" srcOrd="0" destOrd="0" presId="urn:microsoft.com/office/officeart/2005/8/layout/list1"/>
    <dgm:cxn modelId="{5AD2F1BC-594B-41B7-BDF8-D7B18AA49EAE}" srcId="{7984B4DB-6A09-4F3A-8B25-90D09C7C0A49}" destId="{89779A18-038C-486D-93A7-1C77877E645E}" srcOrd="3" destOrd="0" parTransId="{86317310-AF4F-4BB4-AADD-2377232DDDC6}" sibTransId="{1E44A238-4230-4DB9-A75D-282A9A617C26}"/>
    <dgm:cxn modelId="{FEE36DC9-B8F1-4AEA-BCEF-ED468BB5E27A}" type="presOf" srcId="{C9AAB406-2B40-44D6-A2DD-7440943A0B17}" destId="{E68C1DD4-9728-4FA6-9A9A-FAC2C002AEB9}" srcOrd="0" destOrd="0" presId="urn:microsoft.com/office/officeart/2005/8/layout/list1"/>
    <dgm:cxn modelId="{346B4FCF-99A2-4361-B999-62B8DD970C80}" type="presOf" srcId="{35C5D78C-9DB8-4E46-8AFA-F9B51EF0E8F7}" destId="{A3DFEE2B-D6A5-42B7-9A2D-BCE6318FB822}" srcOrd="1" destOrd="0" presId="urn:microsoft.com/office/officeart/2005/8/layout/list1"/>
    <dgm:cxn modelId="{0426A0D5-CFDD-4610-B915-F553604708FB}" srcId="{7984B4DB-6A09-4F3A-8B25-90D09C7C0A49}" destId="{35C5D78C-9DB8-4E46-8AFA-F9B51EF0E8F7}" srcOrd="1" destOrd="0" parTransId="{E38EE79A-300F-49DD-9FC5-8C7A8A7F03A0}" sibTransId="{5C74446C-9099-4F0E-B2FA-68B2540FDDDA}"/>
    <dgm:cxn modelId="{14AACA99-5E1B-4DBD-8BCC-B1499653E3C9}" type="presParOf" srcId="{C6CDB4A0-52A9-4E94-A7F0-D2387C95BB2A}" destId="{DB602BBB-43C0-4CFE-B6EF-71ECA665662B}" srcOrd="0" destOrd="0" presId="urn:microsoft.com/office/officeart/2005/8/layout/list1"/>
    <dgm:cxn modelId="{4249CB86-0735-44AC-B9FE-38420457FEB1}" type="presParOf" srcId="{DB602BBB-43C0-4CFE-B6EF-71ECA665662B}" destId="{E68C1DD4-9728-4FA6-9A9A-FAC2C002AEB9}" srcOrd="0" destOrd="0" presId="urn:microsoft.com/office/officeart/2005/8/layout/list1"/>
    <dgm:cxn modelId="{AA4598CF-9FD8-4E13-96B5-62974D6F2D26}" type="presParOf" srcId="{DB602BBB-43C0-4CFE-B6EF-71ECA665662B}" destId="{234480AA-7E5A-49B8-B557-B8EE514F071C}" srcOrd="1" destOrd="0" presId="urn:microsoft.com/office/officeart/2005/8/layout/list1"/>
    <dgm:cxn modelId="{E7E6C423-595F-483A-9574-F18396BAABA6}" type="presParOf" srcId="{C6CDB4A0-52A9-4E94-A7F0-D2387C95BB2A}" destId="{F1977F8A-F56C-4A74-B869-519C5940615A}" srcOrd="1" destOrd="0" presId="urn:microsoft.com/office/officeart/2005/8/layout/list1"/>
    <dgm:cxn modelId="{D6ABF55D-5F19-4045-A212-07BB57CDBF85}" type="presParOf" srcId="{C6CDB4A0-52A9-4E94-A7F0-D2387C95BB2A}" destId="{FB43A305-1EBD-4C92-BD2F-1E200585F884}" srcOrd="2" destOrd="0" presId="urn:microsoft.com/office/officeart/2005/8/layout/list1"/>
    <dgm:cxn modelId="{BA5B8C36-2474-4FA9-B302-6452474889C0}" type="presParOf" srcId="{C6CDB4A0-52A9-4E94-A7F0-D2387C95BB2A}" destId="{C07229B6-37D1-40FA-836E-F1D30D29B5B3}" srcOrd="3" destOrd="0" presId="urn:microsoft.com/office/officeart/2005/8/layout/list1"/>
    <dgm:cxn modelId="{FEE8DD12-07AB-4CA7-B47C-DC628E7A279A}" type="presParOf" srcId="{C6CDB4A0-52A9-4E94-A7F0-D2387C95BB2A}" destId="{2C1C75AE-3A93-4E2A-A303-2AB1D3782BC2}" srcOrd="4" destOrd="0" presId="urn:microsoft.com/office/officeart/2005/8/layout/list1"/>
    <dgm:cxn modelId="{3A99BF81-3820-4870-878B-CE51BCA089AA}" type="presParOf" srcId="{2C1C75AE-3A93-4E2A-A303-2AB1D3782BC2}" destId="{D7D5E72C-770A-4F57-A7D5-2C4D590B5116}" srcOrd="0" destOrd="0" presId="urn:microsoft.com/office/officeart/2005/8/layout/list1"/>
    <dgm:cxn modelId="{181A1CA9-6A33-42D0-BF51-4AC981C6CE0C}" type="presParOf" srcId="{2C1C75AE-3A93-4E2A-A303-2AB1D3782BC2}" destId="{A3DFEE2B-D6A5-42B7-9A2D-BCE6318FB822}" srcOrd="1" destOrd="0" presId="urn:microsoft.com/office/officeart/2005/8/layout/list1"/>
    <dgm:cxn modelId="{E5306C08-9E08-4FA1-819B-7D4522AB0CC0}" type="presParOf" srcId="{C6CDB4A0-52A9-4E94-A7F0-D2387C95BB2A}" destId="{A69C89CD-DCD2-4B56-A970-9255659725C6}" srcOrd="5" destOrd="0" presId="urn:microsoft.com/office/officeart/2005/8/layout/list1"/>
    <dgm:cxn modelId="{FB407FF6-1222-438C-99EE-9129FAB5150A}" type="presParOf" srcId="{C6CDB4A0-52A9-4E94-A7F0-D2387C95BB2A}" destId="{FC64E291-6693-48C5-B007-89B468C58E14}" srcOrd="6" destOrd="0" presId="urn:microsoft.com/office/officeart/2005/8/layout/list1"/>
    <dgm:cxn modelId="{AE0A4F7B-E23F-40AD-8DC1-BE638252EE57}" type="presParOf" srcId="{C6CDB4A0-52A9-4E94-A7F0-D2387C95BB2A}" destId="{ACF29486-9ED1-410E-AF04-619DEB9C8C02}" srcOrd="7" destOrd="0" presId="urn:microsoft.com/office/officeart/2005/8/layout/list1"/>
    <dgm:cxn modelId="{21D09410-6F35-4120-8AD8-66550629ABD0}" type="presParOf" srcId="{C6CDB4A0-52A9-4E94-A7F0-D2387C95BB2A}" destId="{8DB088D6-44A6-4CFF-8E2A-6DA20242A952}" srcOrd="8" destOrd="0" presId="urn:microsoft.com/office/officeart/2005/8/layout/list1"/>
    <dgm:cxn modelId="{B2884B79-D117-4529-87E1-44420060B6D6}" type="presParOf" srcId="{8DB088D6-44A6-4CFF-8E2A-6DA20242A952}" destId="{30EA2C4B-8ED4-4757-86CA-C1D05CD7A0FA}" srcOrd="0" destOrd="0" presId="urn:microsoft.com/office/officeart/2005/8/layout/list1"/>
    <dgm:cxn modelId="{DA89DB66-971A-4B31-A7AC-47253F51C6A4}" type="presParOf" srcId="{8DB088D6-44A6-4CFF-8E2A-6DA20242A952}" destId="{296B6B2E-B5E4-4BF1-8892-828B6612C2B2}" srcOrd="1" destOrd="0" presId="urn:microsoft.com/office/officeart/2005/8/layout/list1"/>
    <dgm:cxn modelId="{D8194F46-74FA-484E-B056-39BD0E9EB906}" type="presParOf" srcId="{C6CDB4A0-52A9-4E94-A7F0-D2387C95BB2A}" destId="{96EC10E9-521C-4568-87FF-208268B0710D}" srcOrd="9" destOrd="0" presId="urn:microsoft.com/office/officeart/2005/8/layout/list1"/>
    <dgm:cxn modelId="{B47E5C8D-CA2F-4EDE-A1F4-F972AA4DE3D1}" type="presParOf" srcId="{C6CDB4A0-52A9-4E94-A7F0-D2387C95BB2A}" destId="{74611E36-F21D-4AEA-8024-ED05BA16FCCD}" srcOrd="10" destOrd="0" presId="urn:microsoft.com/office/officeart/2005/8/layout/list1"/>
    <dgm:cxn modelId="{A70228C3-80C1-4764-B32E-10C1858FC93F}" type="presParOf" srcId="{C6CDB4A0-52A9-4E94-A7F0-D2387C95BB2A}" destId="{0BA6481A-CA4E-4147-9338-E243C23A6F1A}" srcOrd="11" destOrd="0" presId="urn:microsoft.com/office/officeart/2005/8/layout/list1"/>
    <dgm:cxn modelId="{87482174-6E02-4D35-BACF-A45943BDF270}" type="presParOf" srcId="{C6CDB4A0-52A9-4E94-A7F0-D2387C95BB2A}" destId="{2C8A3817-0980-4A74-A38D-BD11EA925598}" srcOrd="12" destOrd="0" presId="urn:microsoft.com/office/officeart/2005/8/layout/list1"/>
    <dgm:cxn modelId="{DC35FA7D-E1F7-426D-A4F6-E33333B93E90}" type="presParOf" srcId="{2C8A3817-0980-4A74-A38D-BD11EA925598}" destId="{4DC6A01E-A5D3-4D47-B0F8-5B69FF76EDA2}" srcOrd="0" destOrd="0" presId="urn:microsoft.com/office/officeart/2005/8/layout/list1"/>
    <dgm:cxn modelId="{82453918-A619-43B8-97E6-795E6C134D17}" type="presParOf" srcId="{2C8A3817-0980-4A74-A38D-BD11EA925598}" destId="{9587C866-F586-4603-B2C4-D477121CC3DB}" srcOrd="1" destOrd="0" presId="urn:microsoft.com/office/officeart/2005/8/layout/list1"/>
    <dgm:cxn modelId="{2593A50A-8C3E-4DE9-87E8-B944BA098CDD}" type="presParOf" srcId="{C6CDB4A0-52A9-4E94-A7F0-D2387C95BB2A}" destId="{5F2E34AC-B1E5-4DE2-8E45-6108949E13D2}" srcOrd="13" destOrd="0" presId="urn:microsoft.com/office/officeart/2005/8/layout/list1"/>
    <dgm:cxn modelId="{9DA4FE48-8D4B-4FCE-85B3-A7006D8AC01D}" type="presParOf" srcId="{C6CDB4A0-52A9-4E94-A7F0-D2387C95BB2A}" destId="{CB02D140-B542-4E89-A704-3BFA64447949}" srcOrd="14" destOrd="0" presId="urn:microsoft.com/office/officeart/2005/8/layout/list1"/>
    <dgm:cxn modelId="{C27B9CD1-AAD4-4FBA-BDB8-5961C161AC61}" type="presParOf" srcId="{C6CDB4A0-52A9-4E94-A7F0-D2387C95BB2A}" destId="{3EE03F60-DF0D-414C-BB75-44CDA1EA5ED0}" srcOrd="15" destOrd="0" presId="urn:microsoft.com/office/officeart/2005/8/layout/list1"/>
    <dgm:cxn modelId="{4DE98EED-CBC2-48C7-87F6-AEE6056E248D}" type="presParOf" srcId="{C6CDB4A0-52A9-4E94-A7F0-D2387C95BB2A}" destId="{E121A92A-23A2-4723-A802-EEB4D4BCAA10}" srcOrd="16" destOrd="0" presId="urn:microsoft.com/office/officeart/2005/8/layout/list1"/>
    <dgm:cxn modelId="{35F84936-B4CE-4509-BB63-F92EC75E1892}" type="presParOf" srcId="{E121A92A-23A2-4723-A802-EEB4D4BCAA10}" destId="{9CE6E138-A1A4-4FD6-B6AC-07A64B3DB66B}" srcOrd="0" destOrd="0" presId="urn:microsoft.com/office/officeart/2005/8/layout/list1"/>
    <dgm:cxn modelId="{AA50DD43-90FC-4CC0-B602-D0D836A67B85}" type="presParOf" srcId="{E121A92A-23A2-4723-A802-EEB4D4BCAA10}" destId="{68B6F344-82E8-4B09-9AB9-7F31333A227C}" srcOrd="1" destOrd="0" presId="urn:microsoft.com/office/officeart/2005/8/layout/list1"/>
    <dgm:cxn modelId="{A46BBAE2-8246-4591-B794-0FA2407F8DE0}" type="presParOf" srcId="{C6CDB4A0-52A9-4E94-A7F0-D2387C95BB2A}" destId="{5C7136E2-5FF2-4DDF-8C96-626DED71765F}" srcOrd="17" destOrd="0" presId="urn:microsoft.com/office/officeart/2005/8/layout/list1"/>
    <dgm:cxn modelId="{EDD7EEEB-A7D5-4044-8039-4E268865E67C}" type="presParOf" srcId="{C6CDB4A0-52A9-4E94-A7F0-D2387C95BB2A}" destId="{B4CB1DC4-113B-4317-8100-8A162630400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D963EE-8E35-4D46-B927-BE1B2D76155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33DE51E-F4D6-4275-A307-50D68ED1ABF8}">
      <dgm:prSet custT="1"/>
      <dgm:spPr>
        <a:ln>
          <a:solidFill>
            <a:srgbClr val="FF9966"/>
          </a:solidFill>
        </a:ln>
      </dgm:spPr>
      <dgm:t>
        <a:bodyPr/>
        <a:lstStyle/>
        <a:p>
          <a:r>
            <a:rPr lang="en-US" sz="2800" dirty="0"/>
            <a:t>Within a crisis cycle is not the time for a teachable moment</a:t>
          </a:r>
        </a:p>
      </dgm:t>
    </dgm:pt>
    <dgm:pt modelId="{A2876E06-48CD-4687-AAF5-C87E4D234103}" type="parTrans" cxnId="{9E38C0F7-978A-477D-8FC8-9C006C2006B3}">
      <dgm:prSet/>
      <dgm:spPr/>
      <dgm:t>
        <a:bodyPr/>
        <a:lstStyle/>
        <a:p>
          <a:endParaRPr lang="en-US"/>
        </a:p>
      </dgm:t>
    </dgm:pt>
    <dgm:pt modelId="{0FF9D315-D420-421D-8C0D-B46171C6CAD2}" type="sibTrans" cxnId="{9E38C0F7-978A-477D-8FC8-9C006C2006B3}">
      <dgm:prSet/>
      <dgm:spPr/>
      <dgm:t>
        <a:bodyPr/>
        <a:lstStyle/>
        <a:p>
          <a:endParaRPr lang="en-US"/>
        </a:p>
      </dgm:t>
    </dgm:pt>
    <dgm:pt modelId="{7596BC3A-1DEF-4511-AF64-465731D5616F}">
      <dgm:prSet custT="1"/>
      <dgm:spPr>
        <a:ln>
          <a:solidFill>
            <a:srgbClr val="FF9966"/>
          </a:solidFill>
        </a:ln>
      </dgm:spPr>
      <dgm:t>
        <a:bodyPr/>
        <a:lstStyle/>
        <a:p>
          <a:r>
            <a:rPr lang="en-US" sz="2800" dirty="0"/>
            <a:t>Crisis Planning is more effective and productive when someone is at their baseline</a:t>
          </a:r>
        </a:p>
      </dgm:t>
    </dgm:pt>
    <dgm:pt modelId="{7AE11CB8-6DD1-466B-A53F-345CD3FE078E}" type="parTrans" cxnId="{036D4B17-7393-48E8-BED1-F9BC7CB604C0}">
      <dgm:prSet/>
      <dgm:spPr/>
      <dgm:t>
        <a:bodyPr/>
        <a:lstStyle/>
        <a:p>
          <a:endParaRPr lang="en-US"/>
        </a:p>
      </dgm:t>
    </dgm:pt>
    <dgm:pt modelId="{78670F53-ACBD-49F5-A524-890D9E45C419}" type="sibTrans" cxnId="{036D4B17-7393-48E8-BED1-F9BC7CB604C0}">
      <dgm:prSet/>
      <dgm:spPr/>
      <dgm:t>
        <a:bodyPr/>
        <a:lstStyle/>
        <a:p>
          <a:endParaRPr lang="en-US"/>
        </a:p>
      </dgm:t>
    </dgm:pt>
    <dgm:pt modelId="{690043B2-0FBA-4B5C-AAE4-40560BEF1856}" type="pres">
      <dgm:prSet presAssocID="{25D963EE-8E35-4D46-B927-BE1B2D76155A}" presName="hierChild1" presStyleCnt="0">
        <dgm:presLayoutVars>
          <dgm:chPref val="1"/>
          <dgm:dir/>
          <dgm:animOne val="branch"/>
          <dgm:animLvl val="lvl"/>
          <dgm:resizeHandles/>
        </dgm:presLayoutVars>
      </dgm:prSet>
      <dgm:spPr/>
    </dgm:pt>
    <dgm:pt modelId="{EDFF7F09-9444-4FBE-96E7-4DF2E965E424}" type="pres">
      <dgm:prSet presAssocID="{333DE51E-F4D6-4275-A307-50D68ED1ABF8}" presName="hierRoot1" presStyleCnt="0"/>
      <dgm:spPr/>
    </dgm:pt>
    <dgm:pt modelId="{E8CB5620-10E3-4C95-8553-62193C6DEEC6}" type="pres">
      <dgm:prSet presAssocID="{333DE51E-F4D6-4275-A307-50D68ED1ABF8}" presName="composite" presStyleCnt="0"/>
      <dgm:spPr/>
    </dgm:pt>
    <dgm:pt modelId="{7583E371-6FC3-40BD-8976-D197C8BB470E}" type="pres">
      <dgm:prSet presAssocID="{333DE51E-F4D6-4275-A307-50D68ED1ABF8}" presName="background" presStyleLbl="node0" presStyleIdx="0" presStyleCnt="2"/>
      <dgm:spPr>
        <a:solidFill>
          <a:srgbClr val="F18E09"/>
        </a:solidFill>
      </dgm:spPr>
    </dgm:pt>
    <dgm:pt modelId="{EF09B773-FFEE-452E-B035-936F5ED8EDC3}" type="pres">
      <dgm:prSet presAssocID="{333DE51E-F4D6-4275-A307-50D68ED1ABF8}" presName="text" presStyleLbl="fgAcc0" presStyleIdx="0" presStyleCnt="2" custLinFactNeighborX="152" custLinFactNeighborY="-8311">
        <dgm:presLayoutVars>
          <dgm:chPref val="3"/>
        </dgm:presLayoutVars>
      </dgm:prSet>
      <dgm:spPr/>
    </dgm:pt>
    <dgm:pt modelId="{A10A2B4B-3988-4D66-898D-C9046E50A56E}" type="pres">
      <dgm:prSet presAssocID="{333DE51E-F4D6-4275-A307-50D68ED1ABF8}" presName="hierChild2" presStyleCnt="0"/>
      <dgm:spPr/>
    </dgm:pt>
    <dgm:pt modelId="{971CE4FD-0A37-46F8-9CCB-4820C4C78395}" type="pres">
      <dgm:prSet presAssocID="{7596BC3A-1DEF-4511-AF64-465731D5616F}" presName="hierRoot1" presStyleCnt="0"/>
      <dgm:spPr/>
    </dgm:pt>
    <dgm:pt modelId="{0FC8380F-5261-4544-832E-58BED11F7C08}" type="pres">
      <dgm:prSet presAssocID="{7596BC3A-1DEF-4511-AF64-465731D5616F}" presName="composite" presStyleCnt="0"/>
      <dgm:spPr/>
    </dgm:pt>
    <dgm:pt modelId="{8DD902C8-9AFB-4D27-B1F6-9A3B59CE6037}" type="pres">
      <dgm:prSet presAssocID="{7596BC3A-1DEF-4511-AF64-465731D5616F}" presName="background" presStyleLbl="node0" presStyleIdx="1" presStyleCnt="2"/>
      <dgm:spPr>
        <a:solidFill>
          <a:srgbClr val="F18E09"/>
        </a:solidFill>
      </dgm:spPr>
    </dgm:pt>
    <dgm:pt modelId="{428DFF17-FFEE-4EB3-8BD4-AAABBC731BD0}" type="pres">
      <dgm:prSet presAssocID="{7596BC3A-1DEF-4511-AF64-465731D5616F}" presName="text" presStyleLbl="fgAcc0" presStyleIdx="1" presStyleCnt="2" custLinFactNeighborX="29" custLinFactNeighborY="-8311">
        <dgm:presLayoutVars>
          <dgm:chPref val="3"/>
        </dgm:presLayoutVars>
      </dgm:prSet>
      <dgm:spPr/>
    </dgm:pt>
    <dgm:pt modelId="{4151809D-654F-4051-975F-6832087F89CF}" type="pres">
      <dgm:prSet presAssocID="{7596BC3A-1DEF-4511-AF64-465731D5616F}" presName="hierChild2" presStyleCnt="0"/>
      <dgm:spPr/>
    </dgm:pt>
  </dgm:ptLst>
  <dgm:cxnLst>
    <dgm:cxn modelId="{036D4B17-7393-48E8-BED1-F9BC7CB604C0}" srcId="{25D963EE-8E35-4D46-B927-BE1B2D76155A}" destId="{7596BC3A-1DEF-4511-AF64-465731D5616F}" srcOrd="1" destOrd="0" parTransId="{7AE11CB8-6DD1-466B-A53F-345CD3FE078E}" sibTransId="{78670F53-ACBD-49F5-A524-890D9E45C419}"/>
    <dgm:cxn modelId="{8A1AA08E-E91C-4416-90F3-86BB2507609E}" type="presOf" srcId="{7596BC3A-1DEF-4511-AF64-465731D5616F}" destId="{428DFF17-FFEE-4EB3-8BD4-AAABBC731BD0}" srcOrd="0" destOrd="0" presId="urn:microsoft.com/office/officeart/2005/8/layout/hierarchy1"/>
    <dgm:cxn modelId="{24A786AF-1015-4793-BA13-C63512DF27C4}" type="presOf" srcId="{333DE51E-F4D6-4275-A307-50D68ED1ABF8}" destId="{EF09B773-FFEE-452E-B035-936F5ED8EDC3}" srcOrd="0" destOrd="0" presId="urn:microsoft.com/office/officeart/2005/8/layout/hierarchy1"/>
    <dgm:cxn modelId="{EC6229E9-64C8-4744-B22E-9D279F56C83F}" type="presOf" srcId="{25D963EE-8E35-4D46-B927-BE1B2D76155A}" destId="{690043B2-0FBA-4B5C-AAE4-40560BEF1856}" srcOrd="0" destOrd="0" presId="urn:microsoft.com/office/officeart/2005/8/layout/hierarchy1"/>
    <dgm:cxn modelId="{9E38C0F7-978A-477D-8FC8-9C006C2006B3}" srcId="{25D963EE-8E35-4D46-B927-BE1B2D76155A}" destId="{333DE51E-F4D6-4275-A307-50D68ED1ABF8}" srcOrd="0" destOrd="0" parTransId="{A2876E06-48CD-4687-AAF5-C87E4D234103}" sibTransId="{0FF9D315-D420-421D-8C0D-B46171C6CAD2}"/>
    <dgm:cxn modelId="{F3901255-7B66-4915-9D85-BB5DABC93C0D}" type="presParOf" srcId="{690043B2-0FBA-4B5C-AAE4-40560BEF1856}" destId="{EDFF7F09-9444-4FBE-96E7-4DF2E965E424}" srcOrd="0" destOrd="0" presId="urn:microsoft.com/office/officeart/2005/8/layout/hierarchy1"/>
    <dgm:cxn modelId="{37C99F8A-0925-4F98-8946-ADA5C8A00A02}" type="presParOf" srcId="{EDFF7F09-9444-4FBE-96E7-4DF2E965E424}" destId="{E8CB5620-10E3-4C95-8553-62193C6DEEC6}" srcOrd="0" destOrd="0" presId="urn:microsoft.com/office/officeart/2005/8/layout/hierarchy1"/>
    <dgm:cxn modelId="{6B2742FE-41B7-4187-AC12-BFE139119852}" type="presParOf" srcId="{E8CB5620-10E3-4C95-8553-62193C6DEEC6}" destId="{7583E371-6FC3-40BD-8976-D197C8BB470E}" srcOrd="0" destOrd="0" presId="urn:microsoft.com/office/officeart/2005/8/layout/hierarchy1"/>
    <dgm:cxn modelId="{14C27718-1DB0-4EAE-989A-694598A8F779}" type="presParOf" srcId="{E8CB5620-10E3-4C95-8553-62193C6DEEC6}" destId="{EF09B773-FFEE-452E-B035-936F5ED8EDC3}" srcOrd="1" destOrd="0" presId="urn:microsoft.com/office/officeart/2005/8/layout/hierarchy1"/>
    <dgm:cxn modelId="{3481976C-2AE8-483E-98B4-71A3F8536D82}" type="presParOf" srcId="{EDFF7F09-9444-4FBE-96E7-4DF2E965E424}" destId="{A10A2B4B-3988-4D66-898D-C9046E50A56E}" srcOrd="1" destOrd="0" presId="urn:microsoft.com/office/officeart/2005/8/layout/hierarchy1"/>
    <dgm:cxn modelId="{D50182A5-EFDF-4597-AF1F-384872824E39}" type="presParOf" srcId="{690043B2-0FBA-4B5C-AAE4-40560BEF1856}" destId="{971CE4FD-0A37-46F8-9CCB-4820C4C78395}" srcOrd="1" destOrd="0" presId="urn:microsoft.com/office/officeart/2005/8/layout/hierarchy1"/>
    <dgm:cxn modelId="{23E9C7F6-DA1C-4932-8701-5E1DC8CFCCAF}" type="presParOf" srcId="{971CE4FD-0A37-46F8-9CCB-4820C4C78395}" destId="{0FC8380F-5261-4544-832E-58BED11F7C08}" srcOrd="0" destOrd="0" presId="urn:microsoft.com/office/officeart/2005/8/layout/hierarchy1"/>
    <dgm:cxn modelId="{387F8E5A-4078-4D61-B02F-02CC7A84EF63}" type="presParOf" srcId="{0FC8380F-5261-4544-832E-58BED11F7C08}" destId="{8DD902C8-9AFB-4D27-B1F6-9A3B59CE6037}" srcOrd="0" destOrd="0" presId="urn:microsoft.com/office/officeart/2005/8/layout/hierarchy1"/>
    <dgm:cxn modelId="{DE8A3729-1FF6-4831-9458-F3653BAEA9DC}" type="presParOf" srcId="{0FC8380F-5261-4544-832E-58BED11F7C08}" destId="{428DFF17-FFEE-4EB3-8BD4-AAABBC731BD0}" srcOrd="1" destOrd="0" presId="urn:microsoft.com/office/officeart/2005/8/layout/hierarchy1"/>
    <dgm:cxn modelId="{B7EF5B60-A89F-4C92-BF10-A75101971725}" type="presParOf" srcId="{971CE4FD-0A37-46F8-9CCB-4820C4C78395}" destId="{4151809D-654F-4051-975F-6832087F89C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5CDA73-CD0C-4BA5-89F6-D316D1CAD5D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98AB994-7443-4EE7-AB8F-E53555C0C4A4}">
      <dgm:prSet/>
      <dgm:spPr/>
      <dgm:t>
        <a:bodyPr/>
        <a:lstStyle/>
        <a:p>
          <a:r>
            <a:rPr lang="en-US" dirty="0"/>
            <a:t>What events have caused you worry in the past?</a:t>
          </a:r>
        </a:p>
      </dgm:t>
    </dgm:pt>
    <dgm:pt modelId="{FA472983-2F37-4536-B683-6DAFE0B0BDDA}" type="parTrans" cxnId="{B6FED858-A57E-43D0-AEAA-23F87FC5B630}">
      <dgm:prSet/>
      <dgm:spPr/>
      <dgm:t>
        <a:bodyPr/>
        <a:lstStyle/>
        <a:p>
          <a:endParaRPr lang="en-US"/>
        </a:p>
      </dgm:t>
    </dgm:pt>
    <dgm:pt modelId="{10257684-F818-442F-A457-DFDA321416B0}" type="sibTrans" cxnId="{B6FED858-A57E-43D0-AEAA-23F87FC5B630}">
      <dgm:prSet/>
      <dgm:spPr/>
      <dgm:t>
        <a:bodyPr/>
        <a:lstStyle/>
        <a:p>
          <a:endParaRPr lang="en-US"/>
        </a:p>
      </dgm:t>
    </dgm:pt>
    <dgm:pt modelId="{3800ADFA-337E-4794-B33F-F0FF6D303D8D}">
      <dgm:prSet/>
      <dgm:spPr/>
      <dgm:t>
        <a:bodyPr/>
        <a:lstStyle/>
        <a:p>
          <a:r>
            <a:rPr lang="en-US" dirty="0"/>
            <a:t>When is it considered a crisis from their view?</a:t>
          </a:r>
        </a:p>
      </dgm:t>
    </dgm:pt>
    <dgm:pt modelId="{CC6B9156-7830-4B7F-A856-9F4A667D8571}" type="parTrans" cxnId="{CAF04049-A7A8-4E03-847C-27C2583A94CE}">
      <dgm:prSet/>
      <dgm:spPr/>
      <dgm:t>
        <a:bodyPr/>
        <a:lstStyle/>
        <a:p>
          <a:endParaRPr lang="en-US"/>
        </a:p>
      </dgm:t>
    </dgm:pt>
    <dgm:pt modelId="{C677BC08-E86E-4E1C-A99B-5F152F772B75}" type="sibTrans" cxnId="{CAF04049-A7A8-4E03-847C-27C2583A94CE}">
      <dgm:prSet/>
      <dgm:spPr/>
      <dgm:t>
        <a:bodyPr/>
        <a:lstStyle/>
        <a:p>
          <a:endParaRPr lang="en-US"/>
        </a:p>
      </dgm:t>
    </dgm:pt>
    <dgm:pt modelId="{08AFFE25-C4BF-479C-A5B6-21E5987072AB}">
      <dgm:prSet/>
      <dgm:spPr/>
      <dgm:t>
        <a:bodyPr/>
        <a:lstStyle/>
        <a:p>
          <a:r>
            <a:rPr lang="en-US" dirty="0"/>
            <a:t>What risk do you wish you could have prevented in past experiences?</a:t>
          </a:r>
        </a:p>
      </dgm:t>
    </dgm:pt>
    <dgm:pt modelId="{AEBCB9C7-58B5-44A3-9C52-6095077F02E1}" type="parTrans" cxnId="{BCF40105-0E2F-46D9-86AF-E086291853F1}">
      <dgm:prSet/>
      <dgm:spPr/>
      <dgm:t>
        <a:bodyPr/>
        <a:lstStyle/>
        <a:p>
          <a:endParaRPr lang="en-US"/>
        </a:p>
      </dgm:t>
    </dgm:pt>
    <dgm:pt modelId="{BBA287E8-1295-4E1E-AB24-E98C9E132161}" type="sibTrans" cxnId="{BCF40105-0E2F-46D9-86AF-E086291853F1}">
      <dgm:prSet/>
      <dgm:spPr/>
      <dgm:t>
        <a:bodyPr/>
        <a:lstStyle/>
        <a:p>
          <a:endParaRPr lang="en-US"/>
        </a:p>
      </dgm:t>
    </dgm:pt>
    <dgm:pt modelId="{A64ECA95-FE31-469F-8B90-5C359AA76FE3}">
      <dgm:prSet/>
      <dgm:spPr/>
      <dgm:t>
        <a:bodyPr/>
        <a:lstStyle/>
        <a:p>
          <a:r>
            <a:rPr lang="en-US"/>
            <a:t>What was the most difficult part of the crisis for you?</a:t>
          </a:r>
        </a:p>
      </dgm:t>
    </dgm:pt>
    <dgm:pt modelId="{FACC0B92-561E-49AA-9DF0-29EBC8B99E33}" type="parTrans" cxnId="{B0255E0A-0BCA-4129-B6EC-6C4A4A9EF9F6}">
      <dgm:prSet/>
      <dgm:spPr/>
      <dgm:t>
        <a:bodyPr/>
        <a:lstStyle/>
        <a:p>
          <a:endParaRPr lang="en-US"/>
        </a:p>
      </dgm:t>
    </dgm:pt>
    <dgm:pt modelId="{E96F7232-30F3-4716-81A4-69FB5DAA96DC}" type="sibTrans" cxnId="{B0255E0A-0BCA-4129-B6EC-6C4A4A9EF9F6}">
      <dgm:prSet/>
      <dgm:spPr/>
      <dgm:t>
        <a:bodyPr/>
        <a:lstStyle/>
        <a:p>
          <a:endParaRPr lang="en-US"/>
        </a:p>
      </dgm:t>
    </dgm:pt>
    <dgm:pt modelId="{DA1E6143-BAF6-4B81-A2AC-6C199C7911E8}">
      <dgm:prSet/>
      <dgm:spPr>
        <a:solidFill>
          <a:schemeClr val="tx2">
            <a:lumMod val="20000"/>
            <a:lumOff val="80000"/>
          </a:schemeClr>
        </a:solidFill>
      </dgm:spPr>
      <dgm:t>
        <a:bodyPr/>
        <a:lstStyle/>
        <a:p>
          <a:r>
            <a:rPr lang="en-US" dirty="0"/>
            <a:t>After completing the plan, we should ask if the crisis plan is realistic and makes changes necessary as the member/family see fit. </a:t>
          </a:r>
        </a:p>
      </dgm:t>
    </dgm:pt>
    <dgm:pt modelId="{3BD45498-EE91-40A6-BD7A-1B7A27C0B44E}" type="parTrans" cxnId="{3F147528-374C-4A23-874D-D539FE0298A6}">
      <dgm:prSet/>
      <dgm:spPr/>
      <dgm:t>
        <a:bodyPr/>
        <a:lstStyle/>
        <a:p>
          <a:endParaRPr lang="en-US"/>
        </a:p>
      </dgm:t>
    </dgm:pt>
    <dgm:pt modelId="{B5FAB728-2BA9-422D-9105-E7AB861DC11D}" type="sibTrans" cxnId="{3F147528-374C-4A23-874D-D539FE0298A6}">
      <dgm:prSet/>
      <dgm:spPr/>
      <dgm:t>
        <a:bodyPr/>
        <a:lstStyle/>
        <a:p>
          <a:endParaRPr lang="en-US"/>
        </a:p>
      </dgm:t>
    </dgm:pt>
    <dgm:pt modelId="{C9795B11-E679-4966-9ED8-8FDB51F06BCC}" type="pres">
      <dgm:prSet presAssocID="{6A5CDA73-CD0C-4BA5-89F6-D316D1CAD5D7}" presName="root" presStyleCnt="0">
        <dgm:presLayoutVars>
          <dgm:dir/>
          <dgm:resizeHandles val="exact"/>
        </dgm:presLayoutVars>
      </dgm:prSet>
      <dgm:spPr/>
    </dgm:pt>
    <dgm:pt modelId="{391C5FEA-8993-428B-8B94-11B24EB43BD5}" type="pres">
      <dgm:prSet presAssocID="{B98AB994-7443-4EE7-AB8F-E53555C0C4A4}" presName="compNode" presStyleCnt="0"/>
      <dgm:spPr/>
    </dgm:pt>
    <dgm:pt modelId="{B2812F4C-D170-4149-950E-CB38F6051112}" type="pres">
      <dgm:prSet presAssocID="{B98AB994-7443-4EE7-AB8F-E53555C0C4A4}" presName="bgRect" presStyleLbl="bgShp" presStyleIdx="0" presStyleCnt="5" custLinFactNeighborX="222" custLinFactNeighborY="1366"/>
      <dgm:spPr>
        <a:solidFill>
          <a:schemeClr val="tx2">
            <a:lumMod val="20000"/>
            <a:lumOff val="80000"/>
          </a:schemeClr>
        </a:solidFill>
      </dgm:spPr>
    </dgm:pt>
    <dgm:pt modelId="{E2C0A1C0-CB1E-4015-B13F-A47B9127F5F5}" type="pres">
      <dgm:prSet presAssocID="{B98AB994-7443-4EE7-AB8F-E53555C0C4A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ried Face with Solid Fill"/>
        </a:ext>
      </dgm:extLst>
    </dgm:pt>
    <dgm:pt modelId="{0013DC80-09D3-43BD-BBFB-2BEA1433252D}" type="pres">
      <dgm:prSet presAssocID="{B98AB994-7443-4EE7-AB8F-E53555C0C4A4}" presName="spaceRect" presStyleCnt="0"/>
      <dgm:spPr/>
    </dgm:pt>
    <dgm:pt modelId="{F5768E40-C1A3-4F09-B17C-DBA68FDDCF46}" type="pres">
      <dgm:prSet presAssocID="{B98AB994-7443-4EE7-AB8F-E53555C0C4A4}" presName="parTx" presStyleLbl="revTx" presStyleIdx="0" presStyleCnt="5">
        <dgm:presLayoutVars>
          <dgm:chMax val="0"/>
          <dgm:chPref val="0"/>
        </dgm:presLayoutVars>
      </dgm:prSet>
      <dgm:spPr/>
    </dgm:pt>
    <dgm:pt modelId="{37D3C078-0161-4AB9-BD8E-1E44C54E9590}" type="pres">
      <dgm:prSet presAssocID="{10257684-F818-442F-A457-DFDA321416B0}" presName="sibTrans" presStyleCnt="0"/>
      <dgm:spPr/>
    </dgm:pt>
    <dgm:pt modelId="{D1D6769B-11FC-48AD-984F-08FA274B1EBA}" type="pres">
      <dgm:prSet presAssocID="{3800ADFA-337E-4794-B33F-F0FF6D303D8D}" presName="compNode" presStyleCnt="0"/>
      <dgm:spPr/>
    </dgm:pt>
    <dgm:pt modelId="{014D8CDE-E608-4F36-9B05-15F7030678AB}" type="pres">
      <dgm:prSet presAssocID="{3800ADFA-337E-4794-B33F-F0FF6D303D8D}" presName="bgRect" presStyleLbl="bgShp" presStyleIdx="1" presStyleCnt="5"/>
      <dgm:spPr>
        <a:solidFill>
          <a:schemeClr val="tx2">
            <a:lumMod val="20000"/>
            <a:lumOff val="80000"/>
          </a:schemeClr>
        </a:solidFill>
      </dgm:spPr>
    </dgm:pt>
    <dgm:pt modelId="{AF2ACAF6-C7A5-455F-B1B7-D855530E924E}" type="pres">
      <dgm:prSet presAssocID="{3800ADFA-337E-4794-B33F-F0FF6D303D8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ning"/>
        </a:ext>
      </dgm:extLst>
    </dgm:pt>
    <dgm:pt modelId="{8EF7A039-C884-48C7-A80B-C5D00734F92C}" type="pres">
      <dgm:prSet presAssocID="{3800ADFA-337E-4794-B33F-F0FF6D303D8D}" presName="spaceRect" presStyleCnt="0"/>
      <dgm:spPr/>
    </dgm:pt>
    <dgm:pt modelId="{54DA13FD-C01F-43FE-9C53-62A1678D6B2F}" type="pres">
      <dgm:prSet presAssocID="{3800ADFA-337E-4794-B33F-F0FF6D303D8D}" presName="parTx" presStyleLbl="revTx" presStyleIdx="1" presStyleCnt="5">
        <dgm:presLayoutVars>
          <dgm:chMax val="0"/>
          <dgm:chPref val="0"/>
        </dgm:presLayoutVars>
      </dgm:prSet>
      <dgm:spPr/>
    </dgm:pt>
    <dgm:pt modelId="{7E20A614-C7D1-437C-B75E-9F514749F816}" type="pres">
      <dgm:prSet presAssocID="{C677BC08-E86E-4E1C-A99B-5F152F772B75}" presName="sibTrans" presStyleCnt="0"/>
      <dgm:spPr/>
    </dgm:pt>
    <dgm:pt modelId="{F5777494-204B-487B-A20A-5B2AF9B73524}" type="pres">
      <dgm:prSet presAssocID="{08AFFE25-C4BF-479C-A5B6-21E5987072AB}" presName="compNode" presStyleCnt="0"/>
      <dgm:spPr/>
    </dgm:pt>
    <dgm:pt modelId="{6B2DA5A8-DDE6-4A9D-8DEB-981843790E40}" type="pres">
      <dgm:prSet presAssocID="{08AFFE25-C4BF-479C-A5B6-21E5987072AB}" presName="bgRect" presStyleLbl="bgShp" presStyleIdx="2" presStyleCnt="5"/>
      <dgm:spPr>
        <a:solidFill>
          <a:schemeClr val="tx2">
            <a:lumMod val="20000"/>
            <a:lumOff val="80000"/>
          </a:schemeClr>
        </a:solidFill>
      </dgm:spPr>
    </dgm:pt>
    <dgm:pt modelId="{624C4600-6B87-4AF8-913F-F7505F57A64D}" type="pres">
      <dgm:prSet presAssocID="{08AFFE25-C4BF-479C-A5B6-21E5987072A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vil Face Outline"/>
        </a:ext>
      </dgm:extLst>
    </dgm:pt>
    <dgm:pt modelId="{2843EAB0-227C-48C4-B943-C651D53DA5C9}" type="pres">
      <dgm:prSet presAssocID="{08AFFE25-C4BF-479C-A5B6-21E5987072AB}" presName="spaceRect" presStyleCnt="0"/>
      <dgm:spPr/>
    </dgm:pt>
    <dgm:pt modelId="{3D127F1D-1E29-441F-A2CA-DC8D9D379051}" type="pres">
      <dgm:prSet presAssocID="{08AFFE25-C4BF-479C-A5B6-21E5987072AB}" presName="parTx" presStyleLbl="revTx" presStyleIdx="2" presStyleCnt="5">
        <dgm:presLayoutVars>
          <dgm:chMax val="0"/>
          <dgm:chPref val="0"/>
        </dgm:presLayoutVars>
      </dgm:prSet>
      <dgm:spPr/>
    </dgm:pt>
    <dgm:pt modelId="{A72CF946-4E16-4A7C-A3ED-1E6ED3B2638C}" type="pres">
      <dgm:prSet presAssocID="{BBA287E8-1295-4E1E-AB24-E98C9E132161}" presName="sibTrans" presStyleCnt="0"/>
      <dgm:spPr/>
    </dgm:pt>
    <dgm:pt modelId="{4DA613BA-780A-492C-ACCF-27E551D2245D}" type="pres">
      <dgm:prSet presAssocID="{A64ECA95-FE31-469F-8B90-5C359AA76FE3}" presName="compNode" presStyleCnt="0"/>
      <dgm:spPr/>
    </dgm:pt>
    <dgm:pt modelId="{18224FD5-6A05-4BFD-ACCE-A57C50E8D3BE}" type="pres">
      <dgm:prSet presAssocID="{A64ECA95-FE31-469F-8B90-5C359AA76FE3}" presName="bgRect" presStyleLbl="bgShp" presStyleIdx="3" presStyleCnt="5"/>
      <dgm:spPr>
        <a:solidFill>
          <a:schemeClr val="tx2">
            <a:lumMod val="20000"/>
            <a:lumOff val="80000"/>
          </a:schemeClr>
        </a:solidFill>
      </dgm:spPr>
    </dgm:pt>
    <dgm:pt modelId="{88A38390-2CEE-45E5-BE66-CC457D25814F}" type="pres">
      <dgm:prSet presAssocID="{A64ECA95-FE31-469F-8B90-5C359AA76FE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fused Person"/>
        </a:ext>
      </dgm:extLst>
    </dgm:pt>
    <dgm:pt modelId="{31ADB0FD-0BE5-4228-942F-756140943787}" type="pres">
      <dgm:prSet presAssocID="{A64ECA95-FE31-469F-8B90-5C359AA76FE3}" presName="spaceRect" presStyleCnt="0"/>
      <dgm:spPr/>
    </dgm:pt>
    <dgm:pt modelId="{54978FB9-F9C6-41AF-B597-D10A7E09395F}" type="pres">
      <dgm:prSet presAssocID="{A64ECA95-FE31-469F-8B90-5C359AA76FE3}" presName="parTx" presStyleLbl="revTx" presStyleIdx="3" presStyleCnt="5">
        <dgm:presLayoutVars>
          <dgm:chMax val="0"/>
          <dgm:chPref val="0"/>
        </dgm:presLayoutVars>
      </dgm:prSet>
      <dgm:spPr/>
    </dgm:pt>
    <dgm:pt modelId="{49A5EE30-E109-4FB1-AF0E-550796366B18}" type="pres">
      <dgm:prSet presAssocID="{E96F7232-30F3-4716-81A4-69FB5DAA96DC}" presName="sibTrans" presStyleCnt="0"/>
      <dgm:spPr/>
    </dgm:pt>
    <dgm:pt modelId="{E5614B92-AF57-4340-93ED-76500A4BD91D}" type="pres">
      <dgm:prSet presAssocID="{DA1E6143-BAF6-4B81-A2AC-6C199C7911E8}" presName="compNode" presStyleCnt="0"/>
      <dgm:spPr/>
    </dgm:pt>
    <dgm:pt modelId="{86361C3D-885A-4BFD-9A3D-7095F259581C}" type="pres">
      <dgm:prSet presAssocID="{DA1E6143-BAF6-4B81-A2AC-6C199C7911E8}" presName="bgRect" presStyleLbl="bgShp" presStyleIdx="4" presStyleCnt="5"/>
      <dgm:spPr>
        <a:solidFill>
          <a:schemeClr val="tx2">
            <a:lumMod val="20000"/>
            <a:lumOff val="80000"/>
          </a:schemeClr>
        </a:solidFill>
      </dgm:spPr>
    </dgm:pt>
    <dgm:pt modelId="{AF6486BB-1E6B-4304-B529-BAA41D597F1B}" type="pres">
      <dgm:prSet presAssocID="{DA1E6143-BAF6-4B81-A2AC-6C199C7911E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esentation with Checklist"/>
        </a:ext>
      </dgm:extLst>
    </dgm:pt>
    <dgm:pt modelId="{2B55C799-ED6A-4182-9346-097BD15386C9}" type="pres">
      <dgm:prSet presAssocID="{DA1E6143-BAF6-4B81-A2AC-6C199C7911E8}" presName="spaceRect" presStyleCnt="0"/>
      <dgm:spPr/>
    </dgm:pt>
    <dgm:pt modelId="{4AD3B7AF-70CC-41C8-91AD-C3492CD27E80}" type="pres">
      <dgm:prSet presAssocID="{DA1E6143-BAF6-4B81-A2AC-6C199C7911E8}" presName="parTx" presStyleLbl="revTx" presStyleIdx="4" presStyleCnt="5">
        <dgm:presLayoutVars>
          <dgm:chMax val="0"/>
          <dgm:chPref val="0"/>
        </dgm:presLayoutVars>
      </dgm:prSet>
      <dgm:spPr/>
    </dgm:pt>
  </dgm:ptLst>
  <dgm:cxnLst>
    <dgm:cxn modelId="{BCF40105-0E2F-46D9-86AF-E086291853F1}" srcId="{6A5CDA73-CD0C-4BA5-89F6-D316D1CAD5D7}" destId="{08AFFE25-C4BF-479C-A5B6-21E5987072AB}" srcOrd="2" destOrd="0" parTransId="{AEBCB9C7-58B5-44A3-9C52-6095077F02E1}" sibTransId="{BBA287E8-1295-4E1E-AB24-E98C9E132161}"/>
    <dgm:cxn modelId="{B0255E0A-0BCA-4129-B6EC-6C4A4A9EF9F6}" srcId="{6A5CDA73-CD0C-4BA5-89F6-D316D1CAD5D7}" destId="{A64ECA95-FE31-469F-8B90-5C359AA76FE3}" srcOrd="3" destOrd="0" parTransId="{FACC0B92-561E-49AA-9DF0-29EBC8B99E33}" sibTransId="{E96F7232-30F3-4716-81A4-69FB5DAA96DC}"/>
    <dgm:cxn modelId="{3F147528-374C-4A23-874D-D539FE0298A6}" srcId="{6A5CDA73-CD0C-4BA5-89F6-D316D1CAD5D7}" destId="{DA1E6143-BAF6-4B81-A2AC-6C199C7911E8}" srcOrd="4" destOrd="0" parTransId="{3BD45498-EE91-40A6-BD7A-1B7A27C0B44E}" sibTransId="{B5FAB728-2BA9-422D-9105-E7AB861DC11D}"/>
    <dgm:cxn modelId="{CAF04049-A7A8-4E03-847C-27C2583A94CE}" srcId="{6A5CDA73-CD0C-4BA5-89F6-D316D1CAD5D7}" destId="{3800ADFA-337E-4794-B33F-F0FF6D303D8D}" srcOrd="1" destOrd="0" parTransId="{CC6B9156-7830-4B7F-A856-9F4A667D8571}" sibTransId="{C677BC08-E86E-4E1C-A99B-5F152F772B75}"/>
    <dgm:cxn modelId="{B6FED858-A57E-43D0-AEAA-23F87FC5B630}" srcId="{6A5CDA73-CD0C-4BA5-89F6-D316D1CAD5D7}" destId="{B98AB994-7443-4EE7-AB8F-E53555C0C4A4}" srcOrd="0" destOrd="0" parTransId="{FA472983-2F37-4536-B683-6DAFE0B0BDDA}" sibTransId="{10257684-F818-442F-A457-DFDA321416B0}"/>
    <dgm:cxn modelId="{B8CCE491-4427-4FC5-A962-418BE0D51BC0}" type="presOf" srcId="{B98AB994-7443-4EE7-AB8F-E53555C0C4A4}" destId="{F5768E40-C1A3-4F09-B17C-DBA68FDDCF46}" srcOrd="0" destOrd="0" presId="urn:microsoft.com/office/officeart/2018/2/layout/IconVerticalSolidList"/>
    <dgm:cxn modelId="{9CCA37A6-A117-48CD-8AA8-E6DDF5CC595D}" type="presOf" srcId="{A64ECA95-FE31-469F-8B90-5C359AA76FE3}" destId="{54978FB9-F9C6-41AF-B597-D10A7E09395F}" srcOrd="0" destOrd="0" presId="urn:microsoft.com/office/officeart/2018/2/layout/IconVerticalSolidList"/>
    <dgm:cxn modelId="{223C4DDF-37FD-4A54-9DCF-7BC600F668BC}" type="presOf" srcId="{6A5CDA73-CD0C-4BA5-89F6-D316D1CAD5D7}" destId="{C9795B11-E679-4966-9ED8-8FDB51F06BCC}" srcOrd="0" destOrd="0" presId="urn:microsoft.com/office/officeart/2018/2/layout/IconVerticalSolidList"/>
    <dgm:cxn modelId="{126CFEE5-28F6-4CB4-84A3-BF7352708B5C}" type="presOf" srcId="{DA1E6143-BAF6-4B81-A2AC-6C199C7911E8}" destId="{4AD3B7AF-70CC-41C8-91AD-C3492CD27E80}" srcOrd="0" destOrd="0" presId="urn:microsoft.com/office/officeart/2018/2/layout/IconVerticalSolidList"/>
    <dgm:cxn modelId="{89D115EA-A1A0-4D54-9DEF-0A7DF8840CAD}" type="presOf" srcId="{08AFFE25-C4BF-479C-A5B6-21E5987072AB}" destId="{3D127F1D-1E29-441F-A2CA-DC8D9D379051}" srcOrd="0" destOrd="0" presId="urn:microsoft.com/office/officeart/2018/2/layout/IconVerticalSolidList"/>
    <dgm:cxn modelId="{2CA52CFD-FD6B-4B72-B80C-5891FEEF3E12}" type="presOf" srcId="{3800ADFA-337E-4794-B33F-F0FF6D303D8D}" destId="{54DA13FD-C01F-43FE-9C53-62A1678D6B2F}" srcOrd="0" destOrd="0" presId="urn:microsoft.com/office/officeart/2018/2/layout/IconVerticalSolidList"/>
    <dgm:cxn modelId="{E95FC84F-D026-4EF4-9F40-6D74E0B982EB}" type="presParOf" srcId="{C9795B11-E679-4966-9ED8-8FDB51F06BCC}" destId="{391C5FEA-8993-428B-8B94-11B24EB43BD5}" srcOrd="0" destOrd="0" presId="urn:microsoft.com/office/officeart/2018/2/layout/IconVerticalSolidList"/>
    <dgm:cxn modelId="{526040B0-1652-4A58-9BB2-E98808943A40}" type="presParOf" srcId="{391C5FEA-8993-428B-8B94-11B24EB43BD5}" destId="{B2812F4C-D170-4149-950E-CB38F6051112}" srcOrd="0" destOrd="0" presId="urn:microsoft.com/office/officeart/2018/2/layout/IconVerticalSolidList"/>
    <dgm:cxn modelId="{A92D8429-265B-46E6-9A2C-4E34145F9CB5}" type="presParOf" srcId="{391C5FEA-8993-428B-8B94-11B24EB43BD5}" destId="{E2C0A1C0-CB1E-4015-B13F-A47B9127F5F5}" srcOrd="1" destOrd="0" presId="urn:microsoft.com/office/officeart/2018/2/layout/IconVerticalSolidList"/>
    <dgm:cxn modelId="{0BC75962-7C18-42C8-B476-C65FEE94F6D5}" type="presParOf" srcId="{391C5FEA-8993-428B-8B94-11B24EB43BD5}" destId="{0013DC80-09D3-43BD-BBFB-2BEA1433252D}" srcOrd="2" destOrd="0" presId="urn:microsoft.com/office/officeart/2018/2/layout/IconVerticalSolidList"/>
    <dgm:cxn modelId="{86842A63-30D6-49F2-8696-1968D9D28326}" type="presParOf" srcId="{391C5FEA-8993-428B-8B94-11B24EB43BD5}" destId="{F5768E40-C1A3-4F09-B17C-DBA68FDDCF46}" srcOrd="3" destOrd="0" presId="urn:microsoft.com/office/officeart/2018/2/layout/IconVerticalSolidList"/>
    <dgm:cxn modelId="{25815EAE-24F3-4F03-8D71-4A77F3A8AEDA}" type="presParOf" srcId="{C9795B11-E679-4966-9ED8-8FDB51F06BCC}" destId="{37D3C078-0161-4AB9-BD8E-1E44C54E9590}" srcOrd="1" destOrd="0" presId="urn:microsoft.com/office/officeart/2018/2/layout/IconVerticalSolidList"/>
    <dgm:cxn modelId="{B25C1C90-C44F-4ED2-B751-171429BAB72F}" type="presParOf" srcId="{C9795B11-E679-4966-9ED8-8FDB51F06BCC}" destId="{D1D6769B-11FC-48AD-984F-08FA274B1EBA}" srcOrd="2" destOrd="0" presId="urn:microsoft.com/office/officeart/2018/2/layout/IconVerticalSolidList"/>
    <dgm:cxn modelId="{0E28AA25-E11B-4C40-B1B3-11D4A1C88B10}" type="presParOf" srcId="{D1D6769B-11FC-48AD-984F-08FA274B1EBA}" destId="{014D8CDE-E608-4F36-9B05-15F7030678AB}" srcOrd="0" destOrd="0" presId="urn:microsoft.com/office/officeart/2018/2/layout/IconVerticalSolidList"/>
    <dgm:cxn modelId="{E44DBC47-9FBF-4870-B352-AE6F6987787D}" type="presParOf" srcId="{D1D6769B-11FC-48AD-984F-08FA274B1EBA}" destId="{AF2ACAF6-C7A5-455F-B1B7-D855530E924E}" srcOrd="1" destOrd="0" presId="urn:microsoft.com/office/officeart/2018/2/layout/IconVerticalSolidList"/>
    <dgm:cxn modelId="{F62660E9-3C07-4925-8E21-842A88533F23}" type="presParOf" srcId="{D1D6769B-11FC-48AD-984F-08FA274B1EBA}" destId="{8EF7A039-C884-48C7-A80B-C5D00734F92C}" srcOrd="2" destOrd="0" presId="urn:microsoft.com/office/officeart/2018/2/layout/IconVerticalSolidList"/>
    <dgm:cxn modelId="{7862DE4F-FDD6-451A-831C-F2B5A546F3CE}" type="presParOf" srcId="{D1D6769B-11FC-48AD-984F-08FA274B1EBA}" destId="{54DA13FD-C01F-43FE-9C53-62A1678D6B2F}" srcOrd="3" destOrd="0" presId="urn:microsoft.com/office/officeart/2018/2/layout/IconVerticalSolidList"/>
    <dgm:cxn modelId="{53441688-201A-4F9C-A704-DE0D9ECDC623}" type="presParOf" srcId="{C9795B11-E679-4966-9ED8-8FDB51F06BCC}" destId="{7E20A614-C7D1-437C-B75E-9F514749F816}" srcOrd="3" destOrd="0" presId="urn:microsoft.com/office/officeart/2018/2/layout/IconVerticalSolidList"/>
    <dgm:cxn modelId="{BE292012-E59E-4455-A2A3-B10F50BEDA58}" type="presParOf" srcId="{C9795B11-E679-4966-9ED8-8FDB51F06BCC}" destId="{F5777494-204B-487B-A20A-5B2AF9B73524}" srcOrd="4" destOrd="0" presId="urn:microsoft.com/office/officeart/2018/2/layout/IconVerticalSolidList"/>
    <dgm:cxn modelId="{C2B999D0-9393-423B-83F5-641A9211C5D1}" type="presParOf" srcId="{F5777494-204B-487B-A20A-5B2AF9B73524}" destId="{6B2DA5A8-DDE6-4A9D-8DEB-981843790E40}" srcOrd="0" destOrd="0" presId="urn:microsoft.com/office/officeart/2018/2/layout/IconVerticalSolidList"/>
    <dgm:cxn modelId="{559D1A3F-81C7-4298-9C6A-41E7EFEA6DBC}" type="presParOf" srcId="{F5777494-204B-487B-A20A-5B2AF9B73524}" destId="{624C4600-6B87-4AF8-913F-F7505F57A64D}" srcOrd="1" destOrd="0" presId="urn:microsoft.com/office/officeart/2018/2/layout/IconVerticalSolidList"/>
    <dgm:cxn modelId="{4FACF00A-2887-4972-B7C9-DAA7FFD18491}" type="presParOf" srcId="{F5777494-204B-487B-A20A-5B2AF9B73524}" destId="{2843EAB0-227C-48C4-B943-C651D53DA5C9}" srcOrd="2" destOrd="0" presId="urn:microsoft.com/office/officeart/2018/2/layout/IconVerticalSolidList"/>
    <dgm:cxn modelId="{82ED5F21-2124-4C45-8356-6184F1B9AEB6}" type="presParOf" srcId="{F5777494-204B-487B-A20A-5B2AF9B73524}" destId="{3D127F1D-1E29-441F-A2CA-DC8D9D379051}" srcOrd="3" destOrd="0" presId="urn:microsoft.com/office/officeart/2018/2/layout/IconVerticalSolidList"/>
    <dgm:cxn modelId="{F3809FAA-DDD2-44AE-A917-124659F9FA02}" type="presParOf" srcId="{C9795B11-E679-4966-9ED8-8FDB51F06BCC}" destId="{A72CF946-4E16-4A7C-A3ED-1E6ED3B2638C}" srcOrd="5" destOrd="0" presId="urn:microsoft.com/office/officeart/2018/2/layout/IconVerticalSolidList"/>
    <dgm:cxn modelId="{97C04518-4126-44E9-9376-4500C4BB097C}" type="presParOf" srcId="{C9795B11-E679-4966-9ED8-8FDB51F06BCC}" destId="{4DA613BA-780A-492C-ACCF-27E551D2245D}" srcOrd="6" destOrd="0" presId="urn:microsoft.com/office/officeart/2018/2/layout/IconVerticalSolidList"/>
    <dgm:cxn modelId="{82736289-9810-4F78-B7AD-E92F716C8D5B}" type="presParOf" srcId="{4DA613BA-780A-492C-ACCF-27E551D2245D}" destId="{18224FD5-6A05-4BFD-ACCE-A57C50E8D3BE}" srcOrd="0" destOrd="0" presId="urn:microsoft.com/office/officeart/2018/2/layout/IconVerticalSolidList"/>
    <dgm:cxn modelId="{E722C912-467F-4DD3-9D0F-775E835C9A75}" type="presParOf" srcId="{4DA613BA-780A-492C-ACCF-27E551D2245D}" destId="{88A38390-2CEE-45E5-BE66-CC457D25814F}" srcOrd="1" destOrd="0" presId="urn:microsoft.com/office/officeart/2018/2/layout/IconVerticalSolidList"/>
    <dgm:cxn modelId="{98DFA478-78F2-47FF-8726-1B941CE9A59F}" type="presParOf" srcId="{4DA613BA-780A-492C-ACCF-27E551D2245D}" destId="{31ADB0FD-0BE5-4228-942F-756140943787}" srcOrd="2" destOrd="0" presId="urn:microsoft.com/office/officeart/2018/2/layout/IconVerticalSolidList"/>
    <dgm:cxn modelId="{BAAFB506-E630-4820-B5FE-A0D7A55C75D0}" type="presParOf" srcId="{4DA613BA-780A-492C-ACCF-27E551D2245D}" destId="{54978FB9-F9C6-41AF-B597-D10A7E09395F}" srcOrd="3" destOrd="0" presId="urn:microsoft.com/office/officeart/2018/2/layout/IconVerticalSolidList"/>
    <dgm:cxn modelId="{FC702BCB-8DFE-4A41-8472-4E80EA0A69EB}" type="presParOf" srcId="{C9795B11-E679-4966-9ED8-8FDB51F06BCC}" destId="{49A5EE30-E109-4FB1-AF0E-550796366B18}" srcOrd="7" destOrd="0" presId="urn:microsoft.com/office/officeart/2018/2/layout/IconVerticalSolidList"/>
    <dgm:cxn modelId="{449C2791-AEB5-4EA8-BB73-E244ECCC775D}" type="presParOf" srcId="{C9795B11-E679-4966-9ED8-8FDB51F06BCC}" destId="{E5614B92-AF57-4340-93ED-76500A4BD91D}" srcOrd="8" destOrd="0" presId="urn:microsoft.com/office/officeart/2018/2/layout/IconVerticalSolidList"/>
    <dgm:cxn modelId="{0D7277B1-4514-43E8-96E9-9537DD501A93}" type="presParOf" srcId="{E5614B92-AF57-4340-93ED-76500A4BD91D}" destId="{86361C3D-885A-4BFD-9A3D-7095F259581C}" srcOrd="0" destOrd="0" presId="urn:microsoft.com/office/officeart/2018/2/layout/IconVerticalSolidList"/>
    <dgm:cxn modelId="{65DD994A-109B-45A2-8CCB-A4072D68ECD0}" type="presParOf" srcId="{E5614B92-AF57-4340-93ED-76500A4BD91D}" destId="{AF6486BB-1E6B-4304-B529-BAA41D597F1B}" srcOrd="1" destOrd="0" presId="urn:microsoft.com/office/officeart/2018/2/layout/IconVerticalSolidList"/>
    <dgm:cxn modelId="{F9B8EBFD-C927-48F6-869F-D56B417E3AB1}" type="presParOf" srcId="{E5614B92-AF57-4340-93ED-76500A4BD91D}" destId="{2B55C799-ED6A-4182-9346-097BD15386C9}" srcOrd="2" destOrd="0" presId="urn:microsoft.com/office/officeart/2018/2/layout/IconVerticalSolidList"/>
    <dgm:cxn modelId="{DB2EB13D-AE4C-4786-9BC5-B3B5FDDCB380}" type="presParOf" srcId="{E5614B92-AF57-4340-93ED-76500A4BD91D}" destId="{4AD3B7AF-70CC-41C8-91AD-C3492CD27E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886DF3-B5D9-4D83-AE9A-3AE72D2B34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88ED2475-E30B-42AE-81CE-70C183E38659}">
      <dgm:prSet/>
      <dgm:spPr>
        <a:solidFill>
          <a:srgbClr val="F18E09"/>
        </a:solidFill>
      </dgm:spPr>
      <dgm:t>
        <a:bodyPr/>
        <a:lstStyle/>
        <a:p>
          <a:r>
            <a:rPr lang="en-US" dirty="0"/>
            <a:t>The needs of the patient come first</a:t>
          </a:r>
        </a:p>
      </dgm:t>
    </dgm:pt>
    <dgm:pt modelId="{561A7429-8FE0-41EA-9028-DDA3C13DF669}" type="parTrans" cxnId="{EE903546-42E7-4756-94C8-3AB00A33B970}">
      <dgm:prSet/>
      <dgm:spPr/>
      <dgm:t>
        <a:bodyPr/>
        <a:lstStyle/>
        <a:p>
          <a:endParaRPr lang="en-US"/>
        </a:p>
      </dgm:t>
    </dgm:pt>
    <dgm:pt modelId="{8D3E232F-1FD5-48B7-BA0B-C7E593E225F4}" type="sibTrans" cxnId="{EE903546-42E7-4756-94C8-3AB00A33B970}">
      <dgm:prSet/>
      <dgm:spPr/>
      <dgm:t>
        <a:bodyPr/>
        <a:lstStyle/>
        <a:p>
          <a:endParaRPr lang="en-US"/>
        </a:p>
      </dgm:t>
    </dgm:pt>
    <dgm:pt modelId="{AD671394-9901-45A0-B04E-7DCACE5283C7}">
      <dgm:prSet/>
      <dgm:spPr>
        <a:solidFill>
          <a:srgbClr val="F18E09"/>
        </a:solidFill>
      </dgm:spPr>
      <dgm:t>
        <a:bodyPr/>
        <a:lstStyle/>
        <a:p>
          <a:r>
            <a:rPr lang="en-US" dirty="0"/>
            <a:t>Nothing about me without me</a:t>
          </a:r>
        </a:p>
      </dgm:t>
    </dgm:pt>
    <dgm:pt modelId="{AAD608A4-3611-4DD4-A951-8C737EC70088}" type="parTrans" cxnId="{1D259CA9-9E14-4F06-92BD-001241D16189}">
      <dgm:prSet/>
      <dgm:spPr/>
      <dgm:t>
        <a:bodyPr/>
        <a:lstStyle/>
        <a:p>
          <a:endParaRPr lang="en-US"/>
        </a:p>
      </dgm:t>
    </dgm:pt>
    <dgm:pt modelId="{BC547AB9-55FC-4AF5-B8D3-9F6AC6AFC365}" type="sibTrans" cxnId="{1D259CA9-9E14-4F06-92BD-001241D16189}">
      <dgm:prSet/>
      <dgm:spPr/>
      <dgm:t>
        <a:bodyPr/>
        <a:lstStyle/>
        <a:p>
          <a:endParaRPr lang="en-US"/>
        </a:p>
      </dgm:t>
    </dgm:pt>
    <dgm:pt modelId="{53A5B2BE-A92A-477F-9A53-D039E2F605D6}">
      <dgm:prSet/>
      <dgm:spPr>
        <a:solidFill>
          <a:srgbClr val="F18E09"/>
        </a:solidFill>
      </dgm:spPr>
      <dgm:t>
        <a:bodyPr/>
        <a:lstStyle/>
        <a:p>
          <a:r>
            <a:rPr lang="en-US" dirty="0"/>
            <a:t>Every patient is the only patient</a:t>
          </a:r>
        </a:p>
      </dgm:t>
    </dgm:pt>
    <dgm:pt modelId="{61A028C7-20C8-40B6-8D2F-BEA4E0D693A9}" type="parTrans" cxnId="{98B5FCB4-B4F6-44CC-A55B-34D9AC88AA83}">
      <dgm:prSet/>
      <dgm:spPr/>
      <dgm:t>
        <a:bodyPr/>
        <a:lstStyle/>
        <a:p>
          <a:endParaRPr lang="en-US"/>
        </a:p>
      </dgm:t>
    </dgm:pt>
    <dgm:pt modelId="{92517DA0-B2F9-462C-8696-13156B686AF3}" type="sibTrans" cxnId="{98B5FCB4-B4F6-44CC-A55B-34D9AC88AA83}">
      <dgm:prSet/>
      <dgm:spPr/>
      <dgm:t>
        <a:bodyPr/>
        <a:lstStyle/>
        <a:p>
          <a:endParaRPr lang="en-US"/>
        </a:p>
      </dgm:t>
    </dgm:pt>
    <dgm:pt modelId="{42AA5E69-BC9C-44B7-B4F3-2532C064A12D}" type="pres">
      <dgm:prSet presAssocID="{BB886DF3-B5D9-4D83-AE9A-3AE72D2B3466}" presName="diagram" presStyleCnt="0">
        <dgm:presLayoutVars>
          <dgm:dir/>
          <dgm:resizeHandles val="exact"/>
        </dgm:presLayoutVars>
      </dgm:prSet>
      <dgm:spPr/>
    </dgm:pt>
    <dgm:pt modelId="{54063C10-22BA-44C0-9EBE-959154E6842D}" type="pres">
      <dgm:prSet presAssocID="{88ED2475-E30B-42AE-81CE-70C183E38659}" presName="node" presStyleLbl="node1" presStyleIdx="0" presStyleCnt="3">
        <dgm:presLayoutVars>
          <dgm:bulletEnabled val="1"/>
        </dgm:presLayoutVars>
      </dgm:prSet>
      <dgm:spPr/>
    </dgm:pt>
    <dgm:pt modelId="{A35DB6F1-7424-43CF-AE92-7451AFED6760}" type="pres">
      <dgm:prSet presAssocID="{8D3E232F-1FD5-48B7-BA0B-C7E593E225F4}" presName="sibTrans" presStyleCnt="0"/>
      <dgm:spPr/>
    </dgm:pt>
    <dgm:pt modelId="{C6DDA3E0-61D7-4DBC-B7D7-2999330132E5}" type="pres">
      <dgm:prSet presAssocID="{AD671394-9901-45A0-B04E-7DCACE5283C7}" presName="node" presStyleLbl="node1" presStyleIdx="1" presStyleCnt="3">
        <dgm:presLayoutVars>
          <dgm:bulletEnabled val="1"/>
        </dgm:presLayoutVars>
      </dgm:prSet>
      <dgm:spPr/>
    </dgm:pt>
    <dgm:pt modelId="{03F40DBF-3D45-48C5-A493-6C14E408B335}" type="pres">
      <dgm:prSet presAssocID="{BC547AB9-55FC-4AF5-B8D3-9F6AC6AFC365}" presName="sibTrans" presStyleCnt="0"/>
      <dgm:spPr/>
    </dgm:pt>
    <dgm:pt modelId="{1F526AC0-EC2F-4AD0-83D3-69E8EE6D2BAB}" type="pres">
      <dgm:prSet presAssocID="{53A5B2BE-A92A-477F-9A53-D039E2F605D6}" presName="node" presStyleLbl="node1" presStyleIdx="2" presStyleCnt="3">
        <dgm:presLayoutVars>
          <dgm:bulletEnabled val="1"/>
        </dgm:presLayoutVars>
      </dgm:prSet>
      <dgm:spPr/>
    </dgm:pt>
  </dgm:ptLst>
  <dgm:cxnLst>
    <dgm:cxn modelId="{B0C07F2A-0368-4F4A-9985-E19C1B603F1E}" type="presOf" srcId="{53A5B2BE-A92A-477F-9A53-D039E2F605D6}" destId="{1F526AC0-EC2F-4AD0-83D3-69E8EE6D2BAB}" srcOrd="0" destOrd="0" presId="urn:microsoft.com/office/officeart/2005/8/layout/default"/>
    <dgm:cxn modelId="{EE903546-42E7-4756-94C8-3AB00A33B970}" srcId="{BB886DF3-B5D9-4D83-AE9A-3AE72D2B3466}" destId="{88ED2475-E30B-42AE-81CE-70C183E38659}" srcOrd="0" destOrd="0" parTransId="{561A7429-8FE0-41EA-9028-DDA3C13DF669}" sibTransId="{8D3E232F-1FD5-48B7-BA0B-C7E593E225F4}"/>
    <dgm:cxn modelId="{1D259CA9-9E14-4F06-92BD-001241D16189}" srcId="{BB886DF3-B5D9-4D83-AE9A-3AE72D2B3466}" destId="{AD671394-9901-45A0-B04E-7DCACE5283C7}" srcOrd="1" destOrd="0" parTransId="{AAD608A4-3611-4DD4-A951-8C737EC70088}" sibTransId="{BC547AB9-55FC-4AF5-B8D3-9F6AC6AFC365}"/>
    <dgm:cxn modelId="{98B5FCB4-B4F6-44CC-A55B-34D9AC88AA83}" srcId="{BB886DF3-B5D9-4D83-AE9A-3AE72D2B3466}" destId="{53A5B2BE-A92A-477F-9A53-D039E2F605D6}" srcOrd="2" destOrd="0" parTransId="{61A028C7-20C8-40B6-8D2F-BEA4E0D693A9}" sibTransId="{92517DA0-B2F9-462C-8696-13156B686AF3}"/>
    <dgm:cxn modelId="{53733FBB-4A01-49B8-BFE8-0D0A6BF49174}" type="presOf" srcId="{BB886DF3-B5D9-4D83-AE9A-3AE72D2B3466}" destId="{42AA5E69-BC9C-44B7-B4F3-2532C064A12D}" srcOrd="0" destOrd="0" presId="urn:microsoft.com/office/officeart/2005/8/layout/default"/>
    <dgm:cxn modelId="{4E5C00CA-8876-4AB8-B558-050D115F8EED}" type="presOf" srcId="{88ED2475-E30B-42AE-81CE-70C183E38659}" destId="{54063C10-22BA-44C0-9EBE-959154E6842D}" srcOrd="0" destOrd="0" presId="urn:microsoft.com/office/officeart/2005/8/layout/default"/>
    <dgm:cxn modelId="{4B2EDCF4-168E-43DC-9D66-41AF6116796A}" type="presOf" srcId="{AD671394-9901-45A0-B04E-7DCACE5283C7}" destId="{C6DDA3E0-61D7-4DBC-B7D7-2999330132E5}" srcOrd="0" destOrd="0" presId="urn:microsoft.com/office/officeart/2005/8/layout/default"/>
    <dgm:cxn modelId="{656F9986-EBC9-40BD-BD42-29B99D790B2E}" type="presParOf" srcId="{42AA5E69-BC9C-44B7-B4F3-2532C064A12D}" destId="{54063C10-22BA-44C0-9EBE-959154E6842D}" srcOrd="0" destOrd="0" presId="urn:microsoft.com/office/officeart/2005/8/layout/default"/>
    <dgm:cxn modelId="{B875A96D-B25E-48E9-A563-4729E93339D5}" type="presParOf" srcId="{42AA5E69-BC9C-44B7-B4F3-2532C064A12D}" destId="{A35DB6F1-7424-43CF-AE92-7451AFED6760}" srcOrd="1" destOrd="0" presId="urn:microsoft.com/office/officeart/2005/8/layout/default"/>
    <dgm:cxn modelId="{45D1B682-7D34-4FB2-896B-F861091D8711}" type="presParOf" srcId="{42AA5E69-BC9C-44B7-B4F3-2532C064A12D}" destId="{C6DDA3E0-61D7-4DBC-B7D7-2999330132E5}" srcOrd="2" destOrd="0" presId="urn:microsoft.com/office/officeart/2005/8/layout/default"/>
    <dgm:cxn modelId="{91081BA2-57B3-4204-A612-71A54CEAF275}" type="presParOf" srcId="{42AA5E69-BC9C-44B7-B4F3-2532C064A12D}" destId="{03F40DBF-3D45-48C5-A493-6C14E408B335}" srcOrd="3" destOrd="0" presId="urn:microsoft.com/office/officeart/2005/8/layout/default"/>
    <dgm:cxn modelId="{D9DE909E-9324-4EC1-BA21-BFA0022B455C}" type="presParOf" srcId="{42AA5E69-BC9C-44B7-B4F3-2532C064A12D}" destId="{1F526AC0-EC2F-4AD0-83D3-69E8EE6D2BA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0DFBD-77F1-4CD8-95EC-F4F998033EE9}">
      <dsp:nvSpPr>
        <dsp:cNvPr id="0" name=""/>
        <dsp:cNvSpPr/>
      </dsp:nvSpPr>
      <dsp:spPr>
        <a:xfrm>
          <a:off x="0" y="459267"/>
          <a:ext cx="4245429" cy="100386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Ensure documents are true and accurate</a:t>
          </a:r>
        </a:p>
      </dsp:txBody>
      <dsp:txXfrm>
        <a:off x="49004" y="508271"/>
        <a:ext cx="4147421" cy="905852"/>
      </dsp:txXfrm>
    </dsp:sp>
    <dsp:sp modelId="{E3A02ABE-7376-44CC-8CB5-EE719772950B}">
      <dsp:nvSpPr>
        <dsp:cNvPr id="0" name=""/>
        <dsp:cNvSpPr/>
      </dsp:nvSpPr>
      <dsp:spPr>
        <a:xfrm>
          <a:off x="0" y="1538007"/>
          <a:ext cx="4245429" cy="100386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dirty="0"/>
            <a:t>Documentation supports and justifies billed services </a:t>
          </a:r>
          <a:endParaRPr lang="en-US" sz="2600" kern="1200" dirty="0"/>
        </a:p>
      </dsp:txBody>
      <dsp:txXfrm>
        <a:off x="49004" y="1587011"/>
        <a:ext cx="4147421" cy="905852"/>
      </dsp:txXfrm>
    </dsp:sp>
    <dsp:sp modelId="{1D3F4E64-6337-4E48-9250-E5D82CD6B633}">
      <dsp:nvSpPr>
        <dsp:cNvPr id="0" name=""/>
        <dsp:cNvSpPr/>
      </dsp:nvSpPr>
      <dsp:spPr>
        <a:xfrm>
          <a:off x="0" y="2616747"/>
          <a:ext cx="4245429" cy="100386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All documentation will be scrutinized </a:t>
          </a:r>
        </a:p>
      </dsp:txBody>
      <dsp:txXfrm>
        <a:off x="49004" y="2665751"/>
        <a:ext cx="4147421" cy="9058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63C10-22BA-44C0-9EBE-959154E6842D}">
      <dsp:nvSpPr>
        <dsp:cNvPr id="0" name=""/>
        <dsp:cNvSpPr/>
      </dsp:nvSpPr>
      <dsp:spPr>
        <a:xfrm>
          <a:off x="543" y="748654"/>
          <a:ext cx="2120262" cy="1272157"/>
        </a:xfrm>
        <a:prstGeom prst="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Family Centered</a:t>
          </a:r>
        </a:p>
      </dsp:txBody>
      <dsp:txXfrm>
        <a:off x="543" y="748654"/>
        <a:ext cx="2120262" cy="1272157"/>
      </dsp:txXfrm>
    </dsp:sp>
    <dsp:sp modelId="{C6DDA3E0-61D7-4DBC-B7D7-2999330132E5}">
      <dsp:nvSpPr>
        <dsp:cNvPr id="0" name=""/>
        <dsp:cNvSpPr/>
      </dsp:nvSpPr>
      <dsp:spPr>
        <a:xfrm>
          <a:off x="2332832" y="748654"/>
          <a:ext cx="2120262" cy="1272157"/>
        </a:xfrm>
        <a:prstGeom prst="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Family and Youth Voice and Choice</a:t>
          </a:r>
        </a:p>
      </dsp:txBody>
      <dsp:txXfrm>
        <a:off x="2332832" y="748654"/>
        <a:ext cx="2120262" cy="1272157"/>
      </dsp:txXfrm>
    </dsp:sp>
    <dsp:sp modelId="{1F526AC0-EC2F-4AD0-83D3-69E8EE6D2BAB}">
      <dsp:nvSpPr>
        <dsp:cNvPr id="0" name=""/>
        <dsp:cNvSpPr/>
      </dsp:nvSpPr>
      <dsp:spPr>
        <a:xfrm>
          <a:off x="543" y="2232838"/>
          <a:ext cx="2120262" cy="1272157"/>
        </a:xfrm>
        <a:prstGeom prst="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Strengths Based</a:t>
          </a:r>
        </a:p>
      </dsp:txBody>
      <dsp:txXfrm>
        <a:off x="543" y="2232838"/>
        <a:ext cx="2120262" cy="1272157"/>
      </dsp:txXfrm>
    </dsp:sp>
    <dsp:sp modelId="{98DAEE0B-55CE-4699-B10C-D50E8F5172DB}">
      <dsp:nvSpPr>
        <dsp:cNvPr id="0" name=""/>
        <dsp:cNvSpPr/>
      </dsp:nvSpPr>
      <dsp:spPr>
        <a:xfrm>
          <a:off x="2332832" y="2232838"/>
          <a:ext cx="2120262" cy="1272157"/>
        </a:xfrm>
        <a:prstGeom prst="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Individualized Care</a:t>
          </a:r>
        </a:p>
      </dsp:txBody>
      <dsp:txXfrm>
        <a:off x="2332832" y="2232838"/>
        <a:ext cx="2120262" cy="12721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5BBE4-0615-4471-86FF-D1D056AE28FE}">
      <dsp:nvSpPr>
        <dsp:cNvPr id="0" name=""/>
        <dsp:cNvSpPr/>
      </dsp:nvSpPr>
      <dsp:spPr>
        <a:xfrm>
          <a:off x="0" y="19153"/>
          <a:ext cx="4245429" cy="941849"/>
        </a:xfrm>
        <a:prstGeom prst="roundRect">
          <a:avLst/>
        </a:prstGeom>
        <a:solidFill>
          <a:srgbClr val="F18E0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Includes treatment goals in the member's own words based on their needs and strengths</a:t>
          </a:r>
        </a:p>
      </dsp:txBody>
      <dsp:txXfrm>
        <a:off x="45977" y="65130"/>
        <a:ext cx="4153475" cy="849895"/>
      </dsp:txXfrm>
    </dsp:sp>
    <dsp:sp modelId="{442FE672-D957-4B6B-A08A-F8195882FC55}">
      <dsp:nvSpPr>
        <dsp:cNvPr id="0" name=""/>
        <dsp:cNvSpPr/>
      </dsp:nvSpPr>
      <dsp:spPr>
        <a:xfrm>
          <a:off x="0" y="1047687"/>
          <a:ext cx="4245429" cy="941849"/>
        </a:xfrm>
        <a:prstGeom prst="roundRect">
          <a:avLst/>
        </a:prstGeom>
        <a:solidFill>
          <a:srgbClr val="F18E0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Has short-term and long-term measurable goals</a:t>
          </a:r>
        </a:p>
      </dsp:txBody>
      <dsp:txXfrm>
        <a:off x="45977" y="1093664"/>
        <a:ext cx="4153475" cy="849895"/>
      </dsp:txXfrm>
    </dsp:sp>
    <dsp:sp modelId="{2A8DA27E-0F4D-4184-A14B-7BB69D01519E}">
      <dsp:nvSpPr>
        <dsp:cNvPr id="0" name=""/>
        <dsp:cNvSpPr/>
      </dsp:nvSpPr>
      <dsp:spPr>
        <a:xfrm>
          <a:off x="0" y="2090337"/>
          <a:ext cx="4245429" cy="941849"/>
        </a:xfrm>
        <a:prstGeom prst="roundRect">
          <a:avLst/>
        </a:prstGeom>
        <a:solidFill>
          <a:srgbClr val="F18E0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Has measurable objectives</a:t>
          </a:r>
        </a:p>
      </dsp:txBody>
      <dsp:txXfrm>
        <a:off x="45977" y="2136314"/>
        <a:ext cx="4153475" cy="849895"/>
      </dsp:txXfrm>
    </dsp:sp>
    <dsp:sp modelId="{E9AC0D6C-4BE5-4492-900D-59CDD97C8E67}">
      <dsp:nvSpPr>
        <dsp:cNvPr id="0" name=""/>
        <dsp:cNvSpPr/>
      </dsp:nvSpPr>
      <dsp:spPr>
        <a:xfrm>
          <a:off x="0" y="3132987"/>
          <a:ext cx="4245429" cy="941849"/>
        </a:xfrm>
        <a:prstGeom prst="roundRect">
          <a:avLst/>
        </a:prstGeom>
        <a:solidFill>
          <a:srgbClr val="F18E0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Includes identified interventions, including who is responsible</a:t>
          </a:r>
        </a:p>
      </dsp:txBody>
      <dsp:txXfrm>
        <a:off x="45977" y="3178964"/>
        <a:ext cx="4153475" cy="8498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5BBE4-0615-4471-86FF-D1D056AE28FE}">
      <dsp:nvSpPr>
        <dsp:cNvPr id="0" name=""/>
        <dsp:cNvSpPr/>
      </dsp:nvSpPr>
      <dsp:spPr>
        <a:xfrm>
          <a:off x="0" y="620"/>
          <a:ext cx="4245429" cy="1008953"/>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Has estimated time frames for goal attainment.</a:t>
          </a:r>
        </a:p>
      </dsp:txBody>
      <dsp:txXfrm>
        <a:off x="49253" y="49873"/>
        <a:ext cx="4146923" cy="910447"/>
      </dsp:txXfrm>
    </dsp:sp>
    <dsp:sp modelId="{7EB55DA3-C25C-42DB-A86F-84E3D09F38CD}">
      <dsp:nvSpPr>
        <dsp:cNvPr id="0" name=""/>
        <dsp:cNvSpPr/>
      </dsp:nvSpPr>
      <dsp:spPr>
        <a:xfrm>
          <a:off x="0" y="1023847"/>
          <a:ext cx="4245429" cy="1008953"/>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identified interventions in the treatment plan are appropriate for the member based on their individual needs and strengths</a:t>
          </a:r>
        </a:p>
      </dsp:txBody>
      <dsp:txXfrm>
        <a:off x="49253" y="1073100"/>
        <a:ext cx="4146923" cy="910447"/>
      </dsp:txXfrm>
    </dsp:sp>
    <dsp:sp modelId="{2A8DA27E-0F4D-4184-A14B-7BB69D01519E}">
      <dsp:nvSpPr>
        <dsp:cNvPr id="0" name=""/>
        <dsp:cNvSpPr/>
      </dsp:nvSpPr>
      <dsp:spPr>
        <a:xfrm>
          <a:off x="0" y="2047074"/>
          <a:ext cx="4245429" cy="1008953"/>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Reflects discharge planning, as needed </a:t>
          </a:r>
        </a:p>
      </dsp:txBody>
      <dsp:txXfrm>
        <a:off x="49253" y="2096327"/>
        <a:ext cx="4146923" cy="910447"/>
      </dsp:txXfrm>
    </dsp:sp>
    <dsp:sp modelId="{8DA4D318-1FA1-4382-A95F-2889D7A20437}">
      <dsp:nvSpPr>
        <dsp:cNvPr id="0" name=""/>
        <dsp:cNvSpPr/>
      </dsp:nvSpPr>
      <dsp:spPr>
        <a:xfrm>
          <a:off x="0" y="3070301"/>
          <a:ext cx="4245429" cy="1008953"/>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Includes a safety plan when active risk issues are identified </a:t>
          </a:r>
        </a:p>
      </dsp:txBody>
      <dsp:txXfrm>
        <a:off x="49253" y="3119554"/>
        <a:ext cx="4146923" cy="9104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920DA-2196-4320-806F-477D828854E1}">
      <dsp:nvSpPr>
        <dsp:cNvPr id="0" name=""/>
        <dsp:cNvSpPr/>
      </dsp:nvSpPr>
      <dsp:spPr>
        <a:xfrm>
          <a:off x="0" y="196"/>
          <a:ext cx="88342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3B524E-01A6-4330-832D-01FEF72C0BDB}">
      <dsp:nvSpPr>
        <dsp:cNvPr id="0" name=""/>
        <dsp:cNvSpPr/>
      </dsp:nvSpPr>
      <dsp:spPr>
        <a:xfrm>
          <a:off x="0" y="28813"/>
          <a:ext cx="8825575" cy="835177"/>
        </a:xfrm>
        <a:prstGeom prst="rect">
          <a:avLst/>
        </a:prstGeom>
        <a:noFill/>
        <a:ln>
          <a:solidFill>
            <a:srgbClr val="F18E09"/>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Be person-centered and person driven</a:t>
          </a:r>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kern="1200" dirty="0"/>
            <a:t> </a:t>
          </a:r>
        </a:p>
      </dsp:txBody>
      <dsp:txXfrm>
        <a:off x="0" y="28813"/>
        <a:ext cx="8825575" cy="835177"/>
      </dsp:txXfrm>
    </dsp:sp>
    <dsp:sp modelId="{6F563537-18F3-4DE9-97B8-B84E9A3D110E}">
      <dsp:nvSpPr>
        <dsp:cNvPr id="0" name=""/>
        <dsp:cNvSpPr/>
      </dsp:nvSpPr>
      <dsp:spPr>
        <a:xfrm>
          <a:off x="0" y="835373"/>
          <a:ext cx="88342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2DA98-BDD9-45BB-8A46-0526CFA61A10}">
      <dsp:nvSpPr>
        <dsp:cNvPr id="0" name=""/>
        <dsp:cNvSpPr/>
      </dsp:nvSpPr>
      <dsp:spPr>
        <a:xfrm>
          <a:off x="0" y="835373"/>
          <a:ext cx="8825575" cy="896824"/>
        </a:xfrm>
        <a:prstGeom prst="rect">
          <a:avLst/>
        </a:prstGeom>
        <a:noFill/>
        <a:ln>
          <a:solidFill>
            <a:srgbClr val="F18E09"/>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Written in the members own words </a:t>
          </a:r>
        </a:p>
      </dsp:txBody>
      <dsp:txXfrm>
        <a:off x="0" y="835373"/>
        <a:ext cx="8825575" cy="896824"/>
      </dsp:txXfrm>
    </dsp:sp>
    <dsp:sp modelId="{AA34CA15-D8B5-4A33-95BF-016273F9BA77}">
      <dsp:nvSpPr>
        <dsp:cNvPr id="0" name=""/>
        <dsp:cNvSpPr/>
      </dsp:nvSpPr>
      <dsp:spPr>
        <a:xfrm>
          <a:off x="0" y="1732197"/>
          <a:ext cx="88342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F8285-FB75-46E2-95E2-96D15BDA86ED}">
      <dsp:nvSpPr>
        <dsp:cNvPr id="0" name=""/>
        <dsp:cNvSpPr/>
      </dsp:nvSpPr>
      <dsp:spPr>
        <a:xfrm>
          <a:off x="0" y="1732197"/>
          <a:ext cx="8834203" cy="817166"/>
        </a:xfrm>
        <a:prstGeom prst="rect">
          <a:avLst/>
        </a:prstGeom>
        <a:noFill/>
        <a:ln>
          <a:solidFill>
            <a:srgbClr val="F18E09"/>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Reflect the member’s/family's ultimate outcome for the service or help they are seeking</a:t>
          </a:r>
        </a:p>
      </dsp:txBody>
      <dsp:txXfrm>
        <a:off x="0" y="1732197"/>
        <a:ext cx="8834203" cy="817166"/>
      </dsp:txXfrm>
    </dsp:sp>
    <dsp:sp modelId="{6F6D992A-CFBB-41FE-A93C-CB7DA3625108}">
      <dsp:nvSpPr>
        <dsp:cNvPr id="0" name=""/>
        <dsp:cNvSpPr/>
      </dsp:nvSpPr>
      <dsp:spPr>
        <a:xfrm>
          <a:off x="0" y="2549364"/>
          <a:ext cx="8834203" cy="0"/>
        </a:xfrm>
        <a:prstGeom prst="line">
          <a:avLst/>
        </a:prstGeom>
        <a:solidFill>
          <a:schemeClr val="accent1">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A7F28F-A7BE-47CC-AA5E-D352E90BCE25}">
      <dsp:nvSpPr>
        <dsp:cNvPr id="0" name=""/>
        <dsp:cNvSpPr/>
      </dsp:nvSpPr>
      <dsp:spPr>
        <a:xfrm>
          <a:off x="0" y="2549364"/>
          <a:ext cx="8834203" cy="817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Not be driven by one dimension of the member such as their diagnoses or symptomology </a:t>
          </a:r>
        </a:p>
      </dsp:txBody>
      <dsp:txXfrm>
        <a:off x="0" y="2549364"/>
        <a:ext cx="8834203" cy="817166"/>
      </dsp:txXfrm>
    </dsp:sp>
    <dsp:sp modelId="{D3866370-64D1-4979-B37C-518C32C1777F}">
      <dsp:nvSpPr>
        <dsp:cNvPr id="0" name=""/>
        <dsp:cNvSpPr/>
      </dsp:nvSpPr>
      <dsp:spPr>
        <a:xfrm>
          <a:off x="0" y="3366531"/>
          <a:ext cx="88342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55E51-2CF3-4B81-92BA-71E86DCEEC7E}">
      <dsp:nvSpPr>
        <dsp:cNvPr id="0" name=""/>
        <dsp:cNvSpPr/>
      </dsp:nvSpPr>
      <dsp:spPr>
        <a:xfrm>
          <a:off x="0" y="3366531"/>
          <a:ext cx="8834203" cy="817166"/>
        </a:xfrm>
        <a:prstGeom prst="rect">
          <a:avLst/>
        </a:prstGeom>
        <a:noFill/>
        <a:ln>
          <a:solidFill>
            <a:srgbClr val="F18E09"/>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Be reviewed and revised regularly or when there is a significant change in the member’s life </a:t>
          </a:r>
        </a:p>
      </dsp:txBody>
      <dsp:txXfrm>
        <a:off x="0" y="3366531"/>
        <a:ext cx="8834203" cy="8171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014C7-90B8-4C88-AEFB-C848B37A271E}">
      <dsp:nvSpPr>
        <dsp:cNvPr id="0" name=""/>
        <dsp:cNvSpPr/>
      </dsp:nvSpPr>
      <dsp:spPr>
        <a:xfrm>
          <a:off x="0" y="471957"/>
          <a:ext cx="4143375" cy="781200"/>
        </a:xfrm>
        <a:prstGeom prst="rect">
          <a:avLst/>
        </a:prstGeom>
        <a:solidFill>
          <a:schemeClr val="lt1">
            <a:alpha val="90000"/>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dsp:style>
    </dsp:sp>
    <dsp:sp modelId="{5C899696-6E50-4741-806B-8DC37F8CDB2B}">
      <dsp:nvSpPr>
        <dsp:cNvPr id="0" name=""/>
        <dsp:cNvSpPr/>
      </dsp:nvSpPr>
      <dsp:spPr>
        <a:xfrm>
          <a:off x="207168" y="14397"/>
          <a:ext cx="2900362" cy="91512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627" tIns="0" rIns="109627" bIns="0" numCol="1" spcCol="1270" anchor="ctr" anchorCtr="0">
          <a:noAutofit/>
        </a:bodyPr>
        <a:lstStyle/>
        <a:p>
          <a:pPr marL="0" lvl="0" indent="0" algn="l" defTabSz="1377950">
            <a:lnSpc>
              <a:spcPct val="90000"/>
            </a:lnSpc>
            <a:spcBef>
              <a:spcPct val="0"/>
            </a:spcBef>
            <a:spcAft>
              <a:spcPct val="35000"/>
            </a:spcAft>
            <a:buNone/>
          </a:pPr>
          <a:r>
            <a:rPr lang="en-US" sz="3100" kern="1200" dirty="0"/>
            <a:t>Specific</a:t>
          </a:r>
        </a:p>
      </dsp:txBody>
      <dsp:txXfrm>
        <a:off x="251840" y="59069"/>
        <a:ext cx="2811018" cy="825776"/>
      </dsp:txXfrm>
    </dsp:sp>
    <dsp:sp modelId="{B76B4F1E-7180-4CE4-8C89-F0D762474B8F}">
      <dsp:nvSpPr>
        <dsp:cNvPr id="0" name=""/>
        <dsp:cNvSpPr/>
      </dsp:nvSpPr>
      <dsp:spPr>
        <a:xfrm>
          <a:off x="0" y="1878117"/>
          <a:ext cx="4143375" cy="781200"/>
        </a:xfrm>
        <a:prstGeom prst="rect">
          <a:avLst/>
        </a:prstGeom>
        <a:solidFill>
          <a:schemeClr val="lt1">
            <a:alpha val="90000"/>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dsp:style>
    </dsp:sp>
    <dsp:sp modelId="{94BA5073-CAE3-45A1-A2ED-51E27DBA3451}">
      <dsp:nvSpPr>
        <dsp:cNvPr id="0" name=""/>
        <dsp:cNvSpPr/>
      </dsp:nvSpPr>
      <dsp:spPr>
        <a:xfrm>
          <a:off x="207168" y="1420557"/>
          <a:ext cx="2900362" cy="91512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627" tIns="0" rIns="109627" bIns="0" numCol="1" spcCol="1270" anchor="ctr" anchorCtr="0">
          <a:noAutofit/>
        </a:bodyPr>
        <a:lstStyle/>
        <a:p>
          <a:pPr marL="0" lvl="0" indent="0" algn="l" defTabSz="1377950">
            <a:lnSpc>
              <a:spcPct val="90000"/>
            </a:lnSpc>
            <a:spcBef>
              <a:spcPct val="0"/>
            </a:spcBef>
            <a:spcAft>
              <a:spcPct val="35000"/>
            </a:spcAft>
            <a:buNone/>
          </a:pPr>
          <a:r>
            <a:rPr lang="en-US" sz="3100" kern="1200" dirty="0"/>
            <a:t>Concurrent</a:t>
          </a:r>
        </a:p>
      </dsp:txBody>
      <dsp:txXfrm>
        <a:off x="251840" y="1465229"/>
        <a:ext cx="2811018" cy="825776"/>
      </dsp:txXfrm>
    </dsp:sp>
    <dsp:sp modelId="{C45A7DCE-74E3-4AC0-B1BC-D5FF4CFC7E07}">
      <dsp:nvSpPr>
        <dsp:cNvPr id="0" name=""/>
        <dsp:cNvSpPr/>
      </dsp:nvSpPr>
      <dsp:spPr>
        <a:xfrm>
          <a:off x="0" y="3284277"/>
          <a:ext cx="4143375" cy="781200"/>
        </a:xfrm>
        <a:prstGeom prst="rect">
          <a:avLst/>
        </a:prstGeom>
        <a:solidFill>
          <a:schemeClr val="lt1">
            <a:alpha val="90000"/>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dsp:style>
    </dsp:sp>
    <dsp:sp modelId="{3A35089E-BFAC-4762-B0CB-30F6084D77E1}">
      <dsp:nvSpPr>
        <dsp:cNvPr id="0" name=""/>
        <dsp:cNvSpPr/>
      </dsp:nvSpPr>
      <dsp:spPr>
        <a:xfrm>
          <a:off x="207168" y="2826717"/>
          <a:ext cx="2900362" cy="91512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627" tIns="0" rIns="109627" bIns="0" numCol="1" spcCol="1270" anchor="ctr" anchorCtr="0">
          <a:noAutofit/>
        </a:bodyPr>
        <a:lstStyle/>
        <a:p>
          <a:pPr marL="0" lvl="0" indent="0" algn="l" defTabSz="1377950">
            <a:lnSpc>
              <a:spcPct val="90000"/>
            </a:lnSpc>
            <a:spcBef>
              <a:spcPct val="0"/>
            </a:spcBef>
            <a:spcAft>
              <a:spcPct val="35000"/>
            </a:spcAft>
            <a:buNone/>
          </a:pPr>
          <a:r>
            <a:rPr lang="en-US" sz="3100" kern="1200" dirty="0"/>
            <a:t>Sequential</a:t>
          </a:r>
        </a:p>
      </dsp:txBody>
      <dsp:txXfrm>
        <a:off x="251840" y="2871389"/>
        <a:ext cx="2811018" cy="8257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46FD2-C43F-4015-8B78-A5F0E6001F80}">
      <dsp:nvSpPr>
        <dsp:cNvPr id="0" name=""/>
        <dsp:cNvSpPr/>
      </dsp:nvSpPr>
      <dsp:spPr>
        <a:xfrm>
          <a:off x="0" y="364440"/>
          <a:ext cx="7842739" cy="604800"/>
        </a:xfrm>
        <a:prstGeom prst="rect">
          <a:avLst/>
        </a:prstGeom>
        <a:solidFill>
          <a:schemeClr val="lt1">
            <a:alpha val="90000"/>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dsp:style>
    </dsp:sp>
    <dsp:sp modelId="{0DEDF207-3C1F-478D-9672-427364487639}">
      <dsp:nvSpPr>
        <dsp:cNvPr id="0" name=""/>
        <dsp:cNvSpPr/>
      </dsp:nvSpPr>
      <dsp:spPr>
        <a:xfrm>
          <a:off x="392136" y="10200"/>
          <a:ext cx="5489917" cy="70848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06" tIns="0" rIns="207506" bIns="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t>Is an essential part of the treatment process</a:t>
          </a:r>
        </a:p>
      </dsp:txBody>
      <dsp:txXfrm>
        <a:off x="426721" y="44785"/>
        <a:ext cx="5420747" cy="639310"/>
      </dsp:txXfrm>
    </dsp:sp>
    <dsp:sp modelId="{97949F94-398C-4138-947F-4DD9EA0582AE}">
      <dsp:nvSpPr>
        <dsp:cNvPr id="0" name=""/>
        <dsp:cNvSpPr/>
      </dsp:nvSpPr>
      <dsp:spPr>
        <a:xfrm>
          <a:off x="0" y="1453080"/>
          <a:ext cx="7842739" cy="604800"/>
        </a:xfrm>
        <a:prstGeom prst="rect">
          <a:avLst/>
        </a:prstGeom>
        <a:solidFill>
          <a:schemeClr val="lt1">
            <a:alpha val="90000"/>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dsp:style>
    </dsp:sp>
    <dsp:sp modelId="{88A78CC5-AC1D-4C49-BFCA-1C631B80D862}">
      <dsp:nvSpPr>
        <dsp:cNvPr id="0" name=""/>
        <dsp:cNvSpPr/>
      </dsp:nvSpPr>
      <dsp:spPr>
        <a:xfrm>
          <a:off x="392136" y="1098840"/>
          <a:ext cx="5489917" cy="70848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06" tIns="0" rIns="207506" bIns="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t>Should be discussed at the beginning of treatment </a:t>
          </a:r>
        </a:p>
      </dsp:txBody>
      <dsp:txXfrm>
        <a:off x="426721" y="1133425"/>
        <a:ext cx="5420747" cy="639310"/>
      </dsp:txXfrm>
    </dsp:sp>
    <dsp:sp modelId="{5F0398BD-5351-4DB3-9084-ADC6EBF5A701}">
      <dsp:nvSpPr>
        <dsp:cNvPr id="0" name=""/>
        <dsp:cNvSpPr/>
      </dsp:nvSpPr>
      <dsp:spPr>
        <a:xfrm>
          <a:off x="0" y="2541720"/>
          <a:ext cx="7842739" cy="604800"/>
        </a:xfrm>
        <a:prstGeom prst="rect">
          <a:avLst/>
        </a:prstGeom>
        <a:solidFill>
          <a:schemeClr val="lt1">
            <a:alpha val="90000"/>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dsp:style>
    </dsp:sp>
    <dsp:sp modelId="{A7CEFD0B-08DC-4A37-9D58-CF02B54F08CC}">
      <dsp:nvSpPr>
        <dsp:cNvPr id="0" name=""/>
        <dsp:cNvSpPr/>
      </dsp:nvSpPr>
      <dsp:spPr>
        <a:xfrm>
          <a:off x="392136" y="2187480"/>
          <a:ext cx="5489917" cy="70848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06" tIns="0" rIns="207506" bIns="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t>Is empowering for the individual </a:t>
          </a:r>
        </a:p>
      </dsp:txBody>
      <dsp:txXfrm>
        <a:off x="426721" y="2222065"/>
        <a:ext cx="5420747" cy="639310"/>
      </dsp:txXfrm>
    </dsp:sp>
    <dsp:sp modelId="{2D2DA203-72FC-4A4E-88C0-176D182105F5}">
      <dsp:nvSpPr>
        <dsp:cNvPr id="0" name=""/>
        <dsp:cNvSpPr/>
      </dsp:nvSpPr>
      <dsp:spPr>
        <a:xfrm>
          <a:off x="0" y="3630359"/>
          <a:ext cx="7842739" cy="604800"/>
        </a:xfrm>
        <a:prstGeom prst="rect">
          <a:avLst/>
        </a:prstGeom>
        <a:solidFill>
          <a:schemeClr val="lt1">
            <a:alpha val="90000"/>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dsp:style>
    </dsp:sp>
    <dsp:sp modelId="{30DDA8AF-5954-4009-8238-B366E926C332}">
      <dsp:nvSpPr>
        <dsp:cNvPr id="0" name=""/>
        <dsp:cNvSpPr/>
      </dsp:nvSpPr>
      <dsp:spPr>
        <a:xfrm>
          <a:off x="392136" y="3276120"/>
          <a:ext cx="5489917" cy="70848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06" tIns="0" rIns="207506" bIns="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t>Should be individualized</a:t>
          </a:r>
        </a:p>
      </dsp:txBody>
      <dsp:txXfrm>
        <a:off x="426721" y="3310705"/>
        <a:ext cx="5420747" cy="639310"/>
      </dsp:txXfrm>
    </dsp:sp>
    <dsp:sp modelId="{9E3697EE-9A47-44F6-A5C4-F5530F52BDA1}">
      <dsp:nvSpPr>
        <dsp:cNvPr id="0" name=""/>
        <dsp:cNvSpPr/>
      </dsp:nvSpPr>
      <dsp:spPr>
        <a:xfrm>
          <a:off x="0" y="4718999"/>
          <a:ext cx="7842739" cy="604800"/>
        </a:xfrm>
        <a:prstGeom prst="rect">
          <a:avLst/>
        </a:prstGeom>
        <a:solidFill>
          <a:schemeClr val="lt1">
            <a:alpha val="90000"/>
            <a:hueOff val="0"/>
            <a:satOff val="0"/>
            <a:lumOff val="0"/>
            <a:alphaOff val="0"/>
          </a:schemeClr>
        </a:solidFill>
        <a:ln w="12700" cap="flat" cmpd="sng" algn="ctr">
          <a:solidFill>
            <a:srgbClr val="F18E09"/>
          </a:solidFill>
          <a:prstDash val="solid"/>
          <a:miter lim="800000"/>
        </a:ln>
        <a:effectLst/>
      </dsp:spPr>
      <dsp:style>
        <a:lnRef idx="2">
          <a:scrgbClr r="0" g="0" b="0"/>
        </a:lnRef>
        <a:fillRef idx="1">
          <a:scrgbClr r="0" g="0" b="0"/>
        </a:fillRef>
        <a:effectRef idx="0">
          <a:scrgbClr r="0" g="0" b="0"/>
        </a:effectRef>
        <a:fontRef idx="minor"/>
      </dsp:style>
    </dsp:sp>
    <dsp:sp modelId="{F575E8D8-D296-4992-8646-2DBE7DBFF916}">
      <dsp:nvSpPr>
        <dsp:cNvPr id="0" name=""/>
        <dsp:cNvSpPr/>
      </dsp:nvSpPr>
      <dsp:spPr>
        <a:xfrm>
          <a:off x="392136" y="4364759"/>
          <a:ext cx="5489917" cy="70848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506" tIns="0" rIns="207506" bIns="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t>Discuss the completion of services also speaks to the belief in recovery </a:t>
          </a:r>
        </a:p>
      </dsp:txBody>
      <dsp:txXfrm>
        <a:off x="426721" y="4399344"/>
        <a:ext cx="5420747" cy="6393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DB5B7-647E-4DBC-95F0-508A285A3921}">
      <dsp:nvSpPr>
        <dsp:cNvPr id="0" name=""/>
        <dsp:cNvSpPr/>
      </dsp:nvSpPr>
      <dsp:spPr>
        <a:xfrm>
          <a:off x="973268" y="23082"/>
          <a:ext cx="1501747" cy="1378054"/>
        </a:xfrm>
        <a:prstGeom prst="round2DiagRect">
          <a:avLst>
            <a:gd name="adj1" fmla="val 29727"/>
            <a:gd name="adj2" fmla="val 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D3119D87-DB47-471D-A47A-2284547D84B8}">
      <dsp:nvSpPr>
        <dsp:cNvPr id="0" name=""/>
        <dsp:cNvSpPr/>
      </dsp:nvSpPr>
      <dsp:spPr>
        <a:xfrm>
          <a:off x="1261040" y="262216"/>
          <a:ext cx="926203" cy="8997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E6FC7A-8BC2-4AEF-BAA5-1CD288769342}">
      <dsp:nvSpPr>
        <dsp:cNvPr id="0" name=""/>
        <dsp:cNvSpPr/>
      </dsp:nvSpPr>
      <dsp:spPr>
        <a:xfrm>
          <a:off x="851388" y="1576135"/>
          <a:ext cx="1745507" cy="829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cap="none" baseline="0" dirty="0"/>
            <a:t>The basics</a:t>
          </a:r>
          <a:r>
            <a:rPr lang="en-US" sz="1300" kern="1200" cap="none" baseline="0"/>
            <a:t>: start </a:t>
          </a:r>
          <a:r>
            <a:rPr lang="en-US" sz="1300" kern="1200" cap="none" baseline="0" dirty="0"/>
            <a:t>and stop time, CPT code, date, name and signature of person providing service</a:t>
          </a:r>
          <a:r>
            <a:rPr lang="en-US" sz="1300" kern="1200" dirty="0"/>
            <a:t>, </a:t>
          </a:r>
          <a:r>
            <a:rPr lang="en-US" sz="1300" kern="1200" cap="none" baseline="0" dirty="0"/>
            <a:t>etc</a:t>
          </a:r>
          <a:r>
            <a:rPr lang="en-US" sz="1300" kern="1200" dirty="0"/>
            <a:t>.</a:t>
          </a:r>
        </a:p>
      </dsp:txBody>
      <dsp:txXfrm>
        <a:off x="851388" y="1576135"/>
        <a:ext cx="1745507" cy="829116"/>
      </dsp:txXfrm>
    </dsp:sp>
    <dsp:sp modelId="{0998F461-5D1F-4B61-BCFE-90A0BFD55DFF}">
      <dsp:nvSpPr>
        <dsp:cNvPr id="0" name=""/>
        <dsp:cNvSpPr/>
      </dsp:nvSpPr>
      <dsp:spPr>
        <a:xfrm>
          <a:off x="3081838" y="29239"/>
          <a:ext cx="1386551" cy="1353426"/>
        </a:xfrm>
        <a:prstGeom prst="round2DiagRect">
          <a:avLst>
            <a:gd name="adj1" fmla="val 29727"/>
            <a:gd name="adj2" fmla="val 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A7642666-4B16-4D68-89A8-6E628CFB6882}">
      <dsp:nvSpPr>
        <dsp:cNvPr id="0" name=""/>
        <dsp:cNvSpPr/>
      </dsp:nvSpPr>
      <dsp:spPr>
        <a:xfrm>
          <a:off x="3469650" y="400488"/>
          <a:ext cx="610927" cy="6109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1D1082-6416-4474-BAC2-5A373737ED19}">
      <dsp:nvSpPr>
        <dsp:cNvPr id="0" name=""/>
        <dsp:cNvSpPr/>
      </dsp:nvSpPr>
      <dsp:spPr>
        <a:xfrm>
          <a:off x="2902360" y="1569978"/>
          <a:ext cx="1745507" cy="829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cap="none" baseline="0" dirty="0"/>
            <a:t>The type of intervention that was used for the session?</a:t>
          </a:r>
        </a:p>
      </dsp:txBody>
      <dsp:txXfrm>
        <a:off x="2902360" y="1569978"/>
        <a:ext cx="1745507" cy="829116"/>
      </dsp:txXfrm>
    </dsp:sp>
    <dsp:sp modelId="{04B2CB41-2DA7-44F5-AA18-15EBC8937761}">
      <dsp:nvSpPr>
        <dsp:cNvPr id="0" name=""/>
        <dsp:cNvSpPr/>
      </dsp:nvSpPr>
      <dsp:spPr>
        <a:xfrm>
          <a:off x="5094963" y="953"/>
          <a:ext cx="1462245" cy="1466568"/>
        </a:xfrm>
        <a:prstGeom prst="round2DiagRect">
          <a:avLst>
            <a:gd name="adj1" fmla="val 29727"/>
            <a:gd name="adj2" fmla="val 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3DC275E6-1506-498D-AA2A-7D8CE7737521}">
      <dsp:nvSpPr>
        <dsp:cNvPr id="0" name=""/>
        <dsp:cNvSpPr/>
      </dsp:nvSpPr>
      <dsp:spPr>
        <a:xfrm>
          <a:off x="5520621" y="428774"/>
          <a:ext cx="610927" cy="6109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102434-D308-471F-ACB9-BA20C178AEE0}">
      <dsp:nvSpPr>
        <dsp:cNvPr id="0" name=""/>
        <dsp:cNvSpPr/>
      </dsp:nvSpPr>
      <dsp:spPr>
        <a:xfrm>
          <a:off x="4953331" y="1598264"/>
          <a:ext cx="1745507" cy="829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cap="none" baseline="0" dirty="0"/>
            <a:t>On-going risk assessments?</a:t>
          </a:r>
        </a:p>
      </dsp:txBody>
      <dsp:txXfrm>
        <a:off x="4953331" y="1598264"/>
        <a:ext cx="1745507" cy="829116"/>
      </dsp:txXfrm>
    </dsp:sp>
    <dsp:sp modelId="{4EB39B17-2D01-4970-AF5D-D31E5E7FB99C}">
      <dsp:nvSpPr>
        <dsp:cNvPr id="0" name=""/>
        <dsp:cNvSpPr/>
      </dsp:nvSpPr>
      <dsp:spPr>
        <a:xfrm>
          <a:off x="7234906" y="34714"/>
          <a:ext cx="1284302" cy="1331524"/>
        </a:xfrm>
        <a:prstGeom prst="round2DiagRect">
          <a:avLst>
            <a:gd name="adj1" fmla="val 29727"/>
            <a:gd name="adj2" fmla="val 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ED50B940-BD74-4C9B-A95C-2591B96AF009}">
      <dsp:nvSpPr>
        <dsp:cNvPr id="0" name=""/>
        <dsp:cNvSpPr/>
      </dsp:nvSpPr>
      <dsp:spPr>
        <a:xfrm>
          <a:off x="7571593" y="395013"/>
          <a:ext cx="610927" cy="6109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6B8FEC-B27D-470D-ABA2-987DEC0D25D0}">
      <dsp:nvSpPr>
        <dsp:cNvPr id="0" name=""/>
        <dsp:cNvSpPr/>
      </dsp:nvSpPr>
      <dsp:spPr>
        <a:xfrm>
          <a:off x="7004303" y="1564503"/>
          <a:ext cx="1745507" cy="829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cap="none" baseline="0" dirty="0"/>
            <a:t>Strengths and Needs and how those impact treatment</a:t>
          </a:r>
        </a:p>
      </dsp:txBody>
      <dsp:txXfrm>
        <a:off x="7004303" y="1564503"/>
        <a:ext cx="1745507" cy="829116"/>
      </dsp:txXfrm>
    </dsp:sp>
    <dsp:sp modelId="{1A7F5FEE-EB0D-4E55-B0B8-9A5DA81B24FB}">
      <dsp:nvSpPr>
        <dsp:cNvPr id="0" name=""/>
        <dsp:cNvSpPr/>
      </dsp:nvSpPr>
      <dsp:spPr>
        <a:xfrm>
          <a:off x="1964114" y="2891853"/>
          <a:ext cx="1615666" cy="1049224"/>
        </a:xfrm>
        <a:prstGeom prst="round2DiagRect">
          <a:avLst>
            <a:gd name="adj1" fmla="val 29727"/>
            <a:gd name="adj2" fmla="val 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3CF72F85-3481-48A7-BA02-C2F1569B1218}">
      <dsp:nvSpPr>
        <dsp:cNvPr id="0" name=""/>
        <dsp:cNvSpPr/>
      </dsp:nvSpPr>
      <dsp:spPr>
        <a:xfrm>
          <a:off x="2433987" y="3111002"/>
          <a:ext cx="610927" cy="6109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F493A-BC0C-425F-9C26-48E688F329C2}">
      <dsp:nvSpPr>
        <dsp:cNvPr id="0" name=""/>
        <dsp:cNvSpPr/>
      </dsp:nvSpPr>
      <dsp:spPr>
        <a:xfrm>
          <a:off x="1866697" y="4280492"/>
          <a:ext cx="1745507" cy="829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cap="none" baseline="0" dirty="0"/>
            <a:t>Progress or lack of progress towards Treatment Plan goals</a:t>
          </a:r>
        </a:p>
      </dsp:txBody>
      <dsp:txXfrm>
        <a:off x="1866697" y="4280492"/>
        <a:ext cx="1745507" cy="829116"/>
      </dsp:txXfrm>
    </dsp:sp>
    <dsp:sp modelId="{E771EF46-7CA6-4252-83D3-6986F117EDEC}">
      <dsp:nvSpPr>
        <dsp:cNvPr id="0" name=""/>
        <dsp:cNvSpPr/>
      </dsp:nvSpPr>
      <dsp:spPr>
        <a:xfrm>
          <a:off x="3917669" y="2883157"/>
          <a:ext cx="1765861" cy="1084010"/>
        </a:xfrm>
        <a:prstGeom prst="round2DiagRect">
          <a:avLst>
            <a:gd name="adj1" fmla="val 29727"/>
            <a:gd name="adj2" fmla="val 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04EC84D0-7CEE-4A11-BE99-9303E8FAD25E}">
      <dsp:nvSpPr>
        <dsp:cNvPr id="0" name=""/>
        <dsp:cNvSpPr/>
      </dsp:nvSpPr>
      <dsp:spPr>
        <a:xfrm>
          <a:off x="4495136" y="3119698"/>
          <a:ext cx="610927" cy="61092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325252-5868-4A00-B8AC-0C5C8B601A87}">
      <dsp:nvSpPr>
        <dsp:cNvPr id="0" name=""/>
        <dsp:cNvSpPr/>
      </dsp:nvSpPr>
      <dsp:spPr>
        <a:xfrm>
          <a:off x="3927846" y="4289189"/>
          <a:ext cx="1745507" cy="829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cap="none" baseline="0" dirty="0"/>
            <a:t>Referrals made to other clinicians, agencies, and/or therapeutic services when indicated</a:t>
          </a:r>
        </a:p>
      </dsp:txBody>
      <dsp:txXfrm>
        <a:off x="3927846" y="4289189"/>
        <a:ext cx="1745507" cy="829116"/>
      </dsp:txXfrm>
    </dsp:sp>
    <dsp:sp modelId="{8214C372-E6AB-4E7E-8ECA-FFE51225132A}">
      <dsp:nvSpPr>
        <dsp:cNvPr id="0" name=""/>
        <dsp:cNvSpPr/>
      </dsp:nvSpPr>
      <dsp:spPr>
        <a:xfrm>
          <a:off x="6018490" y="2863757"/>
          <a:ext cx="1686515" cy="1161610"/>
        </a:xfrm>
        <a:prstGeom prst="round2DiagRect">
          <a:avLst>
            <a:gd name="adj1" fmla="val 29727"/>
            <a:gd name="adj2" fmla="val 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DD60F28F-F640-4764-B114-689D83A2C8B1}">
      <dsp:nvSpPr>
        <dsp:cNvPr id="0" name=""/>
        <dsp:cNvSpPr/>
      </dsp:nvSpPr>
      <dsp:spPr>
        <a:xfrm>
          <a:off x="6556284" y="3139098"/>
          <a:ext cx="610927" cy="61092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52499F-3EFA-4989-B9B3-FBF626ACECAC}">
      <dsp:nvSpPr>
        <dsp:cNvPr id="0" name=""/>
        <dsp:cNvSpPr/>
      </dsp:nvSpPr>
      <dsp:spPr>
        <a:xfrm>
          <a:off x="5988994" y="4308588"/>
          <a:ext cx="1745507" cy="829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cap="none" baseline="0" dirty="0"/>
            <a:t>Agreed upon date for next appointment?  </a:t>
          </a:r>
        </a:p>
      </dsp:txBody>
      <dsp:txXfrm>
        <a:off x="5988994" y="4308588"/>
        <a:ext cx="1745507" cy="8291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AF499-9843-4195-ABE1-2EB8CD1961BA}">
      <dsp:nvSpPr>
        <dsp:cNvPr id="0" name=""/>
        <dsp:cNvSpPr/>
      </dsp:nvSpPr>
      <dsp:spPr>
        <a:xfrm>
          <a:off x="0" y="2831337"/>
          <a:ext cx="5117374" cy="1857664"/>
        </a:xfrm>
        <a:prstGeom prst="rect">
          <a:avLst/>
        </a:prstGeom>
        <a:solidFill>
          <a:srgbClr val="F18E0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Describes progress or lack of progress towards treatment plan goals. </a:t>
          </a:r>
        </a:p>
      </dsp:txBody>
      <dsp:txXfrm>
        <a:off x="0" y="2831337"/>
        <a:ext cx="5117374" cy="1857664"/>
      </dsp:txXfrm>
    </dsp:sp>
    <dsp:sp modelId="{25FC28EB-039A-4492-B8EE-B811D4CB755C}">
      <dsp:nvSpPr>
        <dsp:cNvPr id="0" name=""/>
        <dsp:cNvSpPr/>
      </dsp:nvSpPr>
      <dsp:spPr>
        <a:xfrm rot="10800000">
          <a:off x="0" y="2115"/>
          <a:ext cx="5117374" cy="2857087"/>
        </a:xfrm>
        <a:prstGeom prst="upArrowCallout">
          <a:avLst/>
        </a:prstGeom>
        <a:solidFill>
          <a:srgbClr val="F18E0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Indicates the type of intervention that was used for the session. </a:t>
          </a:r>
        </a:p>
      </dsp:txBody>
      <dsp:txXfrm rot="10800000">
        <a:off x="0" y="2115"/>
        <a:ext cx="5117374" cy="1856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D8BDB-91F8-431D-84C6-9BA2796835F2}">
      <dsp:nvSpPr>
        <dsp:cNvPr id="0" name=""/>
        <dsp:cNvSpPr/>
      </dsp:nvSpPr>
      <dsp:spPr>
        <a:xfrm>
          <a:off x="0" y="16291"/>
          <a:ext cx="7741706" cy="987797"/>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2382185D-89D9-4CEE-A974-239DA454F35E}">
      <dsp:nvSpPr>
        <dsp:cNvPr id="0" name=""/>
        <dsp:cNvSpPr/>
      </dsp:nvSpPr>
      <dsp:spPr>
        <a:xfrm>
          <a:off x="298808" y="224203"/>
          <a:ext cx="543288" cy="54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EBDF05-79E6-4DCB-A957-D94C56C32B94}">
      <dsp:nvSpPr>
        <dsp:cNvPr id="0" name=""/>
        <dsp:cNvSpPr/>
      </dsp:nvSpPr>
      <dsp:spPr>
        <a:xfrm>
          <a:off x="1140905" y="1948"/>
          <a:ext cx="6600800" cy="987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42" tIns="104542" rIns="104542" bIns="104542" numCol="1" spcCol="1270" anchor="ctr" anchorCtr="0">
          <a:noAutofit/>
        </a:bodyPr>
        <a:lstStyle/>
        <a:p>
          <a:pPr marL="0" lvl="0" indent="0" algn="l" defTabSz="977900">
            <a:lnSpc>
              <a:spcPct val="90000"/>
            </a:lnSpc>
            <a:spcBef>
              <a:spcPct val="0"/>
            </a:spcBef>
            <a:spcAft>
              <a:spcPct val="35000"/>
            </a:spcAft>
            <a:buNone/>
          </a:pPr>
          <a:r>
            <a:rPr lang="en-US" sz="2200" kern="1200" dirty="0"/>
            <a:t>Use your clinical judgment </a:t>
          </a:r>
        </a:p>
      </dsp:txBody>
      <dsp:txXfrm>
        <a:off x="1140905" y="1948"/>
        <a:ext cx="6600800" cy="987797"/>
      </dsp:txXfrm>
    </dsp:sp>
    <dsp:sp modelId="{1A986401-688C-4C8D-947D-C1FEC66E143A}">
      <dsp:nvSpPr>
        <dsp:cNvPr id="0" name=""/>
        <dsp:cNvSpPr/>
      </dsp:nvSpPr>
      <dsp:spPr>
        <a:xfrm>
          <a:off x="0" y="1236695"/>
          <a:ext cx="7741706" cy="987797"/>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767DE2B9-09BD-43EB-81A6-D3F7435F972F}">
      <dsp:nvSpPr>
        <dsp:cNvPr id="0" name=""/>
        <dsp:cNvSpPr/>
      </dsp:nvSpPr>
      <dsp:spPr>
        <a:xfrm>
          <a:off x="298808" y="1458949"/>
          <a:ext cx="543288" cy="54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7E90D3-B443-40DA-83AA-F3A1396FCE0A}">
      <dsp:nvSpPr>
        <dsp:cNvPr id="0" name=""/>
        <dsp:cNvSpPr/>
      </dsp:nvSpPr>
      <dsp:spPr>
        <a:xfrm>
          <a:off x="1140905" y="1236695"/>
          <a:ext cx="6600800" cy="987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42" tIns="104542" rIns="104542" bIns="104542" numCol="1" spcCol="1270" anchor="ctr" anchorCtr="0">
          <a:noAutofit/>
        </a:bodyPr>
        <a:lstStyle/>
        <a:p>
          <a:pPr marL="0" lvl="0" indent="0" algn="l" defTabSz="977900">
            <a:lnSpc>
              <a:spcPct val="90000"/>
            </a:lnSpc>
            <a:spcBef>
              <a:spcPct val="0"/>
            </a:spcBef>
            <a:spcAft>
              <a:spcPct val="35000"/>
            </a:spcAft>
            <a:buNone/>
          </a:pPr>
          <a:r>
            <a:rPr lang="en-US" sz="2200" kern="1200" dirty="0"/>
            <a:t>Check for the presence of diagnostic criteria</a:t>
          </a:r>
        </a:p>
      </dsp:txBody>
      <dsp:txXfrm>
        <a:off x="1140905" y="1236695"/>
        <a:ext cx="6600800" cy="987797"/>
      </dsp:txXfrm>
    </dsp:sp>
    <dsp:sp modelId="{61DF2435-8A23-4305-91E1-A074F59823FF}">
      <dsp:nvSpPr>
        <dsp:cNvPr id="0" name=""/>
        <dsp:cNvSpPr/>
      </dsp:nvSpPr>
      <dsp:spPr>
        <a:xfrm>
          <a:off x="0" y="2471441"/>
          <a:ext cx="7741706" cy="987797"/>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EA8DAEF2-0185-4306-B54B-566E48FAB745}">
      <dsp:nvSpPr>
        <dsp:cNvPr id="0" name=""/>
        <dsp:cNvSpPr/>
      </dsp:nvSpPr>
      <dsp:spPr>
        <a:xfrm>
          <a:off x="298808" y="2693695"/>
          <a:ext cx="543288" cy="543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888E91-CA3F-4836-90F4-A7E4B5836B5F}">
      <dsp:nvSpPr>
        <dsp:cNvPr id="0" name=""/>
        <dsp:cNvSpPr/>
      </dsp:nvSpPr>
      <dsp:spPr>
        <a:xfrm>
          <a:off x="1140905" y="2471441"/>
          <a:ext cx="6600800" cy="987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42" tIns="104542" rIns="104542" bIns="104542" numCol="1" spcCol="1270" anchor="ctr" anchorCtr="0">
          <a:noAutofit/>
        </a:bodyPr>
        <a:lstStyle/>
        <a:p>
          <a:pPr marL="0" lvl="0" indent="0" algn="l" defTabSz="977900">
            <a:lnSpc>
              <a:spcPct val="90000"/>
            </a:lnSpc>
            <a:spcBef>
              <a:spcPct val="0"/>
            </a:spcBef>
            <a:spcAft>
              <a:spcPct val="35000"/>
            </a:spcAft>
            <a:buNone/>
          </a:pPr>
          <a:r>
            <a:rPr lang="en-US" sz="2200" kern="1200" dirty="0"/>
            <a:t>Ensure a reliable assessment</a:t>
          </a:r>
        </a:p>
      </dsp:txBody>
      <dsp:txXfrm>
        <a:off x="1140905" y="2471441"/>
        <a:ext cx="6600800" cy="987797"/>
      </dsp:txXfrm>
    </dsp:sp>
    <dsp:sp modelId="{D3C8F984-F6CE-40A5-B3CA-D4B4C1A215AD}">
      <dsp:nvSpPr>
        <dsp:cNvPr id="0" name=""/>
        <dsp:cNvSpPr/>
      </dsp:nvSpPr>
      <dsp:spPr>
        <a:xfrm>
          <a:off x="0" y="3706187"/>
          <a:ext cx="7741706" cy="987797"/>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D070EED8-F02A-435F-B8C2-DE0BE35F1BF0}">
      <dsp:nvSpPr>
        <dsp:cNvPr id="0" name=""/>
        <dsp:cNvSpPr/>
      </dsp:nvSpPr>
      <dsp:spPr>
        <a:xfrm>
          <a:off x="298808" y="3928442"/>
          <a:ext cx="543288" cy="54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64823A-E63A-4B50-84BD-371927586F9E}">
      <dsp:nvSpPr>
        <dsp:cNvPr id="0" name=""/>
        <dsp:cNvSpPr/>
      </dsp:nvSpPr>
      <dsp:spPr>
        <a:xfrm>
          <a:off x="1140905" y="3706187"/>
          <a:ext cx="6600800" cy="987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42" tIns="104542" rIns="104542" bIns="104542" numCol="1" spcCol="1270" anchor="ctr" anchorCtr="0">
          <a:noAutofit/>
        </a:bodyPr>
        <a:lstStyle/>
        <a:p>
          <a:pPr marL="0" lvl="0" indent="0" algn="l" defTabSz="977900">
            <a:lnSpc>
              <a:spcPct val="90000"/>
            </a:lnSpc>
            <a:spcBef>
              <a:spcPct val="0"/>
            </a:spcBef>
            <a:spcAft>
              <a:spcPct val="35000"/>
            </a:spcAft>
            <a:buNone/>
          </a:pPr>
          <a:r>
            <a:rPr lang="en-US" sz="2200" kern="1200" dirty="0"/>
            <a:t>Confirm the relative severity and valence </a:t>
          </a:r>
        </a:p>
      </dsp:txBody>
      <dsp:txXfrm>
        <a:off x="1140905" y="3706187"/>
        <a:ext cx="6600800" cy="987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27D96-BEEB-45F6-8BFC-8B3BBD7DAF9E}">
      <dsp:nvSpPr>
        <dsp:cNvPr id="0" name=""/>
        <dsp:cNvSpPr/>
      </dsp:nvSpPr>
      <dsp:spPr>
        <a:xfrm>
          <a:off x="0" y="559242"/>
          <a:ext cx="8153400" cy="882000"/>
        </a:xfrm>
        <a:prstGeom prst="rect">
          <a:avLst/>
        </a:prstGeom>
        <a:solidFill>
          <a:schemeClr val="lt1">
            <a:alpha val="90000"/>
            <a:hueOff val="0"/>
            <a:satOff val="0"/>
            <a:lumOff val="0"/>
            <a:alphaOff val="0"/>
          </a:schemeClr>
        </a:solidFill>
        <a:ln w="6350" cap="flat" cmpd="sng" algn="ctr">
          <a:solidFill>
            <a:srgbClr val="F18E09"/>
          </a:solidFill>
          <a:prstDash val="solid"/>
          <a:miter lim="800000"/>
        </a:ln>
        <a:effectLst/>
      </dsp:spPr>
      <dsp:style>
        <a:lnRef idx="1">
          <a:scrgbClr r="0" g="0" b="0"/>
        </a:lnRef>
        <a:fillRef idx="1">
          <a:scrgbClr r="0" g="0" b="0"/>
        </a:fillRef>
        <a:effectRef idx="0">
          <a:scrgbClr r="0" g="0" b="0"/>
        </a:effectRef>
        <a:fontRef idx="minor"/>
      </dsp:style>
    </dsp:sp>
    <dsp:sp modelId="{C0F6EAF3-DD4C-4B92-B4D1-EC23C6892A53}">
      <dsp:nvSpPr>
        <dsp:cNvPr id="0" name=""/>
        <dsp:cNvSpPr/>
      </dsp:nvSpPr>
      <dsp:spPr>
        <a:xfrm>
          <a:off x="407670" y="42642"/>
          <a:ext cx="5707380" cy="1033200"/>
        </a:xfrm>
        <a:prstGeom prst="round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1555750">
            <a:lnSpc>
              <a:spcPct val="90000"/>
            </a:lnSpc>
            <a:spcBef>
              <a:spcPct val="0"/>
            </a:spcBef>
            <a:spcAft>
              <a:spcPct val="35000"/>
            </a:spcAft>
            <a:buNone/>
          </a:pPr>
          <a:r>
            <a:rPr lang="en-US" sz="3500" kern="1200" dirty="0"/>
            <a:t>Bias </a:t>
          </a:r>
        </a:p>
      </dsp:txBody>
      <dsp:txXfrm>
        <a:off x="458107" y="93079"/>
        <a:ext cx="5606506" cy="932326"/>
      </dsp:txXfrm>
    </dsp:sp>
    <dsp:sp modelId="{97E46F17-8041-4E56-8F4B-E1A84F07BF66}">
      <dsp:nvSpPr>
        <dsp:cNvPr id="0" name=""/>
        <dsp:cNvSpPr/>
      </dsp:nvSpPr>
      <dsp:spPr>
        <a:xfrm>
          <a:off x="0" y="2146843"/>
          <a:ext cx="8153400" cy="882000"/>
        </a:xfrm>
        <a:prstGeom prst="rect">
          <a:avLst/>
        </a:prstGeom>
        <a:solidFill>
          <a:schemeClr val="lt1">
            <a:alpha val="90000"/>
            <a:hueOff val="0"/>
            <a:satOff val="0"/>
            <a:lumOff val="0"/>
            <a:alphaOff val="0"/>
          </a:schemeClr>
        </a:solidFill>
        <a:ln w="6350" cap="flat" cmpd="sng" algn="ctr">
          <a:solidFill>
            <a:srgbClr val="F18E09"/>
          </a:solidFill>
          <a:prstDash val="solid"/>
          <a:miter lim="800000"/>
        </a:ln>
        <a:effectLst/>
      </dsp:spPr>
      <dsp:style>
        <a:lnRef idx="1">
          <a:scrgbClr r="0" g="0" b="0"/>
        </a:lnRef>
        <a:fillRef idx="1">
          <a:scrgbClr r="0" g="0" b="0"/>
        </a:fillRef>
        <a:effectRef idx="0">
          <a:scrgbClr r="0" g="0" b="0"/>
        </a:effectRef>
        <a:fontRef idx="minor"/>
      </dsp:style>
    </dsp:sp>
    <dsp:sp modelId="{72ED2433-7B2C-4818-AB39-30EEA78AFC99}">
      <dsp:nvSpPr>
        <dsp:cNvPr id="0" name=""/>
        <dsp:cNvSpPr/>
      </dsp:nvSpPr>
      <dsp:spPr>
        <a:xfrm>
          <a:off x="407670" y="1630243"/>
          <a:ext cx="5707380" cy="1033200"/>
        </a:xfrm>
        <a:prstGeom prst="round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1555750">
            <a:lnSpc>
              <a:spcPct val="90000"/>
            </a:lnSpc>
            <a:spcBef>
              <a:spcPct val="0"/>
            </a:spcBef>
            <a:spcAft>
              <a:spcPct val="35000"/>
            </a:spcAft>
            <a:buNone/>
          </a:pPr>
          <a:r>
            <a:rPr lang="en-US" sz="3500" kern="1200" dirty="0"/>
            <a:t>Cultural Destructiveness</a:t>
          </a:r>
        </a:p>
      </dsp:txBody>
      <dsp:txXfrm>
        <a:off x="458107" y="1680680"/>
        <a:ext cx="5606506" cy="932326"/>
      </dsp:txXfrm>
    </dsp:sp>
    <dsp:sp modelId="{C65B50A1-477D-46C2-A775-D981B05BF991}">
      <dsp:nvSpPr>
        <dsp:cNvPr id="0" name=""/>
        <dsp:cNvSpPr/>
      </dsp:nvSpPr>
      <dsp:spPr>
        <a:xfrm>
          <a:off x="0" y="3734443"/>
          <a:ext cx="8153400" cy="882000"/>
        </a:xfrm>
        <a:prstGeom prst="rect">
          <a:avLst/>
        </a:prstGeom>
        <a:solidFill>
          <a:schemeClr val="lt1">
            <a:alpha val="90000"/>
            <a:hueOff val="0"/>
            <a:satOff val="0"/>
            <a:lumOff val="0"/>
            <a:alphaOff val="0"/>
          </a:schemeClr>
        </a:solidFill>
        <a:ln w="6350" cap="flat" cmpd="sng" algn="ctr">
          <a:solidFill>
            <a:srgbClr val="F18E09"/>
          </a:solidFill>
          <a:prstDash val="solid"/>
          <a:miter lim="800000"/>
        </a:ln>
        <a:effectLst/>
      </dsp:spPr>
      <dsp:style>
        <a:lnRef idx="1">
          <a:scrgbClr r="0" g="0" b="0"/>
        </a:lnRef>
        <a:fillRef idx="1">
          <a:scrgbClr r="0" g="0" b="0"/>
        </a:fillRef>
        <a:effectRef idx="0">
          <a:scrgbClr r="0" g="0" b="0"/>
        </a:effectRef>
        <a:fontRef idx="minor"/>
      </dsp:style>
    </dsp:sp>
    <dsp:sp modelId="{68CE97C1-F59D-4B04-84A3-0A2D2181F537}">
      <dsp:nvSpPr>
        <dsp:cNvPr id="0" name=""/>
        <dsp:cNvSpPr/>
      </dsp:nvSpPr>
      <dsp:spPr>
        <a:xfrm>
          <a:off x="407670" y="3217843"/>
          <a:ext cx="5707380" cy="1033200"/>
        </a:xfrm>
        <a:prstGeom prst="round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1555750">
            <a:lnSpc>
              <a:spcPct val="90000"/>
            </a:lnSpc>
            <a:spcBef>
              <a:spcPct val="0"/>
            </a:spcBef>
            <a:spcAft>
              <a:spcPct val="35000"/>
            </a:spcAft>
            <a:buNone/>
          </a:pPr>
          <a:r>
            <a:rPr lang="en-US" sz="3500" kern="1200" dirty="0"/>
            <a:t>Cultural Incapacity </a:t>
          </a:r>
        </a:p>
      </dsp:txBody>
      <dsp:txXfrm>
        <a:off x="458107" y="3268280"/>
        <a:ext cx="5606506" cy="932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544E7-47F9-407C-B0F9-99FF2CDFCBDD}">
      <dsp:nvSpPr>
        <dsp:cNvPr id="0" name=""/>
        <dsp:cNvSpPr/>
      </dsp:nvSpPr>
      <dsp:spPr>
        <a:xfrm>
          <a:off x="0" y="2122"/>
          <a:ext cx="8386665" cy="1075564"/>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5BB16FC2-0071-4133-A8BA-6A11D4A45351}">
      <dsp:nvSpPr>
        <dsp:cNvPr id="0" name=""/>
        <dsp:cNvSpPr/>
      </dsp:nvSpPr>
      <dsp:spPr>
        <a:xfrm>
          <a:off x="325358" y="244124"/>
          <a:ext cx="591560" cy="591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B329B3-FA94-4764-B7F4-323420FE6ABC}">
      <dsp:nvSpPr>
        <dsp:cNvPr id="0" name=""/>
        <dsp:cNvSpPr/>
      </dsp:nvSpPr>
      <dsp:spPr>
        <a:xfrm>
          <a:off x="1242276" y="2122"/>
          <a:ext cx="7144388" cy="107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1" tIns="113831" rIns="113831" bIns="113831" numCol="1" spcCol="1270" anchor="ctr" anchorCtr="0">
          <a:noAutofit/>
        </a:bodyPr>
        <a:lstStyle/>
        <a:p>
          <a:pPr marL="0" lvl="0" indent="0" algn="l" defTabSz="977900">
            <a:lnSpc>
              <a:spcPct val="90000"/>
            </a:lnSpc>
            <a:spcBef>
              <a:spcPct val="0"/>
            </a:spcBef>
            <a:spcAft>
              <a:spcPct val="35000"/>
            </a:spcAft>
            <a:buNone/>
          </a:pPr>
          <a:r>
            <a:rPr lang="en-US" sz="2200" kern="1200"/>
            <a:t>Definition of the problem</a:t>
          </a:r>
        </a:p>
      </dsp:txBody>
      <dsp:txXfrm>
        <a:off x="1242276" y="2122"/>
        <a:ext cx="7144388" cy="1075564"/>
      </dsp:txXfrm>
    </dsp:sp>
    <dsp:sp modelId="{65C6EE95-A22A-42AA-BDF4-F0CCF3D36473}">
      <dsp:nvSpPr>
        <dsp:cNvPr id="0" name=""/>
        <dsp:cNvSpPr/>
      </dsp:nvSpPr>
      <dsp:spPr>
        <a:xfrm>
          <a:off x="0" y="1346577"/>
          <a:ext cx="8386665" cy="1075564"/>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D30B2DF8-E9F2-4CBF-8080-F0C02BF8DDB6}">
      <dsp:nvSpPr>
        <dsp:cNvPr id="0" name=""/>
        <dsp:cNvSpPr/>
      </dsp:nvSpPr>
      <dsp:spPr>
        <a:xfrm>
          <a:off x="325358" y="1588579"/>
          <a:ext cx="591560" cy="591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43BD0-0DD6-41A9-8A96-7D58B7F3A7E8}">
      <dsp:nvSpPr>
        <dsp:cNvPr id="0" name=""/>
        <dsp:cNvSpPr/>
      </dsp:nvSpPr>
      <dsp:spPr>
        <a:xfrm>
          <a:off x="1242276" y="1346577"/>
          <a:ext cx="7144388" cy="1075564"/>
        </a:xfrm>
        <a:prstGeom prst="rect">
          <a:avLst/>
        </a:prstGeom>
        <a:solidFill>
          <a:schemeClr val="tx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3831" tIns="113831" rIns="113831" bIns="113831" numCol="1" spcCol="1270" anchor="ctr" anchorCtr="0">
          <a:noAutofit/>
        </a:bodyPr>
        <a:lstStyle/>
        <a:p>
          <a:pPr marL="0" lvl="0" indent="0" algn="l" defTabSz="977900">
            <a:lnSpc>
              <a:spcPct val="90000"/>
            </a:lnSpc>
            <a:spcBef>
              <a:spcPct val="0"/>
            </a:spcBef>
            <a:spcAft>
              <a:spcPct val="35000"/>
            </a:spcAft>
            <a:buNone/>
          </a:pPr>
          <a:r>
            <a:rPr lang="en-US" sz="2200" kern="1200" dirty="0"/>
            <a:t>Perceptions of cause, context and support</a:t>
          </a:r>
        </a:p>
      </dsp:txBody>
      <dsp:txXfrm>
        <a:off x="1242276" y="1346577"/>
        <a:ext cx="7144388" cy="1075564"/>
      </dsp:txXfrm>
    </dsp:sp>
    <dsp:sp modelId="{E85A8FDE-9210-4CCF-A19E-6B8539FFD803}">
      <dsp:nvSpPr>
        <dsp:cNvPr id="0" name=""/>
        <dsp:cNvSpPr/>
      </dsp:nvSpPr>
      <dsp:spPr>
        <a:xfrm>
          <a:off x="0" y="2691033"/>
          <a:ext cx="8386665" cy="1075564"/>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0EA919A8-B82B-43B2-9D8B-5EAB346883AC}">
      <dsp:nvSpPr>
        <dsp:cNvPr id="0" name=""/>
        <dsp:cNvSpPr/>
      </dsp:nvSpPr>
      <dsp:spPr>
        <a:xfrm>
          <a:off x="325358" y="2933035"/>
          <a:ext cx="591560" cy="591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23333C-2DF2-4D45-9979-1C980A490515}">
      <dsp:nvSpPr>
        <dsp:cNvPr id="0" name=""/>
        <dsp:cNvSpPr/>
      </dsp:nvSpPr>
      <dsp:spPr>
        <a:xfrm>
          <a:off x="1242276" y="2691033"/>
          <a:ext cx="7144388" cy="107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1" tIns="113831" rIns="113831" bIns="113831" numCol="1" spcCol="1270" anchor="ctr" anchorCtr="0">
          <a:noAutofit/>
        </a:bodyPr>
        <a:lstStyle/>
        <a:p>
          <a:pPr marL="0" lvl="0" indent="0" algn="l" defTabSz="977900">
            <a:lnSpc>
              <a:spcPct val="90000"/>
            </a:lnSpc>
            <a:spcBef>
              <a:spcPct val="0"/>
            </a:spcBef>
            <a:spcAft>
              <a:spcPct val="35000"/>
            </a:spcAft>
            <a:buNone/>
          </a:pPr>
          <a:r>
            <a:rPr lang="en-US" sz="2200" kern="1200" dirty="0"/>
            <a:t>Factors affecting self-coping and past help seeking</a:t>
          </a:r>
        </a:p>
      </dsp:txBody>
      <dsp:txXfrm>
        <a:off x="1242276" y="2691033"/>
        <a:ext cx="7144388" cy="1075564"/>
      </dsp:txXfrm>
    </dsp:sp>
    <dsp:sp modelId="{5EED84B5-4743-4D42-8F10-3B52251549DF}">
      <dsp:nvSpPr>
        <dsp:cNvPr id="0" name=""/>
        <dsp:cNvSpPr/>
      </dsp:nvSpPr>
      <dsp:spPr>
        <a:xfrm>
          <a:off x="0" y="4035488"/>
          <a:ext cx="8386665" cy="1075564"/>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65B347A9-2E5D-4A28-A07B-41E44D224EDA}">
      <dsp:nvSpPr>
        <dsp:cNvPr id="0" name=""/>
        <dsp:cNvSpPr/>
      </dsp:nvSpPr>
      <dsp:spPr>
        <a:xfrm>
          <a:off x="325358" y="4277490"/>
          <a:ext cx="591560" cy="591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6A6B98-1763-4DA1-876F-99C87C3E18EB}">
      <dsp:nvSpPr>
        <dsp:cNvPr id="0" name=""/>
        <dsp:cNvSpPr/>
      </dsp:nvSpPr>
      <dsp:spPr>
        <a:xfrm>
          <a:off x="1242276" y="4035488"/>
          <a:ext cx="7144388" cy="107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1" tIns="113831" rIns="113831" bIns="113831" numCol="1" spcCol="1270" anchor="ctr" anchorCtr="0">
          <a:noAutofit/>
        </a:bodyPr>
        <a:lstStyle/>
        <a:p>
          <a:pPr marL="0" lvl="0" indent="0" algn="l" defTabSz="977900">
            <a:lnSpc>
              <a:spcPct val="90000"/>
            </a:lnSpc>
            <a:spcBef>
              <a:spcPct val="0"/>
            </a:spcBef>
            <a:spcAft>
              <a:spcPct val="35000"/>
            </a:spcAft>
            <a:buNone/>
          </a:pPr>
          <a:r>
            <a:rPr lang="en-US" sz="2200" kern="1200"/>
            <a:t>Factors affecting current help seeking</a:t>
          </a:r>
        </a:p>
      </dsp:txBody>
      <dsp:txXfrm>
        <a:off x="1242276" y="4035488"/>
        <a:ext cx="7144388" cy="10755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ED9A8-42DC-48B4-BF6A-B20D208196B1}">
      <dsp:nvSpPr>
        <dsp:cNvPr id="0" name=""/>
        <dsp:cNvSpPr/>
      </dsp:nvSpPr>
      <dsp:spPr>
        <a:xfrm>
          <a:off x="0" y="1856"/>
          <a:ext cx="8969829" cy="941118"/>
        </a:xfrm>
        <a:prstGeom prst="roundRect">
          <a:avLst>
            <a:gd name="adj" fmla="val 10000"/>
          </a:avLst>
        </a:prstGeom>
        <a:solidFill>
          <a:srgbClr val="FFCCCC"/>
        </a:solidFill>
        <a:ln>
          <a:noFill/>
        </a:ln>
        <a:effectLst/>
      </dsp:spPr>
      <dsp:style>
        <a:lnRef idx="0">
          <a:scrgbClr r="0" g="0" b="0"/>
        </a:lnRef>
        <a:fillRef idx="1">
          <a:scrgbClr r="0" g="0" b="0"/>
        </a:fillRef>
        <a:effectRef idx="1">
          <a:scrgbClr r="0" g="0" b="0"/>
        </a:effectRef>
        <a:fontRef idx="minor"/>
      </dsp:style>
    </dsp:sp>
    <dsp:sp modelId="{7C9D6B30-CCF7-46F0-AFF2-C058F1834399}">
      <dsp:nvSpPr>
        <dsp:cNvPr id="0" name=""/>
        <dsp:cNvSpPr/>
      </dsp:nvSpPr>
      <dsp:spPr>
        <a:xfrm>
          <a:off x="284688" y="213608"/>
          <a:ext cx="517615" cy="5176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2D48C9A-9C9F-4C07-96C1-5A52EC6A62D2}">
      <dsp:nvSpPr>
        <dsp:cNvPr id="0" name=""/>
        <dsp:cNvSpPr/>
      </dsp:nvSpPr>
      <dsp:spPr>
        <a:xfrm>
          <a:off x="1086992" y="1856"/>
          <a:ext cx="7882836" cy="941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02" tIns="99602" rIns="99602" bIns="99602" numCol="1" spcCol="1270" anchor="ctr" anchorCtr="0">
          <a:noAutofit/>
        </a:bodyPr>
        <a:lstStyle/>
        <a:p>
          <a:pPr marL="0" lvl="0" indent="0" algn="l" defTabSz="977900">
            <a:lnSpc>
              <a:spcPct val="100000"/>
            </a:lnSpc>
            <a:spcBef>
              <a:spcPct val="0"/>
            </a:spcBef>
            <a:spcAft>
              <a:spcPct val="35000"/>
            </a:spcAft>
            <a:buNone/>
          </a:pPr>
          <a:r>
            <a:rPr lang="en-US" sz="2200" kern="1200" dirty="0"/>
            <a:t>Culturally diverse and sensitive environment </a:t>
          </a:r>
        </a:p>
      </dsp:txBody>
      <dsp:txXfrm>
        <a:off x="1086992" y="1856"/>
        <a:ext cx="7882836" cy="941118"/>
      </dsp:txXfrm>
    </dsp:sp>
    <dsp:sp modelId="{21E6238F-FF88-4D8F-B4D0-C0E30F0871BA}">
      <dsp:nvSpPr>
        <dsp:cNvPr id="0" name=""/>
        <dsp:cNvSpPr/>
      </dsp:nvSpPr>
      <dsp:spPr>
        <a:xfrm>
          <a:off x="0" y="1178255"/>
          <a:ext cx="8969829" cy="941118"/>
        </a:xfrm>
        <a:prstGeom prst="roundRect">
          <a:avLst>
            <a:gd name="adj" fmla="val 10000"/>
          </a:avLst>
        </a:prstGeom>
        <a:solidFill>
          <a:srgbClr val="FFCCCC"/>
        </a:solidFill>
        <a:ln>
          <a:noFill/>
        </a:ln>
        <a:effectLst/>
      </dsp:spPr>
      <dsp:style>
        <a:lnRef idx="0">
          <a:scrgbClr r="0" g="0" b="0"/>
        </a:lnRef>
        <a:fillRef idx="1">
          <a:scrgbClr r="0" g="0" b="0"/>
        </a:fillRef>
        <a:effectRef idx="1">
          <a:scrgbClr r="0" g="0" b="0"/>
        </a:effectRef>
        <a:fontRef idx="minor"/>
      </dsp:style>
    </dsp:sp>
    <dsp:sp modelId="{CE7D41EF-8CE1-4B07-8C50-806C1D300CFB}">
      <dsp:nvSpPr>
        <dsp:cNvPr id="0" name=""/>
        <dsp:cNvSpPr/>
      </dsp:nvSpPr>
      <dsp:spPr>
        <a:xfrm>
          <a:off x="284688" y="1390007"/>
          <a:ext cx="517615" cy="5176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7062DE2-6270-4BD9-943F-80FDDED0ACB3}">
      <dsp:nvSpPr>
        <dsp:cNvPr id="0" name=""/>
        <dsp:cNvSpPr/>
      </dsp:nvSpPr>
      <dsp:spPr>
        <a:xfrm>
          <a:off x="1086992" y="1178255"/>
          <a:ext cx="7882836" cy="941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02" tIns="99602" rIns="99602" bIns="99602" numCol="1" spcCol="1270" anchor="ctr" anchorCtr="0">
          <a:noAutofit/>
        </a:bodyPr>
        <a:lstStyle/>
        <a:p>
          <a:pPr marL="0" lvl="0" indent="0" algn="l" defTabSz="977900">
            <a:lnSpc>
              <a:spcPct val="100000"/>
            </a:lnSpc>
            <a:spcBef>
              <a:spcPct val="0"/>
            </a:spcBef>
            <a:spcAft>
              <a:spcPct val="35000"/>
            </a:spcAft>
            <a:buNone/>
          </a:pPr>
          <a:r>
            <a:rPr lang="en-US" sz="2200" kern="1200" dirty="0"/>
            <a:t>Collect information </a:t>
          </a:r>
        </a:p>
      </dsp:txBody>
      <dsp:txXfrm>
        <a:off x="1086992" y="1178255"/>
        <a:ext cx="7882836" cy="941118"/>
      </dsp:txXfrm>
    </dsp:sp>
    <dsp:sp modelId="{070139DF-A126-413F-9FC1-32D12F87F778}">
      <dsp:nvSpPr>
        <dsp:cNvPr id="0" name=""/>
        <dsp:cNvSpPr/>
      </dsp:nvSpPr>
      <dsp:spPr>
        <a:xfrm>
          <a:off x="0" y="2354653"/>
          <a:ext cx="8969829" cy="941118"/>
        </a:xfrm>
        <a:prstGeom prst="roundRect">
          <a:avLst>
            <a:gd name="adj" fmla="val 10000"/>
          </a:avLst>
        </a:prstGeom>
        <a:solidFill>
          <a:srgbClr val="FFCCCC"/>
        </a:solidFill>
        <a:ln>
          <a:noFill/>
        </a:ln>
        <a:effectLst/>
      </dsp:spPr>
      <dsp:style>
        <a:lnRef idx="0">
          <a:scrgbClr r="0" g="0" b="0"/>
        </a:lnRef>
        <a:fillRef idx="1">
          <a:scrgbClr r="0" g="0" b="0"/>
        </a:fillRef>
        <a:effectRef idx="1">
          <a:scrgbClr r="0" g="0" b="0"/>
        </a:effectRef>
        <a:fontRef idx="minor"/>
      </dsp:style>
    </dsp:sp>
    <dsp:sp modelId="{B9EF246A-569A-4713-B519-57DC2BF12658}">
      <dsp:nvSpPr>
        <dsp:cNvPr id="0" name=""/>
        <dsp:cNvSpPr/>
      </dsp:nvSpPr>
      <dsp:spPr>
        <a:xfrm>
          <a:off x="284688" y="2566405"/>
          <a:ext cx="517615" cy="5176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BB3B5A1-2D93-4CA2-ADB3-B8CD12CEACAC}">
      <dsp:nvSpPr>
        <dsp:cNvPr id="0" name=""/>
        <dsp:cNvSpPr/>
      </dsp:nvSpPr>
      <dsp:spPr>
        <a:xfrm>
          <a:off x="1086992" y="2354653"/>
          <a:ext cx="7882836" cy="941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02" tIns="99602" rIns="99602" bIns="99602" numCol="1" spcCol="1270" anchor="ctr" anchorCtr="0">
          <a:noAutofit/>
        </a:bodyPr>
        <a:lstStyle/>
        <a:p>
          <a:pPr marL="0" lvl="0" indent="0" algn="l" defTabSz="977900">
            <a:lnSpc>
              <a:spcPct val="100000"/>
            </a:lnSpc>
            <a:spcBef>
              <a:spcPct val="0"/>
            </a:spcBef>
            <a:spcAft>
              <a:spcPct val="35000"/>
            </a:spcAft>
            <a:buNone/>
          </a:pPr>
          <a:r>
            <a:rPr lang="en-US" sz="2200" kern="1200" dirty="0"/>
            <a:t>Recognize cultural barriers </a:t>
          </a:r>
        </a:p>
      </dsp:txBody>
      <dsp:txXfrm>
        <a:off x="1086992" y="2354653"/>
        <a:ext cx="7882836" cy="941118"/>
      </dsp:txXfrm>
    </dsp:sp>
    <dsp:sp modelId="{1C4543CB-7BEE-4637-8BE0-90D43C6C2320}">
      <dsp:nvSpPr>
        <dsp:cNvPr id="0" name=""/>
        <dsp:cNvSpPr/>
      </dsp:nvSpPr>
      <dsp:spPr>
        <a:xfrm>
          <a:off x="0" y="3531052"/>
          <a:ext cx="8969829" cy="941118"/>
        </a:xfrm>
        <a:prstGeom prst="roundRect">
          <a:avLst>
            <a:gd name="adj" fmla="val 10000"/>
          </a:avLst>
        </a:prstGeom>
        <a:solidFill>
          <a:srgbClr val="FFCCCC"/>
        </a:solidFill>
        <a:ln>
          <a:noFill/>
        </a:ln>
        <a:effectLst/>
      </dsp:spPr>
      <dsp:style>
        <a:lnRef idx="0">
          <a:scrgbClr r="0" g="0" b="0"/>
        </a:lnRef>
        <a:fillRef idx="1">
          <a:scrgbClr r="0" g="0" b="0"/>
        </a:fillRef>
        <a:effectRef idx="1">
          <a:scrgbClr r="0" g="0" b="0"/>
        </a:effectRef>
        <a:fontRef idx="minor"/>
      </dsp:style>
    </dsp:sp>
    <dsp:sp modelId="{AE2C3263-E129-4156-9796-AC1A0FF0A9A6}">
      <dsp:nvSpPr>
        <dsp:cNvPr id="0" name=""/>
        <dsp:cNvSpPr/>
      </dsp:nvSpPr>
      <dsp:spPr>
        <a:xfrm>
          <a:off x="284688" y="3742804"/>
          <a:ext cx="517615" cy="5176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38C943A-0896-4BDB-8444-361CAC96F5DC}">
      <dsp:nvSpPr>
        <dsp:cNvPr id="0" name=""/>
        <dsp:cNvSpPr/>
      </dsp:nvSpPr>
      <dsp:spPr>
        <a:xfrm>
          <a:off x="1086992" y="3531052"/>
          <a:ext cx="7882836" cy="941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02" tIns="99602" rIns="99602" bIns="99602" numCol="1" spcCol="1270" anchor="ctr" anchorCtr="0">
          <a:noAutofit/>
        </a:bodyPr>
        <a:lstStyle/>
        <a:p>
          <a:pPr marL="0" lvl="0" indent="0" algn="l" defTabSz="977900">
            <a:lnSpc>
              <a:spcPct val="100000"/>
            </a:lnSpc>
            <a:spcBef>
              <a:spcPct val="0"/>
            </a:spcBef>
            <a:spcAft>
              <a:spcPct val="35000"/>
            </a:spcAft>
            <a:buNone/>
          </a:pPr>
          <a:r>
            <a:rPr lang="en-US" sz="2200" kern="1200" dirty="0"/>
            <a:t>Use evidence-based practices</a:t>
          </a:r>
        </a:p>
      </dsp:txBody>
      <dsp:txXfrm>
        <a:off x="1086992" y="3531052"/>
        <a:ext cx="7882836" cy="9411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3A305-1EBD-4C92-BD2F-1E200585F884}">
      <dsp:nvSpPr>
        <dsp:cNvPr id="0" name=""/>
        <dsp:cNvSpPr/>
      </dsp:nvSpPr>
      <dsp:spPr>
        <a:xfrm>
          <a:off x="0" y="363289"/>
          <a:ext cx="8771634" cy="504000"/>
        </a:xfrm>
        <a:prstGeom prst="rect">
          <a:avLst/>
        </a:prstGeom>
        <a:solidFill>
          <a:schemeClr val="lt1">
            <a:alpha val="90000"/>
            <a:hueOff val="0"/>
            <a:satOff val="0"/>
            <a:lumOff val="0"/>
            <a:alphaOff val="0"/>
          </a:schemeClr>
        </a:solidFill>
        <a:ln w="12700" cap="flat" cmpd="sng" algn="ctr">
          <a:solidFill>
            <a:srgbClr val="FF9966"/>
          </a:solidFill>
          <a:prstDash val="solid"/>
          <a:miter lim="800000"/>
        </a:ln>
        <a:effectLst/>
      </dsp:spPr>
      <dsp:style>
        <a:lnRef idx="2">
          <a:scrgbClr r="0" g="0" b="0"/>
        </a:lnRef>
        <a:fillRef idx="1">
          <a:scrgbClr r="0" g="0" b="0"/>
        </a:fillRef>
        <a:effectRef idx="0">
          <a:scrgbClr r="0" g="0" b="0"/>
        </a:effectRef>
        <a:fontRef idx="minor"/>
      </dsp:style>
    </dsp:sp>
    <dsp:sp modelId="{234480AA-7E5A-49B8-B557-B8EE514F071C}">
      <dsp:nvSpPr>
        <dsp:cNvPr id="0" name=""/>
        <dsp:cNvSpPr/>
      </dsp:nvSpPr>
      <dsp:spPr>
        <a:xfrm>
          <a:off x="438581" y="68089"/>
          <a:ext cx="6140143" cy="59040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083" tIns="0" rIns="232083" bIns="0" numCol="1" spcCol="1270" anchor="ctr" anchorCtr="0">
          <a:noAutofit/>
        </a:bodyPr>
        <a:lstStyle/>
        <a:p>
          <a:pPr marL="0" lvl="0" indent="0" algn="l" defTabSz="889000">
            <a:lnSpc>
              <a:spcPct val="90000"/>
            </a:lnSpc>
            <a:spcBef>
              <a:spcPct val="0"/>
            </a:spcBef>
            <a:spcAft>
              <a:spcPct val="35000"/>
            </a:spcAft>
            <a:buNone/>
          </a:pPr>
          <a:r>
            <a:rPr lang="en-US" sz="2000" kern="1200" dirty="0"/>
            <a:t>Pre-Crisis Stage</a:t>
          </a:r>
        </a:p>
      </dsp:txBody>
      <dsp:txXfrm>
        <a:off x="467402" y="96910"/>
        <a:ext cx="6082501" cy="532758"/>
      </dsp:txXfrm>
    </dsp:sp>
    <dsp:sp modelId="{FC64E291-6693-48C5-B007-89B468C58E14}">
      <dsp:nvSpPr>
        <dsp:cNvPr id="0" name=""/>
        <dsp:cNvSpPr/>
      </dsp:nvSpPr>
      <dsp:spPr>
        <a:xfrm>
          <a:off x="0" y="1270489"/>
          <a:ext cx="8771634" cy="504000"/>
        </a:xfrm>
        <a:prstGeom prst="rect">
          <a:avLst/>
        </a:prstGeom>
        <a:solidFill>
          <a:schemeClr val="lt1">
            <a:alpha val="90000"/>
            <a:hueOff val="0"/>
            <a:satOff val="0"/>
            <a:lumOff val="0"/>
            <a:alphaOff val="0"/>
          </a:schemeClr>
        </a:solidFill>
        <a:ln w="12700" cap="flat" cmpd="sng" algn="ctr">
          <a:solidFill>
            <a:srgbClr val="FF9966"/>
          </a:solidFill>
          <a:prstDash val="solid"/>
          <a:miter lim="800000"/>
        </a:ln>
        <a:effectLst/>
      </dsp:spPr>
      <dsp:style>
        <a:lnRef idx="2">
          <a:scrgbClr r="0" g="0" b="0"/>
        </a:lnRef>
        <a:fillRef idx="1">
          <a:scrgbClr r="0" g="0" b="0"/>
        </a:fillRef>
        <a:effectRef idx="0">
          <a:scrgbClr r="0" g="0" b="0"/>
        </a:effectRef>
        <a:fontRef idx="minor"/>
      </dsp:style>
    </dsp:sp>
    <dsp:sp modelId="{A3DFEE2B-D6A5-42B7-9A2D-BCE6318FB822}">
      <dsp:nvSpPr>
        <dsp:cNvPr id="0" name=""/>
        <dsp:cNvSpPr/>
      </dsp:nvSpPr>
      <dsp:spPr>
        <a:xfrm>
          <a:off x="438581" y="975289"/>
          <a:ext cx="6140143" cy="59040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083" tIns="0" rIns="232083" bIns="0" numCol="1" spcCol="1270" anchor="ctr" anchorCtr="0">
          <a:noAutofit/>
        </a:bodyPr>
        <a:lstStyle/>
        <a:p>
          <a:pPr marL="0" lvl="0" indent="0" algn="l" defTabSz="889000">
            <a:lnSpc>
              <a:spcPct val="90000"/>
            </a:lnSpc>
            <a:spcBef>
              <a:spcPct val="0"/>
            </a:spcBef>
            <a:spcAft>
              <a:spcPct val="35000"/>
            </a:spcAft>
            <a:buNone/>
          </a:pPr>
          <a:r>
            <a:rPr lang="en-US" sz="2000" kern="1200"/>
            <a:t>Triggering Stage</a:t>
          </a:r>
        </a:p>
      </dsp:txBody>
      <dsp:txXfrm>
        <a:off x="467402" y="1004110"/>
        <a:ext cx="6082501" cy="532758"/>
      </dsp:txXfrm>
    </dsp:sp>
    <dsp:sp modelId="{74611E36-F21D-4AEA-8024-ED05BA16FCCD}">
      <dsp:nvSpPr>
        <dsp:cNvPr id="0" name=""/>
        <dsp:cNvSpPr/>
      </dsp:nvSpPr>
      <dsp:spPr>
        <a:xfrm>
          <a:off x="0" y="2177689"/>
          <a:ext cx="8771634" cy="504000"/>
        </a:xfrm>
        <a:prstGeom prst="rect">
          <a:avLst/>
        </a:prstGeom>
        <a:solidFill>
          <a:schemeClr val="lt1">
            <a:alpha val="90000"/>
            <a:hueOff val="0"/>
            <a:satOff val="0"/>
            <a:lumOff val="0"/>
            <a:alphaOff val="0"/>
          </a:schemeClr>
        </a:solidFill>
        <a:ln w="12700" cap="flat" cmpd="sng" algn="ctr">
          <a:solidFill>
            <a:srgbClr val="FF9966"/>
          </a:solidFill>
          <a:prstDash val="solid"/>
          <a:miter lim="800000"/>
        </a:ln>
        <a:effectLst/>
      </dsp:spPr>
      <dsp:style>
        <a:lnRef idx="2">
          <a:scrgbClr r="0" g="0" b="0"/>
        </a:lnRef>
        <a:fillRef idx="1">
          <a:scrgbClr r="0" g="0" b="0"/>
        </a:fillRef>
        <a:effectRef idx="0">
          <a:scrgbClr r="0" g="0" b="0"/>
        </a:effectRef>
        <a:fontRef idx="minor"/>
      </dsp:style>
    </dsp:sp>
    <dsp:sp modelId="{296B6B2E-B5E4-4BF1-8892-828B6612C2B2}">
      <dsp:nvSpPr>
        <dsp:cNvPr id="0" name=""/>
        <dsp:cNvSpPr/>
      </dsp:nvSpPr>
      <dsp:spPr>
        <a:xfrm>
          <a:off x="438581" y="1882489"/>
          <a:ext cx="6140143" cy="59040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083" tIns="0" rIns="232083" bIns="0" numCol="1" spcCol="1270" anchor="ctr" anchorCtr="0">
          <a:noAutofit/>
        </a:bodyPr>
        <a:lstStyle/>
        <a:p>
          <a:pPr marL="0" lvl="0" indent="0" algn="l" defTabSz="889000">
            <a:lnSpc>
              <a:spcPct val="90000"/>
            </a:lnSpc>
            <a:spcBef>
              <a:spcPct val="0"/>
            </a:spcBef>
            <a:spcAft>
              <a:spcPct val="35000"/>
            </a:spcAft>
            <a:buNone/>
          </a:pPr>
          <a:r>
            <a:rPr lang="en-US" sz="2000" kern="1200"/>
            <a:t>Escalation Stage </a:t>
          </a:r>
        </a:p>
      </dsp:txBody>
      <dsp:txXfrm>
        <a:off x="467402" y="1911310"/>
        <a:ext cx="6082501" cy="532758"/>
      </dsp:txXfrm>
    </dsp:sp>
    <dsp:sp modelId="{CB02D140-B542-4E89-A704-3BFA64447949}">
      <dsp:nvSpPr>
        <dsp:cNvPr id="0" name=""/>
        <dsp:cNvSpPr/>
      </dsp:nvSpPr>
      <dsp:spPr>
        <a:xfrm>
          <a:off x="0" y="3084889"/>
          <a:ext cx="8771634" cy="504000"/>
        </a:xfrm>
        <a:prstGeom prst="rect">
          <a:avLst/>
        </a:prstGeom>
        <a:solidFill>
          <a:schemeClr val="lt1">
            <a:alpha val="90000"/>
            <a:hueOff val="0"/>
            <a:satOff val="0"/>
            <a:lumOff val="0"/>
            <a:alphaOff val="0"/>
          </a:schemeClr>
        </a:solidFill>
        <a:ln w="12700" cap="flat" cmpd="sng" algn="ctr">
          <a:solidFill>
            <a:srgbClr val="FF9966"/>
          </a:solidFill>
          <a:prstDash val="solid"/>
          <a:miter lim="800000"/>
        </a:ln>
        <a:effectLst/>
      </dsp:spPr>
      <dsp:style>
        <a:lnRef idx="2">
          <a:scrgbClr r="0" g="0" b="0"/>
        </a:lnRef>
        <a:fillRef idx="1">
          <a:scrgbClr r="0" g="0" b="0"/>
        </a:fillRef>
        <a:effectRef idx="0">
          <a:scrgbClr r="0" g="0" b="0"/>
        </a:effectRef>
        <a:fontRef idx="minor"/>
      </dsp:style>
    </dsp:sp>
    <dsp:sp modelId="{9587C866-F586-4603-B2C4-D477121CC3DB}">
      <dsp:nvSpPr>
        <dsp:cNvPr id="0" name=""/>
        <dsp:cNvSpPr/>
      </dsp:nvSpPr>
      <dsp:spPr>
        <a:xfrm>
          <a:off x="438581" y="2789689"/>
          <a:ext cx="6140143" cy="59040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083" tIns="0" rIns="232083" bIns="0" numCol="1" spcCol="1270" anchor="ctr" anchorCtr="0">
          <a:noAutofit/>
        </a:bodyPr>
        <a:lstStyle/>
        <a:p>
          <a:pPr marL="0" lvl="0" indent="0" algn="l" defTabSz="889000">
            <a:lnSpc>
              <a:spcPct val="90000"/>
            </a:lnSpc>
            <a:spcBef>
              <a:spcPct val="0"/>
            </a:spcBef>
            <a:spcAft>
              <a:spcPct val="35000"/>
            </a:spcAft>
            <a:buNone/>
          </a:pPr>
          <a:r>
            <a:rPr lang="en-US" sz="2000" kern="1200"/>
            <a:t>Outburst Stage</a:t>
          </a:r>
        </a:p>
      </dsp:txBody>
      <dsp:txXfrm>
        <a:off x="467402" y="2818510"/>
        <a:ext cx="6082501" cy="532758"/>
      </dsp:txXfrm>
    </dsp:sp>
    <dsp:sp modelId="{B4CB1DC4-113B-4317-8100-8A162630400A}">
      <dsp:nvSpPr>
        <dsp:cNvPr id="0" name=""/>
        <dsp:cNvSpPr/>
      </dsp:nvSpPr>
      <dsp:spPr>
        <a:xfrm>
          <a:off x="0" y="3992089"/>
          <a:ext cx="8771634" cy="504000"/>
        </a:xfrm>
        <a:prstGeom prst="rect">
          <a:avLst/>
        </a:prstGeom>
        <a:solidFill>
          <a:schemeClr val="lt1">
            <a:alpha val="90000"/>
            <a:hueOff val="0"/>
            <a:satOff val="0"/>
            <a:lumOff val="0"/>
            <a:alphaOff val="0"/>
          </a:schemeClr>
        </a:solidFill>
        <a:ln w="12700" cap="flat" cmpd="sng" algn="ctr">
          <a:solidFill>
            <a:srgbClr val="FF9966"/>
          </a:solidFill>
          <a:prstDash val="solid"/>
          <a:miter lim="800000"/>
        </a:ln>
        <a:effectLst/>
      </dsp:spPr>
      <dsp:style>
        <a:lnRef idx="2">
          <a:scrgbClr r="0" g="0" b="0"/>
        </a:lnRef>
        <a:fillRef idx="1">
          <a:scrgbClr r="0" g="0" b="0"/>
        </a:fillRef>
        <a:effectRef idx="0">
          <a:scrgbClr r="0" g="0" b="0"/>
        </a:effectRef>
        <a:fontRef idx="minor"/>
      </dsp:style>
    </dsp:sp>
    <dsp:sp modelId="{68B6F344-82E8-4B09-9AB9-7F31333A227C}">
      <dsp:nvSpPr>
        <dsp:cNvPr id="0" name=""/>
        <dsp:cNvSpPr/>
      </dsp:nvSpPr>
      <dsp:spPr>
        <a:xfrm>
          <a:off x="438581" y="3696889"/>
          <a:ext cx="6140143" cy="590400"/>
        </a:xfrm>
        <a:prstGeom prst="roundRect">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083" tIns="0" rIns="232083" bIns="0" numCol="1" spcCol="1270" anchor="ctr" anchorCtr="0">
          <a:noAutofit/>
        </a:bodyPr>
        <a:lstStyle/>
        <a:p>
          <a:pPr marL="0" lvl="0" indent="0" algn="l" defTabSz="889000">
            <a:lnSpc>
              <a:spcPct val="90000"/>
            </a:lnSpc>
            <a:spcBef>
              <a:spcPct val="0"/>
            </a:spcBef>
            <a:spcAft>
              <a:spcPct val="35000"/>
            </a:spcAft>
            <a:buNone/>
          </a:pPr>
          <a:r>
            <a:rPr lang="en-US" sz="2000" kern="1200" dirty="0"/>
            <a:t>Recovery Stage</a:t>
          </a:r>
        </a:p>
      </dsp:txBody>
      <dsp:txXfrm>
        <a:off x="467402" y="3725710"/>
        <a:ext cx="6082501" cy="532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3E371-6FC3-40BD-8976-D197C8BB470E}">
      <dsp:nvSpPr>
        <dsp:cNvPr id="0" name=""/>
        <dsp:cNvSpPr/>
      </dsp:nvSpPr>
      <dsp:spPr>
        <a:xfrm>
          <a:off x="6563" y="498869"/>
          <a:ext cx="3636301" cy="2309051"/>
        </a:xfrm>
        <a:prstGeom prst="roundRect">
          <a:avLst>
            <a:gd name="adj" fmla="val 10000"/>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09B773-FFEE-452E-B035-936F5ED8EDC3}">
      <dsp:nvSpPr>
        <dsp:cNvPr id="0" name=""/>
        <dsp:cNvSpPr/>
      </dsp:nvSpPr>
      <dsp:spPr>
        <a:xfrm>
          <a:off x="410596" y="882700"/>
          <a:ext cx="3636301" cy="2309051"/>
        </a:xfrm>
        <a:prstGeom prst="roundRect">
          <a:avLst>
            <a:gd name="adj" fmla="val 10000"/>
          </a:avLst>
        </a:prstGeom>
        <a:solidFill>
          <a:schemeClr val="lt1">
            <a:alpha val="90000"/>
            <a:hueOff val="0"/>
            <a:satOff val="0"/>
            <a:lumOff val="0"/>
            <a:alphaOff val="0"/>
          </a:schemeClr>
        </a:solidFill>
        <a:ln w="12700" cap="flat" cmpd="sng" algn="ctr">
          <a:solidFill>
            <a:srgbClr val="FF996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Within a crisis cycle is not the time for a teachable moment</a:t>
          </a:r>
        </a:p>
      </dsp:txBody>
      <dsp:txXfrm>
        <a:off x="478226" y="950330"/>
        <a:ext cx="3501041" cy="2173791"/>
      </dsp:txXfrm>
    </dsp:sp>
    <dsp:sp modelId="{8DD902C8-9AFB-4D27-B1F6-9A3B59CE6037}">
      <dsp:nvSpPr>
        <dsp:cNvPr id="0" name=""/>
        <dsp:cNvSpPr/>
      </dsp:nvSpPr>
      <dsp:spPr>
        <a:xfrm>
          <a:off x="4446440" y="498869"/>
          <a:ext cx="3636301" cy="2309051"/>
        </a:xfrm>
        <a:prstGeom prst="roundRect">
          <a:avLst>
            <a:gd name="adj" fmla="val 10000"/>
          </a:avLst>
        </a:prstGeom>
        <a:solidFill>
          <a:srgbClr val="F18E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8DFF17-FFEE-4EB3-8BD4-AAABBC731BD0}">
      <dsp:nvSpPr>
        <dsp:cNvPr id="0" name=""/>
        <dsp:cNvSpPr/>
      </dsp:nvSpPr>
      <dsp:spPr>
        <a:xfrm>
          <a:off x="4850473" y="882700"/>
          <a:ext cx="3636301" cy="2309051"/>
        </a:xfrm>
        <a:prstGeom prst="roundRect">
          <a:avLst>
            <a:gd name="adj" fmla="val 10000"/>
          </a:avLst>
        </a:prstGeom>
        <a:solidFill>
          <a:schemeClr val="lt1">
            <a:alpha val="90000"/>
            <a:hueOff val="0"/>
            <a:satOff val="0"/>
            <a:lumOff val="0"/>
            <a:alphaOff val="0"/>
          </a:schemeClr>
        </a:solidFill>
        <a:ln w="12700" cap="flat" cmpd="sng" algn="ctr">
          <a:solidFill>
            <a:srgbClr val="FF996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Crisis Planning is more effective and productive when someone is at their baseline</a:t>
          </a:r>
        </a:p>
      </dsp:txBody>
      <dsp:txXfrm>
        <a:off x="4918103" y="950330"/>
        <a:ext cx="3501041" cy="21737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12F4C-D170-4149-950E-CB38F6051112}">
      <dsp:nvSpPr>
        <dsp:cNvPr id="0" name=""/>
        <dsp:cNvSpPr/>
      </dsp:nvSpPr>
      <dsp:spPr>
        <a:xfrm>
          <a:off x="0" y="14990"/>
          <a:ext cx="8153400" cy="816681"/>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E2C0A1C0-CB1E-4015-B13F-A47B9127F5F5}">
      <dsp:nvSpPr>
        <dsp:cNvPr id="0" name=""/>
        <dsp:cNvSpPr/>
      </dsp:nvSpPr>
      <dsp:spPr>
        <a:xfrm>
          <a:off x="247046" y="187587"/>
          <a:ext cx="449175" cy="449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768E40-C1A3-4F09-B17C-DBA68FDDCF46}">
      <dsp:nvSpPr>
        <dsp:cNvPr id="0" name=""/>
        <dsp:cNvSpPr/>
      </dsp:nvSpPr>
      <dsp:spPr>
        <a:xfrm>
          <a:off x="943267" y="3834"/>
          <a:ext cx="7210132" cy="81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32" tIns="86432" rIns="86432" bIns="86432" numCol="1" spcCol="1270" anchor="ctr" anchorCtr="0">
          <a:noAutofit/>
        </a:bodyPr>
        <a:lstStyle/>
        <a:p>
          <a:pPr marL="0" lvl="0" indent="0" algn="l" defTabSz="800100">
            <a:lnSpc>
              <a:spcPct val="90000"/>
            </a:lnSpc>
            <a:spcBef>
              <a:spcPct val="0"/>
            </a:spcBef>
            <a:spcAft>
              <a:spcPct val="35000"/>
            </a:spcAft>
            <a:buNone/>
          </a:pPr>
          <a:r>
            <a:rPr lang="en-US" sz="1800" kern="1200" dirty="0"/>
            <a:t>What events have caused you worry in the past?</a:t>
          </a:r>
        </a:p>
      </dsp:txBody>
      <dsp:txXfrm>
        <a:off x="943267" y="3834"/>
        <a:ext cx="7210132" cy="816681"/>
      </dsp:txXfrm>
    </dsp:sp>
    <dsp:sp modelId="{014D8CDE-E608-4F36-9B05-15F7030678AB}">
      <dsp:nvSpPr>
        <dsp:cNvPr id="0" name=""/>
        <dsp:cNvSpPr/>
      </dsp:nvSpPr>
      <dsp:spPr>
        <a:xfrm>
          <a:off x="0" y="1024686"/>
          <a:ext cx="8153400" cy="816681"/>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AF2ACAF6-C7A5-455F-B1B7-D855530E924E}">
      <dsp:nvSpPr>
        <dsp:cNvPr id="0" name=""/>
        <dsp:cNvSpPr/>
      </dsp:nvSpPr>
      <dsp:spPr>
        <a:xfrm>
          <a:off x="247046" y="1208440"/>
          <a:ext cx="449175" cy="449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DA13FD-C01F-43FE-9C53-62A1678D6B2F}">
      <dsp:nvSpPr>
        <dsp:cNvPr id="0" name=""/>
        <dsp:cNvSpPr/>
      </dsp:nvSpPr>
      <dsp:spPr>
        <a:xfrm>
          <a:off x="943267" y="1024686"/>
          <a:ext cx="7210132" cy="81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32" tIns="86432" rIns="86432" bIns="86432" numCol="1" spcCol="1270" anchor="ctr" anchorCtr="0">
          <a:noAutofit/>
        </a:bodyPr>
        <a:lstStyle/>
        <a:p>
          <a:pPr marL="0" lvl="0" indent="0" algn="l" defTabSz="800100">
            <a:lnSpc>
              <a:spcPct val="90000"/>
            </a:lnSpc>
            <a:spcBef>
              <a:spcPct val="0"/>
            </a:spcBef>
            <a:spcAft>
              <a:spcPct val="35000"/>
            </a:spcAft>
            <a:buNone/>
          </a:pPr>
          <a:r>
            <a:rPr lang="en-US" sz="1800" kern="1200" dirty="0"/>
            <a:t>When is it considered a crisis from their view?</a:t>
          </a:r>
        </a:p>
      </dsp:txBody>
      <dsp:txXfrm>
        <a:off x="943267" y="1024686"/>
        <a:ext cx="7210132" cy="816681"/>
      </dsp:txXfrm>
    </dsp:sp>
    <dsp:sp modelId="{6B2DA5A8-DDE6-4A9D-8DEB-981843790E40}">
      <dsp:nvSpPr>
        <dsp:cNvPr id="0" name=""/>
        <dsp:cNvSpPr/>
      </dsp:nvSpPr>
      <dsp:spPr>
        <a:xfrm>
          <a:off x="0" y="2045539"/>
          <a:ext cx="8153400" cy="816681"/>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624C4600-6B87-4AF8-913F-F7505F57A64D}">
      <dsp:nvSpPr>
        <dsp:cNvPr id="0" name=""/>
        <dsp:cNvSpPr/>
      </dsp:nvSpPr>
      <dsp:spPr>
        <a:xfrm>
          <a:off x="247046" y="2229292"/>
          <a:ext cx="449175" cy="4491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127F1D-1E29-441F-A2CA-DC8D9D379051}">
      <dsp:nvSpPr>
        <dsp:cNvPr id="0" name=""/>
        <dsp:cNvSpPr/>
      </dsp:nvSpPr>
      <dsp:spPr>
        <a:xfrm>
          <a:off x="943267" y="2045539"/>
          <a:ext cx="7210132" cy="81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32" tIns="86432" rIns="86432" bIns="86432" numCol="1" spcCol="1270" anchor="ctr" anchorCtr="0">
          <a:noAutofit/>
        </a:bodyPr>
        <a:lstStyle/>
        <a:p>
          <a:pPr marL="0" lvl="0" indent="0" algn="l" defTabSz="800100">
            <a:lnSpc>
              <a:spcPct val="90000"/>
            </a:lnSpc>
            <a:spcBef>
              <a:spcPct val="0"/>
            </a:spcBef>
            <a:spcAft>
              <a:spcPct val="35000"/>
            </a:spcAft>
            <a:buNone/>
          </a:pPr>
          <a:r>
            <a:rPr lang="en-US" sz="1800" kern="1200" dirty="0"/>
            <a:t>What risk do you wish you could have prevented in past experiences?</a:t>
          </a:r>
        </a:p>
      </dsp:txBody>
      <dsp:txXfrm>
        <a:off x="943267" y="2045539"/>
        <a:ext cx="7210132" cy="816681"/>
      </dsp:txXfrm>
    </dsp:sp>
    <dsp:sp modelId="{18224FD5-6A05-4BFD-ACCE-A57C50E8D3BE}">
      <dsp:nvSpPr>
        <dsp:cNvPr id="0" name=""/>
        <dsp:cNvSpPr/>
      </dsp:nvSpPr>
      <dsp:spPr>
        <a:xfrm>
          <a:off x="0" y="3066391"/>
          <a:ext cx="8153400" cy="816681"/>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88A38390-2CEE-45E5-BE66-CC457D25814F}">
      <dsp:nvSpPr>
        <dsp:cNvPr id="0" name=""/>
        <dsp:cNvSpPr/>
      </dsp:nvSpPr>
      <dsp:spPr>
        <a:xfrm>
          <a:off x="247046" y="3250144"/>
          <a:ext cx="449175" cy="4491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978FB9-F9C6-41AF-B597-D10A7E09395F}">
      <dsp:nvSpPr>
        <dsp:cNvPr id="0" name=""/>
        <dsp:cNvSpPr/>
      </dsp:nvSpPr>
      <dsp:spPr>
        <a:xfrm>
          <a:off x="943267" y="3066391"/>
          <a:ext cx="7210132" cy="81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32" tIns="86432" rIns="86432" bIns="86432" numCol="1" spcCol="1270" anchor="ctr" anchorCtr="0">
          <a:noAutofit/>
        </a:bodyPr>
        <a:lstStyle/>
        <a:p>
          <a:pPr marL="0" lvl="0" indent="0" algn="l" defTabSz="800100">
            <a:lnSpc>
              <a:spcPct val="90000"/>
            </a:lnSpc>
            <a:spcBef>
              <a:spcPct val="0"/>
            </a:spcBef>
            <a:spcAft>
              <a:spcPct val="35000"/>
            </a:spcAft>
            <a:buNone/>
          </a:pPr>
          <a:r>
            <a:rPr lang="en-US" sz="1800" kern="1200"/>
            <a:t>What was the most difficult part of the crisis for you?</a:t>
          </a:r>
        </a:p>
      </dsp:txBody>
      <dsp:txXfrm>
        <a:off x="943267" y="3066391"/>
        <a:ext cx="7210132" cy="816681"/>
      </dsp:txXfrm>
    </dsp:sp>
    <dsp:sp modelId="{86361C3D-885A-4BFD-9A3D-7095F259581C}">
      <dsp:nvSpPr>
        <dsp:cNvPr id="0" name=""/>
        <dsp:cNvSpPr/>
      </dsp:nvSpPr>
      <dsp:spPr>
        <a:xfrm>
          <a:off x="0" y="4087243"/>
          <a:ext cx="8153400" cy="816681"/>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AF6486BB-1E6B-4304-B529-BAA41D597F1B}">
      <dsp:nvSpPr>
        <dsp:cNvPr id="0" name=""/>
        <dsp:cNvSpPr/>
      </dsp:nvSpPr>
      <dsp:spPr>
        <a:xfrm>
          <a:off x="247046" y="4270997"/>
          <a:ext cx="449175" cy="4491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D3B7AF-70CC-41C8-91AD-C3492CD27E80}">
      <dsp:nvSpPr>
        <dsp:cNvPr id="0" name=""/>
        <dsp:cNvSpPr/>
      </dsp:nvSpPr>
      <dsp:spPr>
        <a:xfrm>
          <a:off x="943267" y="4087243"/>
          <a:ext cx="7210132" cy="816681"/>
        </a:xfrm>
        <a:prstGeom prst="rect">
          <a:avLst/>
        </a:prstGeom>
        <a:solidFill>
          <a:schemeClr val="tx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6432" tIns="86432" rIns="86432" bIns="86432" numCol="1" spcCol="1270" anchor="ctr" anchorCtr="0">
          <a:noAutofit/>
        </a:bodyPr>
        <a:lstStyle/>
        <a:p>
          <a:pPr marL="0" lvl="0" indent="0" algn="l" defTabSz="800100">
            <a:lnSpc>
              <a:spcPct val="90000"/>
            </a:lnSpc>
            <a:spcBef>
              <a:spcPct val="0"/>
            </a:spcBef>
            <a:spcAft>
              <a:spcPct val="35000"/>
            </a:spcAft>
            <a:buNone/>
          </a:pPr>
          <a:r>
            <a:rPr lang="en-US" sz="1800" kern="1200" dirty="0"/>
            <a:t>After completing the plan, we should ask if the crisis plan is realistic and makes changes necessary as the member/family see fit. </a:t>
          </a:r>
        </a:p>
      </dsp:txBody>
      <dsp:txXfrm>
        <a:off x="943267" y="4087243"/>
        <a:ext cx="7210132" cy="8166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63C10-22BA-44C0-9EBE-959154E6842D}">
      <dsp:nvSpPr>
        <dsp:cNvPr id="0" name=""/>
        <dsp:cNvSpPr/>
      </dsp:nvSpPr>
      <dsp:spPr>
        <a:xfrm>
          <a:off x="1046885" y="81"/>
          <a:ext cx="2126743" cy="1276046"/>
        </a:xfrm>
        <a:prstGeom prst="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The needs of the patient come first</a:t>
          </a:r>
        </a:p>
      </dsp:txBody>
      <dsp:txXfrm>
        <a:off x="1046885" y="81"/>
        <a:ext cx="2126743" cy="1276046"/>
      </dsp:txXfrm>
    </dsp:sp>
    <dsp:sp modelId="{C6DDA3E0-61D7-4DBC-B7D7-2999330132E5}">
      <dsp:nvSpPr>
        <dsp:cNvPr id="0" name=""/>
        <dsp:cNvSpPr/>
      </dsp:nvSpPr>
      <dsp:spPr>
        <a:xfrm>
          <a:off x="1046885" y="1488801"/>
          <a:ext cx="2126743" cy="1276046"/>
        </a:xfrm>
        <a:prstGeom prst="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Nothing about me without me</a:t>
          </a:r>
        </a:p>
      </dsp:txBody>
      <dsp:txXfrm>
        <a:off x="1046885" y="1488801"/>
        <a:ext cx="2126743" cy="1276046"/>
      </dsp:txXfrm>
    </dsp:sp>
    <dsp:sp modelId="{1F526AC0-EC2F-4AD0-83D3-69E8EE6D2BAB}">
      <dsp:nvSpPr>
        <dsp:cNvPr id="0" name=""/>
        <dsp:cNvSpPr/>
      </dsp:nvSpPr>
      <dsp:spPr>
        <a:xfrm>
          <a:off x="1046885" y="2977522"/>
          <a:ext cx="2126743" cy="1276046"/>
        </a:xfrm>
        <a:prstGeom prst="rect">
          <a:avLst/>
        </a:prstGeom>
        <a:solidFill>
          <a:srgbClr val="F18E0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Every patient is the only patient</a:t>
          </a:r>
        </a:p>
      </dsp:txBody>
      <dsp:txXfrm>
        <a:off x="1046885" y="2977522"/>
        <a:ext cx="2126743" cy="12760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19F032-53C1-4EE3-9E67-4B8CDE8C71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0F4F1F5-4CAA-4EE9-86E4-08109754C1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25276F-4347-4A77-8779-25794A5FA3F1}" type="datetimeFigureOut">
              <a:rPr lang="en-US" smtClean="0"/>
              <a:t>10/31/2022</a:t>
            </a:fld>
            <a:endParaRPr lang="en-US" dirty="0"/>
          </a:p>
        </p:txBody>
      </p:sp>
      <p:sp>
        <p:nvSpPr>
          <p:cNvPr id="4" name="Footer Placeholder 3">
            <a:extLst>
              <a:ext uri="{FF2B5EF4-FFF2-40B4-BE49-F238E27FC236}">
                <a16:creationId xmlns:a16="http://schemas.microsoft.com/office/drawing/2014/main" id="{5CEF2806-7C9E-4564-812D-E429CAC3FB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27F9D17-42B3-4D87-99EA-88FFB2D9DA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FF870-1514-40BF-9921-34C59D16DE59}" type="slidenum">
              <a:rPr lang="en-US" smtClean="0"/>
              <a:t>‹#›</a:t>
            </a:fld>
            <a:endParaRPr lang="en-US" dirty="0"/>
          </a:p>
        </p:txBody>
      </p:sp>
    </p:spTree>
    <p:extLst>
      <p:ext uri="{BB962C8B-B14F-4D97-AF65-F5344CB8AC3E}">
        <p14:creationId xmlns:p14="http://schemas.microsoft.com/office/powerpoint/2010/main" val="283757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2CE62-7DAD-4D46-9C44-FB8B2B29EAD6}"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6350" cap="rnd">
            <a:solidFill>
              <a:schemeClr val="accent1"/>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E816B-EE8A-4A59-BF27-832760D86835}" type="slidenum">
              <a:rPr lang="en-US" smtClean="0"/>
              <a:t>‹#›</a:t>
            </a:fld>
            <a:endParaRPr lang="en-US" dirty="0"/>
          </a:p>
        </p:txBody>
      </p:sp>
    </p:spTree>
    <p:extLst>
      <p:ext uri="{BB962C8B-B14F-4D97-AF65-F5344CB8AC3E}">
        <p14:creationId xmlns:p14="http://schemas.microsoft.com/office/powerpoint/2010/main" val="409684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eploymentpsych.org/system/files/member_resource/MCT_M04_cultural_vital_signs_final-8oct13.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Welcome to “Documentation Throughout the Treatment Process”.  A little bit about my background:</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 obtained my master’s degree in social work from Walla Walla college in 2006 and pursued my clinical hours and obtained my license as a Licensed Clinical Social Worker in 2010.  I have worked in the mental health field in Idaho for about 20 years. Working as a bachelor level social worker I was able gain experience working in a residential SUDS facility, provided Psychosocial Rehabilitation services (now known as CBRS), and worked as a developmental specialist.  Upon receiving my master’s degree in social work, I started working in a community mental health agency gaining experience in completing assessments and providing therapy. Following that I began working for the Idaho Department of Health and Welfare in 2007, working in Region VII as a clinician in Children’s Mental Health. In this role I completed court ordered assessments and treatment plans for children and adolescents, completed referrals for State Hospital South, was a Designated Examiner, and served as member of the Juvenile Mental Health Court team.  In 2014, I began working for Optum Idaho as a Sr. Clinical Quality Analyst for Regions 6 and 7. In my role as a Sr. Clinical Quality Analyst, I audited outpatient groups and solo providers who serve the Medicaid population. My passion for behavioral health services and for our members care has led to an enjoyment of educating and supporting both providers and colleagues in the importance of why documentation is so critical to the overall treatment and members' care. Over a year ago I  transitioned to a new role as Sr. Manager of Commercial Audits of UHC and Optum. As part of this role, I report to the NPRC and SEC and sit on the Credentialing Committee for UHC. When it comes to Quality of Care issues quality documentation is essential. The audit team receives a lot of Quality of Care audit requests by these committees that include documentation concerns. Monthly I see examples of different governing bodies all over the United States sanction mental health providers due to documentation concerns after following up on a complaint.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a:t>
            </a:fld>
            <a:endParaRPr lang="en-US" dirty="0"/>
          </a:p>
        </p:txBody>
      </p:sp>
    </p:spTree>
    <p:extLst>
      <p:ext uri="{BB962C8B-B14F-4D97-AF65-F5344CB8AC3E}">
        <p14:creationId xmlns:p14="http://schemas.microsoft.com/office/powerpoint/2010/main" val="265727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Neil Adams and Diane Grieder describe the process of treatment starting with assessment or the getting started phase as a road map.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 shouldn’t start a journey without identifying the destination and without steps to follow, or it is unlikely that you will reach the destination, or you could even head in the wrong direction.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assessment phase is about deciding what we need for the trip and choosing the most important items to take with us, then gathering what is needed and packing.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analogy was very helpful for me, to see, that without a quality assessment it is very difficult to understand where that person wants to end up in their treatment. Often, we make the mistake of assuming we know what’s the best destination for an individual. Not that our intention is one of malice, but this happens when treatment is not truly individualized, or person centered.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One such example of this stands out in my mind.  It was about 8 years ago when reviewing a member’s assessment and I found myself clearly understanding the personal account of the individual’s history and I also remembered my relief as I did not have 50 additional questions upon completing the assessment.   One part of this assessment remains clear in my mind, the member was quoted that she was “absolutely not taking medication.”  It seemed the destination was set, and the packing of important items had been clearly defined.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However, what was disappointing in this case, was as I moved on to review the treatment plan, the staff member completing the treatment plan stated that the member would be 100% medication compliant.  What was more confusing to me was the assessment had identified strengths for this woman and her desire to be able to take care of her children. None of which was incorporated into the treatment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Though the assessment was well-written and initial destination seemed evident, there was a clear disconnect between the person-centered question in the assessment, which elicited the member’s desire to engage in treatment without medication and the staff’s treatment plan goals and belief that medication was a required component of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Several questions then occurred to me regarding her aversion to medication.  Does medication not fit within her spiritual beliefs? Does her partner or family disagree with medications? Has she had a negative experience with a provider in the past? Has she experienced intolerable side effects? Does she feel like taking medications makes her feel different from others? Or has she not felt like she was a part of the decision-making process in the past when it came to medications?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case also made me think about my own experience with person-centered care following a car accident and neck injury.  After my consultation, the neck specialist did offer medication management as one the options for care and provided education regarding different medication options including the risks and benefits. I was adamant with him that medication was not an option for me at the time. The difference is he was very supportive of things like Pilates and massage therapy in addition to providing me other options and referrals for care like Physical Therapy. How would I have felt if instead he really didn’t listen and handed me a prescription on my way out?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In fact, because he listened, I ended up using some medications as part of my treatment plan later to assist in the next step of my recovery, </a:t>
            </a:r>
          </a:p>
        </p:txBody>
      </p:sp>
      <p:sp>
        <p:nvSpPr>
          <p:cNvPr id="4" name="Slide Number Placeholder 3"/>
          <p:cNvSpPr>
            <a:spLocks noGrp="1"/>
          </p:cNvSpPr>
          <p:nvPr>
            <p:ph type="sldNum" sz="quarter" idx="5"/>
          </p:nvPr>
        </p:nvSpPr>
        <p:spPr/>
        <p:txBody>
          <a:bodyPr/>
          <a:lstStyle/>
          <a:p>
            <a:fld id="{2D5E816B-EE8A-4A59-BF27-832760D86835}" type="slidenum">
              <a:rPr lang="en-US" smtClean="0"/>
              <a:t>10</a:t>
            </a:fld>
            <a:endParaRPr lang="en-US" dirty="0"/>
          </a:p>
        </p:txBody>
      </p:sp>
    </p:spTree>
    <p:extLst>
      <p:ext uri="{BB962C8B-B14F-4D97-AF65-F5344CB8AC3E}">
        <p14:creationId xmlns:p14="http://schemas.microsoft.com/office/powerpoint/2010/main" val="144766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of the areas,  within assessment and auditing, we see as lacking,  is the Development of a clinical case formulation.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questions outlined on the tool in this area are </a:t>
            </a:r>
            <a:r>
              <a:rPr lang="en-US" sz="1200" b="1"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 am always very clear when speaking with providers that the role of the auditor is not to disagree with the clinical formulation or diagnosis given. As this  would be unprofessional and out of scope for our role.  It is really seeing that the clinician’s documentation supports the clinical diagnoses given.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questions on the slide really walk through what you are considering when you are determining a diagnosis by identifying the diagnostic criteria is met, including the onset, duration, and frequency of symptoms and then identifying how those symptoms impact functioning. The summation of your clinical case formulation should include how the recommended services will address the functional impairments you have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Some of the mistakes we see is little information in the assessment and then 3 diagnoses given with no clinical formulation. Essentially if there is a PTSD diagnosis given and the assessment notes no history of trauma of any kind and no symptoms that are required for the diagnosis then this would not be sufficient, or we will see 3 diagnoses and the assessment only documents support for one of the three.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11</a:t>
            </a:fld>
            <a:endParaRPr lang="en-US" dirty="0"/>
          </a:p>
        </p:txBody>
      </p:sp>
    </p:spTree>
    <p:extLst>
      <p:ext uri="{BB962C8B-B14F-4D97-AF65-F5344CB8AC3E}">
        <p14:creationId xmlns:p14="http://schemas.microsoft.com/office/powerpoint/2010/main" val="3320147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(DSM-V pg. 19) it states, and I am going read this section as it is written: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case formulation for any given patient must involve a careful clinical history and concise summary of the social, psychological, and biological factors that may have contributed to developing a given mental disorder. The symptoms in our diagnostic criteria are part of the relatively limited repertoire of human emotional responses to internal and external stresses that are generally maintained in a homeostatic balance without a disruption in normal functioning. It requires clinical training to recognize when the combination of predisposing, precipitating, perpetuating, and protective factors has resulted in a psychopathological condition in which physical signs and symptoms exceed normal ranges. The ultimate goal of a clinical case formulation is to use the available contextual and diagnostic information in developing a comprehensive treatment plan that is informed by the individual’s cultural and social context. The DSM-V also outlines the approach to Clinical Formulation.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case formulation for any given patient must involve a careful clinical history and concise summary of the social, psychological, and biological factors that may have contributed to developing a given mental disorder. Hence, it is not sufficient to simply check off the symptoms in the diagnostic criteria to make a mental disorder diagnosis. Although a systematic check for the presence of these criteria as they apply to each patient will assure a more reliable assessment, the relative severity and valence of individual criteria and their contribution to a diagnosis require clinical judgment.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an assessment only uses screening tools or symptom checklists it lacks the detail of documentation of how the symptoms present for that individual and also lacks the frequency of symptoms to meet the diagnostic criteria. </a:t>
            </a:r>
          </a:p>
          <a:p>
            <a:endParaRPr lang="en-US" dirty="0"/>
          </a:p>
          <a:p>
            <a:r>
              <a:rPr lang="en-US" dirty="0"/>
              <a:t>I believe these two paragraphs not only highlight what should be taken into account when given a diagnosis but also that this process should not be taken lightly. </a:t>
            </a:r>
          </a:p>
        </p:txBody>
      </p:sp>
      <p:sp>
        <p:nvSpPr>
          <p:cNvPr id="4" name="Slide Number Placeholder 3"/>
          <p:cNvSpPr>
            <a:spLocks noGrp="1"/>
          </p:cNvSpPr>
          <p:nvPr>
            <p:ph type="sldNum" sz="quarter" idx="5"/>
          </p:nvPr>
        </p:nvSpPr>
        <p:spPr/>
        <p:txBody>
          <a:bodyPr/>
          <a:lstStyle/>
          <a:p>
            <a:fld id="{2D5E816B-EE8A-4A59-BF27-832760D86835}" type="slidenum">
              <a:rPr lang="en-US" smtClean="0"/>
              <a:t>12</a:t>
            </a:fld>
            <a:endParaRPr lang="en-US" dirty="0"/>
          </a:p>
        </p:txBody>
      </p:sp>
    </p:spTree>
    <p:extLst>
      <p:ext uri="{BB962C8B-B14F-4D97-AF65-F5344CB8AC3E}">
        <p14:creationId xmlns:p14="http://schemas.microsoft.com/office/powerpoint/2010/main" val="359331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Another area in the assessment that is consistently lacking are cultural variables. </a:t>
            </a:r>
          </a:p>
          <a:p>
            <a:endParaRPr lang="en-US" sz="1200" dirty="0"/>
          </a:p>
          <a:p>
            <a:r>
              <a:rPr lang="en-US" sz="1200" dirty="0"/>
              <a:t>Question #33 The assessment documents the cultural variables that may impact treatment. </a:t>
            </a:r>
          </a:p>
          <a:p>
            <a:endParaRPr lang="en-US" sz="1200" dirty="0"/>
          </a:p>
          <a:p>
            <a:r>
              <a:rPr lang="en-US" sz="1200" dirty="0"/>
              <a:t>How do we define culture?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Definition of </a:t>
            </a:r>
            <a:r>
              <a:rPr lang="en-US" sz="1200" b="1" i="1" dirty="0"/>
              <a:t>culture in </a:t>
            </a:r>
            <a:r>
              <a:rPr lang="en-US" sz="1200" b="1" dirty="0">
                <a:solidFill>
                  <a:srgbClr val="002060"/>
                </a:solidFill>
              </a:rPr>
              <a:t>Webster’s Dictionary is, </a:t>
            </a:r>
          </a:p>
          <a:p>
            <a:r>
              <a:rPr lang="en-US" sz="1200" dirty="0">
                <a:solidFill>
                  <a:srgbClr val="002060"/>
                </a:solidFill>
              </a:rPr>
              <a:t>1a </a:t>
            </a:r>
            <a:r>
              <a:rPr lang="en-US" sz="1200" b="1" dirty="0">
                <a:solidFill>
                  <a:srgbClr val="002060"/>
                </a:solidFill>
              </a:rPr>
              <a:t>: </a:t>
            </a:r>
            <a:r>
              <a:rPr lang="en-US" sz="1200" dirty="0">
                <a:solidFill>
                  <a:srgbClr val="002060"/>
                </a:solidFill>
              </a:rPr>
              <a:t>the customary beliefs, social forms, and material traits of a racial, religious, or social group also </a:t>
            </a:r>
            <a:r>
              <a:rPr lang="en-US" sz="1200" b="1" dirty="0">
                <a:solidFill>
                  <a:srgbClr val="002060"/>
                </a:solidFill>
              </a:rPr>
              <a:t>: </a:t>
            </a:r>
            <a:r>
              <a:rPr lang="en-US" sz="1200" dirty="0">
                <a:solidFill>
                  <a:srgbClr val="002060"/>
                </a:solidFill>
              </a:rPr>
              <a:t>the characteristic features of everyday existence (such as diversions or a way of life) shared by people in a place or time </a:t>
            </a:r>
          </a:p>
          <a:p>
            <a:r>
              <a:rPr lang="en-US" sz="1200" dirty="0">
                <a:solidFill>
                  <a:srgbClr val="002060"/>
                </a:solidFill>
              </a:rPr>
              <a:t>b </a:t>
            </a:r>
            <a:r>
              <a:rPr lang="en-US" sz="1200" b="1" dirty="0">
                <a:solidFill>
                  <a:srgbClr val="002060"/>
                </a:solidFill>
              </a:rPr>
              <a:t>: </a:t>
            </a:r>
            <a:r>
              <a:rPr lang="en-US" sz="1200" dirty="0">
                <a:solidFill>
                  <a:srgbClr val="002060"/>
                </a:solidFill>
              </a:rPr>
              <a:t>the set of shared attitudes, values, goals, and practices that characterizes an institution or organization</a:t>
            </a:r>
          </a:p>
          <a:p>
            <a:endParaRPr lang="en-US" sz="1200" dirty="0"/>
          </a:p>
          <a:p>
            <a:r>
              <a:rPr lang="en-US" sz="1200" dirty="0"/>
              <a:t>First of all, we need to mindful that an individual's culture impacts everything and could impact treatment positively or negatively. If a member’s family doesn’t believe in mental health disorders and certainly do not believe in seeing a counselor this can impact the treatment process for that individual.  </a:t>
            </a:r>
          </a:p>
          <a:p>
            <a:endParaRPr lang="en-US" sz="1200" dirty="0"/>
          </a:p>
          <a:p>
            <a:r>
              <a:rPr lang="en-US" sz="1200" dirty="0"/>
              <a:t>How can our lack of culture competence impact care?</a:t>
            </a:r>
          </a:p>
          <a:p>
            <a:endParaRPr lang="en-US" sz="1200" dirty="0"/>
          </a:p>
          <a:p>
            <a:pPr marL="171450" indent="-171450">
              <a:buFont typeface="Arial" panose="020B0604020202020204" pitchFamily="34" charset="0"/>
              <a:buChar char="•"/>
            </a:pPr>
            <a:r>
              <a:rPr lang="en-US" sz="1200" dirty="0"/>
              <a:t>(National Center for Cultural Competence) describes </a:t>
            </a:r>
            <a:r>
              <a:rPr lang="en-US" sz="1200" b="1" dirty="0"/>
              <a:t>Bias</a:t>
            </a:r>
            <a:r>
              <a:rPr lang="en-US" sz="1200" dirty="0"/>
              <a:t> as the cognitive tendency among humans to make systematic decisions in certain circumstances based on cognitive factors rather than evidence.</a:t>
            </a:r>
            <a:r>
              <a:rPr lang="en-US" sz="1200" baseline="30000" dirty="0"/>
              <a:t>9</a:t>
            </a:r>
            <a:r>
              <a:rPr lang="en-US" sz="1200" dirty="0"/>
              <a:t> Bias becomes a concern when it interferes with how we make fair decisions.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(Terry Cross, MSW 5 key points of the cultural competency continuum) </a:t>
            </a:r>
            <a:r>
              <a:rPr lang="en-US" sz="1200" b="1" dirty="0"/>
              <a:t>Cultural destructiveness</a:t>
            </a:r>
            <a:r>
              <a:rPr lang="en-US" sz="1200" dirty="0"/>
              <a:t> may be described as a point at which individuals refuse to acknowledge the presence or importance of cultural differences in the service delivery process.  Disregard for diverse cultures may be seen in behaviors or policies that are damaging to or destructive to cultures and to the individuals living within that culture.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r>
              <a:rPr lang="en-US" sz="1200" b="0" dirty="0"/>
              <a:t>She describes that </a:t>
            </a:r>
            <a:r>
              <a:rPr lang="en-US" sz="1200" b="1" dirty="0"/>
              <a:t>Cultural incapacity</a:t>
            </a:r>
            <a:r>
              <a:rPr lang="en-US" sz="1200" dirty="0"/>
              <a:t> refers to a view in which cultural differences are neither punished nor supported.  It is when the individual ignores differences.  In therapeutic settings this may surface in the form of an overly narrow view of symptoms and associated diagnosis without consideration of cultural factors that may be relevant to the overall understanding of an individual’s health, status, strengths and needs. (Terry Cross, MSW 5 key points of the cultural competency continuum)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can be found on www.providerexpress.com</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13</a:t>
            </a:fld>
            <a:endParaRPr lang="en-US" dirty="0"/>
          </a:p>
        </p:txBody>
      </p:sp>
    </p:spTree>
    <p:extLst>
      <p:ext uri="{BB962C8B-B14F-4D97-AF65-F5344CB8AC3E}">
        <p14:creationId xmlns:p14="http://schemas.microsoft.com/office/powerpoint/2010/main" val="1053951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the first step in the process of cultural awareness as an agency is assessing where you  are at collectively. Additionally, there are tools on Provider Express to help you assess your agency’s:</a:t>
            </a:r>
          </a:p>
          <a:p>
            <a:pPr marL="457200" indent="-457200">
              <a:buFont typeface="Wingdings" panose="05000000000000000000" pitchFamily="2" charset="2"/>
              <a:buChar char="ü"/>
            </a:pPr>
            <a:r>
              <a:rPr lang="en-US" sz="1200" dirty="0"/>
              <a:t>Readiness</a:t>
            </a:r>
          </a:p>
          <a:p>
            <a:pPr marL="457200" indent="-457200">
              <a:buFont typeface="Wingdings" panose="05000000000000000000" pitchFamily="2" charset="2"/>
              <a:buChar char="ü"/>
            </a:pPr>
            <a:r>
              <a:rPr lang="en-US" sz="1200" dirty="0"/>
              <a:t>Preparedness </a:t>
            </a:r>
          </a:p>
          <a:p>
            <a:pPr marL="457200" indent="-457200">
              <a:buFont typeface="Wingdings" panose="05000000000000000000" pitchFamily="2" charset="2"/>
              <a:buChar char="ü"/>
            </a:pPr>
            <a:r>
              <a:rPr lang="en-US" sz="1200" dirty="0"/>
              <a:t>Where are you functioning in providing culturally competent services</a:t>
            </a:r>
          </a:p>
          <a:p>
            <a:endParaRPr lang="en-US" dirty="0"/>
          </a:p>
          <a:p>
            <a:r>
              <a:rPr lang="en-US" dirty="0"/>
              <a:t> We of course all have guidelines and a code of ethics specific to your license around cultural competency, awareness and diversity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NASW has outlined Cultural Standards: </a:t>
            </a:r>
          </a:p>
          <a:p>
            <a:pPr marL="228600" indent="-228600">
              <a:buFont typeface="+mj-lt"/>
              <a:buAutoNum type="arabicParenR"/>
            </a:pPr>
            <a:r>
              <a:rPr lang="en-US" sz="1200" b="1" i="0" kern="1200" dirty="0">
                <a:solidFill>
                  <a:schemeClr val="tx1"/>
                </a:solidFill>
                <a:effectLst/>
                <a:latin typeface="+mn-lt"/>
                <a:ea typeface="+mn-ea"/>
                <a:cs typeface="+mn-cs"/>
              </a:rPr>
              <a:t>Self Awareness</a:t>
            </a:r>
            <a:r>
              <a:rPr lang="en-US" sz="1200" b="0" i="0" kern="1200" dirty="0">
                <a:solidFill>
                  <a:schemeClr val="tx1"/>
                </a:solidFill>
                <a:effectLst/>
                <a:latin typeface="+mn-lt"/>
                <a:ea typeface="+mn-ea"/>
                <a:cs typeface="+mn-cs"/>
              </a:rPr>
              <a:t>: Must be aware of your own power and privilege and acknowledge how that can impact their work with or on behalf of clients and demonstrate cultural humility and sensitivity.</a:t>
            </a:r>
          </a:p>
          <a:p>
            <a:pPr marL="228600" indent="-228600">
              <a:buFont typeface="+mj-lt"/>
              <a:buAutoNum type="arabicParenR"/>
            </a:pPr>
            <a:r>
              <a:rPr lang="en-US" sz="1200" b="1" i="0" kern="1200" dirty="0">
                <a:solidFill>
                  <a:schemeClr val="tx1"/>
                </a:solidFill>
                <a:effectLst/>
                <a:latin typeface="+mn-lt"/>
                <a:ea typeface="+mn-ea"/>
                <a:cs typeface="+mn-cs"/>
              </a:rPr>
              <a:t>Cross-Cultural Knowledge</a:t>
            </a:r>
            <a:r>
              <a:rPr lang="en-US" sz="1200" b="0" i="0" kern="1200" dirty="0">
                <a:solidFill>
                  <a:schemeClr val="tx1"/>
                </a:solidFill>
                <a:effectLst/>
                <a:latin typeface="+mn-lt"/>
                <a:ea typeface="+mn-ea"/>
                <a:cs typeface="+mn-cs"/>
              </a:rPr>
              <a:t>: </a:t>
            </a:r>
            <a:r>
              <a:rPr lang="en-US" dirty="0"/>
              <a:t>Social workers shall possess and continue to develop specialized knowledge and understanding that is inclusive of, but not limited to, the history, traditions, values, family systems, and artistic expressions such as race and ethnicity; immigration and refugee status; tribal groups; religion and spirituality; sexual orientation; gender identity or expression; social class; and mental or physical abilities of various cultural groups.</a:t>
            </a:r>
          </a:p>
          <a:p>
            <a:pPr marL="228600" indent="-228600">
              <a:buFont typeface="+mj-lt"/>
              <a:buAutoNum type="arabicParenR"/>
            </a:pPr>
            <a:r>
              <a:rPr lang="en-US" dirty="0"/>
              <a:t> </a:t>
            </a:r>
            <a:r>
              <a:rPr lang="en-US" b="1" dirty="0"/>
              <a:t>Cross Cultural Skills:</a:t>
            </a:r>
            <a:r>
              <a:rPr lang="en-US" dirty="0"/>
              <a:t> Use skills that reflect and demonstrate respect for the importance of cultural practice </a:t>
            </a:r>
          </a:p>
          <a:p>
            <a:pPr marL="228600" indent="-228600">
              <a:buFont typeface="+mj-lt"/>
              <a:buAutoNum type="arabicParenR"/>
            </a:pPr>
            <a:r>
              <a:rPr lang="en-US" b="1" dirty="0"/>
              <a:t>Service Delivery</a:t>
            </a:r>
            <a:r>
              <a:rPr lang="en-US" dirty="0"/>
              <a:t>: Be knowledgeable and provide culturally appropriate referrals</a:t>
            </a:r>
          </a:p>
          <a:p>
            <a:pPr marL="228600" indent="-228600">
              <a:buFont typeface="+mj-lt"/>
              <a:buAutoNum type="arabicParenR"/>
            </a:pPr>
            <a:r>
              <a:rPr lang="en-US" b="1" dirty="0"/>
              <a:t>Empowerment and Advocacy</a:t>
            </a:r>
            <a:r>
              <a:rPr lang="en-US" dirty="0"/>
              <a:t>: Participate in development and implementation of policies that empower and advocate for marginalized and oppressed populations </a:t>
            </a:r>
          </a:p>
          <a:p>
            <a:pPr marL="228600" indent="-228600">
              <a:buFont typeface="+mj-lt"/>
              <a:buAutoNum type="arabicParenR"/>
            </a:pPr>
            <a:r>
              <a:rPr lang="en-US" b="1" dirty="0"/>
              <a:t>Professional Education</a:t>
            </a:r>
            <a:r>
              <a:rPr lang="en-US" dirty="0"/>
              <a:t>: Social workers should embrace cultural competence as a focus of lifelong learning.</a:t>
            </a:r>
          </a:p>
          <a:p>
            <a:pPr marL="228600" indent="-228600">
              <a:buFont typeface="+mj-lt"/>
              <a:buAutoNum type="arabicParenR"/>
            </a:pPr>
            <a:r>
              <a:rPr lang="en-US" b="1" dirty="0"/>
              <a:t>Language and Communication</a:t>
            </a:r>
            <a:r>
              <a:rPr lang="en-US" dirty="0"/>
              <a:t>: Social workers shall provide and advocate for effective communication with clients of all cultural groups</a:t>
            </a:r>
          </a:p>
          <a:p>
            <a:pPr marL="228600" indent="-228600">
              <a:buFont typeface="+mj-lt"/>
              <a:buAutoNum type="arabicParenR"/>
            </a:pPr>
            <a:r>
              <a:rPr lang="en-US" b="1" dirty="0"/>
              <a:t>Leadership to Advance Cultural Competence</a:t>
            </a:r>
            <a:r>
              <a:rPr lang="en-US" dirty="0"/>
              <a:t>: Social workers should also demonstrate responsibility for advancing cultural competence within and beyond their organizations </a:t>
            </a:r>
          </a:p>
          <a:p>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14</a:t>
            </a:fld>
            <a:endParaRPr lang="en-US" dirty="0"/>
          </a:p>
        </p:txBody>
      </p:sp>
    </p:spTree>
    <p:extLst>
      <p:ext uri="{BB962C8B-B14F-4D97-AF65-F5344CB8AC3E}">
        <p14:creationId xmlns:p14="http://schemas.microsoft.com/office/powerpoint/2010/main" val="389931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consider that culture can be defined by the characteristic features of everyday existence the examples of culture are endless.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the treatment you provide, we may serve children who have lived in a culture of neglect and abuse which might have led them to experience the culture of foster care. What about living in a culture of addiction or mental illness? How has that impacted someone's beliefs values or goals? What about the cultural perspective of those who serve or have served in the military as well as their families.</a:t>
            </a:r>
          </a:p>
          <a:p>
            <a:endParaRPr lang="en-US" sz="1200" b="1" dirty="0">
              <a:solidFill>
                <a:schemeClr val="tx1">
                  <a:lumMod val="50000"/>
                </a:schemeClr>
              </a:solidFill>
            </a:endParaRPr>
          </a:p>
          <a:p>
            <a:r>
              <a:rPr lang="en-US" sz="1200" b="1" dirty="0">
                <a:solidFill>
                  <a:schemeClr val="tx1">
                    <a:lumMod val="50000"/>
                  </a:schemeClr>
                </a:solidFill>
              </a:rPr>
              <a:t>Children in foster care, compared to other children, are:</a:t>
            </a:r>
            <a:endParaRPr lang="en-US" sz="1200" dirty="0">
              <a:solidFill>
                <a:schemeClr val="tx1">
                  <a:lumMod val="50000"/>
                </a:schemeClr>
              </a:solidFill>
            </a:endParaRPr>
          </a:p>
          <a:p>
            <a:r>
              <a:rPr lang="en-US" sz="1200" b="1" dirty="0"/>
              <a:t>2X as likely to have learning disabilities and developmental delays, 3X as likely to have ADD/ADHD, 5X as likely to have anxiety, 6X as likely to have behavioral problems/issues/conditions and, 7X as likely to have depression</a:t>
            </a:r>
          </a:p>
          <a:p>
            <a:r>
              <a:rPr lang="en-US" sz="1200" b="1" dirty="0">
                <a:solidFill>
                  <a:schemeClr val="tx1">
                    <a:lumMod val="50000"/>
                  </a:schemeClr>
                </a:solidFill>
              </a:rPr>
              <a:t>Medicaid Children in Foster Care:</a:t>
            </a:r>
            <a:endParaRPr lang="en-US" sz="1200" dirty="0">
              <a:solidFill>
                <a:schemeClr val="tx1">
                  <a:lumMod val="50000"/>
                </a:schemeClr>
              </a:solidFill>
            </a:endParaRPr>
          </a:p>
          <a:p>
            <a:r>
              <a:rPr lang="en-US" sz="1200" b="1" dirty="0"/>
              <a:t>49% have a mental health diagnosis and 3% have an SUD diagnosis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would someone’s culture inform SUDS treatment and impact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Elderly- SAMSHA report in 2009 stated that by 2020 they estimated the number of persons over 50 who require SUDS treatment would double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Adolescents- Prefrontal cortex does not fully develop until their mid-20s (this controls executive functioning reasoning, and impulse)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Women- Possible barriers to recovery could be as simple as childcare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LGBTQIA+- are twice as likely to use drugs or misuse prescription medication in the past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Victims of Domestic Violence-  May not want to attend mixed gender groups. Are there gender specific groups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Racial and ethnic minority groups- May require that there are modifications of evidenced based practice that takes this into consideration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Religion and Spirituality is an area documented on the slide. This is a separate question outlined on the audit tool however if  you just look at this one circle you will see how broad this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Currently there are an estimated 4,200 religions worldwide – </a:t>
            </a:r>
            <a:r>
              <a:rPr lang="en-US" sz="1200" i="1" dirty="0"/>
              <a:t>https://en.wikipedia.org/wiki/List_of_religions_and_spiritual_traditions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On the tool we are asking about spirituality not just religion which opens this up even more: </a:t>
            </a:r>
            <a:endParaRPr lang="en-US" sz="1600" i="1" dirty="0"/>
          </a:p>
          <a:p>
            <a:endParaRPr lang="en-US" dirty="0"/>
          </a:p>
          <a:p>
            <a:r>
              <a:rPr lang="en-US" sz="1200" b="1" dirty="0"/>
              <a:t>Religion</a:t>
            </a:r>
            <a:r>
              <a:rPr lang="en-US" sz="1200" dirty="0"/>
              <a:t>: By definition, </a:t>
            </a:r>
            <a:r>
              <a:rPr lang="en-US" sz="1200" i="1" dirty="0"/>
              <a:t>religion</a:t>
            </a:r>
            <a:r>
              <a:rPr lang="en-US" sz="1200" dirty="0"/>
              <a:t> is a personal set or institutionalized system of religious attitudes, beliefs, and practices; the service and worship of God or the supernatural.</a:t>
            </a:r>
          </a:p>
          <a:p>
            <a:r>
              <a:rPr lang="en-US" sz="1200" b="1" dirty="0"/>
              <a:t>Spirituality</a:t>
            </a:r>
            <a:r>
              <a:rPr lang="en-US" sz="1200" dirty="0"/>
              <a:t>: </a:t>
            </a:r>
            <a:r>
              <a:rPr lang="en-US" sz="1200" i="1" dirty="0"/>
              <a:t>Spirituality</a:t>
            </a:r>
            <a:r>
              <a:rPr lang="en-US" sz="1200" dirty="0"/>
              <a:t>, on the other hand, connotes an experience of connection to something larger than you; living everyday life in a reverent and sacred manner</a:t>
            </a:r>
            <a:r>
              <a:rPr lang="en-US" sz="1200" i="1" dirty="0"/>
              <a:t>.</a:t>
            </a:r>
            <a:r>
              <a:rPr lang="en-US" sz="1200" dirty="0"/>
              <a:t> Or as Christina </a:t>
            </a:r>
            <a:r>
              <a:rPr lang="en-US" sz="1200" dirty="0" err="1"/>
              <a:t>Puchalski</a:t>
            </a:r>
            <a:r>
              <a:rPr lang="en-US" sz="1200" dirty="0"/>
              <a:t>, MD (leader in trying to incorporate spirituality into healthcare), puts it, “Spirituality is the aspect of humanity that refers to the way individuals seek and express meaning and purpose and the way they experience their connectedness to the moment, to self, to others, to nature, and to the significant or sacred."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(https://chopra.com/articles/religion-vs-spirituality-what-is-the-difference)</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15</a:t>
            </a:fld>
            <a:endParaRPr lang="en-US" dirty="0"/>
          </a:p>
        </p:txBody>
      </p:sp>
    </p:spTree>
    <p:extLst>
      <p:ext uri="{BB962C8B-B14F-4D97-AF65-F5344CB8AC3E}">
        <p14:creationId xmlns:p14="http://schemas.microsoft.com/office/powerpoint/2010/main" val="3696694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So……how do we assess for this?</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16</a:t>
            </a:fld>
            <a:endParaRPr lang="en-US" dirty="0"/>
          </a:p>
        </p:txBody>
      </p:sp>
    </p:spTree>
    <p:extLst>
      <p:ext uri="{BB962C8B-B14F-4D97-AF65-F5344CB8AC3E}">
        <p14:creationId xmlns:p14="http://schemas.microsoft.com/office/powerpoint/2010/main" val="485533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of all, by not asking the question specifically stated on the tool is helpful. If you are asking someone if there are cultural variables that are going to impact treatment, then you're either likely getting a no or your getting little information to understand their cultural perspective. Instead consider asking: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they see themselves? What are the most important parts of your background or identify? How would you describe your culture or family traditions? What do you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the cultural context of illness experience is essential for effective diagnostic assessment and clinical management Culture refers to systems of knowledge, concepts, rules, and practices that are learned and transmitted across generations. Cultures are open dynamic systems that undergo continuous change overtime.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cultural formulation Interview (CFI) in the </a:t>
            </a:r>
            <a:r>
              <a:rPr lang="en-US" sz="1200" dirty="0">
                <a:solidFill>
                  <a:schemeClr val="tx1">
                    <a:lumMod val="50000"/>
                  </a:schemeClr>
                </a:solidFill>
              </a:rPr>
              <a:t>DSM-V pg. 752</a:t>
            </a:r>
            <a:r>
              <a:rPr lang="en-US" dirty="0"/>
              <a:t>  is a set of questions that clinicians may use to obtain information during a mental health assessment about the impact of culture on key aspects of an individual’s clinical presentation and care. The tool has 4 areas which are listed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17</a:t>
            </a:fld>
            <a:endParaRPr lang="en-US" dirty="0"/>
          </a:p>
        </p:txBody>
      </p:sp>
    </p:spTree>
    <p:extLst>
      <p:ext uri="{BB962C8B-B14F-4D97-AF65-F5344CB8AC3E}">
        <p14:creationId xmlns:p14="http://schemas.microsoft.com/office/powerpoint/2010/main" val="2735455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This is just one example from the culture formulation interview:</a:t>
            </a:r>
          </a:p>
          <a:p>
            <a:endParaRPr lang="en-US" sz="1200" i="1" dirty="0"/>
          </a:p>
          <a:p>
            <a:r>
              <a:rPr lang="en-US" sz="1200" i="1" dirty="0"/>
              <a:t>This section follows the Definition of the Problem Section where you have already used questions to establish what brings them here today working through establishing how they describe their problem and how they would describe their problem to their family friends or others in their community. </a:t>
            </a:r>
          </a:p>
          <a:p>
            <a:endParaRPr lang="en-US" sz="1200" i="1" dirty="0"/>
          </a:p>
          <a:p>
            <a:r>
              <a:rPr lang="en-US" sz="1200" b="1" i="1" dirty="0"/>
              <a:t>Culture Perception of Cause, Context, and Support: </a:t>
            </a:r>
            <a:r>
              <a:rPr lang="en-US" sz="1200" i="1" dirty="0"/>
              <a:t>This area indicates the meaning of the condition for the individual, which may be relevant for clinical care.</a:t>
            </a:r>
          </a:p>
          <a:p>
            <a:r>
              <a:rPr lang="en-US" sz="1200" i="1" dirty="0"/>
              <a:t>Note that individuals may identify multiple causes, depending on the facet of the problem they are considering.</a:t>
            </a:r>
          </a:p>
          <a:p>
            <a:r>
              <a:rPr lang="en-US" sz="1200" i="1" dirty="0"/>
              <a:t>Focus on the views of members of the individual’s social network. These may be diverse and vary between individuals.</a:t>
            </a:r>
          </a:p>
          <a:p>
            <a:r>
              <a:rPr lang="en-US" sz="1200" i="1" dirty="0"/>
              <a:t>Elicit information on the individual’s life context, focusing on resources, social supports, and resilience. May also probe other supports (e.g., from co-workers, from participation in religion or spirituality).</a:t>
            </a:r>
          </a:p>
          <a:p>
            <a:r>
              <a:rPr lang="en-US" sz="1200" i="1" dirty="0"/>
              <a:t>Focus on stressful aspects of the individual’s environment. Can also probe, e.g., relationship problems, difficulties at work or school, or discrimination.</a:t>
            </a:r>
          </a:p>
          <a:p>
            <a:endParaRPr lang="en-US" sz="1200" i="1" dirty="0"/>
          </a:p>
          <a:p>
            <a:pPr marL="342900" indent="-342900" algn="l" rtl="0" eaLnBrk="1" fontAlgn="auto" hangingPunct="1">
              <a:lnSpc>
                <a:spcPct val="90000"/>
              </a:lnSpc>
              <a:spcBef>
                <a:spcPts val="0"/>
              </a:spcBef>
              <a:spcAft>
                <a:spcPts val="1200"/>
              </a:spcAft>
              <a:buFont typeface="Wingdings" panose="05000000000000000000" pitchFamily="2" charset="2"/>
              <a:buChar char="Ø"/>
            </a:pPr>
            <a:r>
              <a:rPr lang="en-US" sz="1200" dirty="0">
                <a:solidFill>
                  <a:srgbClr val="55565A"/>
                </a:solidFill>
                <a:latin typeface="Arial"/>
              </a:rPr>
              <a:t>Why do you think this is happening to you? (This question indicates the meaning of the condition for the individual, which may be relevant for clinical care.)</a:t>
            </a:r>
          </a:p>
          <a:p>
            <a:pPr algn="l" rtl="0" eaLnBrk="1" fontAlgn="auto" hangingPunct="1">
              <a:lnSpc>
                <a:spcPct val="90000"/>
              </a:lnSpc>
              <a:spcBef>
                <a:spcPts val="0"/>
              </a:spcBef>
              <a:spcAft>
                <a:spcPts val="1200"/>
              </a:spcAft>
            </a:pPr>
            <a:endParaRPr lang="en-US" sz="1200" dirty="0">
              <a:solidFill>
                <a:srgbClr val="55565A"/>
              </a:solidFill>
              <a:latin typeface="Arial"/>
            </a:endParaRPr>
          </a:p>
          <a:p>
            <a:pPr marL="342900" indent="-342900" algn="l" rtl="0" eaLnBrk="1" fontAlgn="auto" hangingPunct="1">
              <a:lnSpc>
                <a:spcPct val="90000"/>
              </a:lnSpc>
              <a:spcBef>
                <a:spcPts val="0"/>
              </a:spcBef>
              <a:spcAft>
                <a:spcPts val="1200"/>
              </a:spcAft>
              <a:buFont typeface="Wingdings" panose="05000000000000000000" pitchFamily="2" charset="2"/>
              <a:buChar char="Ø"/>
            </a:pPr>
            <a:r>
              <a:rPr lang="en-US" sz="1200" b="0" i="0" u="none" baseline="0" dirty="0">
                <a:solidFill>
                  <a:srgbClr val="55565A"/>
                </a:solidFill>
                <a:latin typeface="Arial"/>
              </a:rPr>
              <a:t>What do you think are the causes of your problem? Of course, we would be using their language of the problem. </a:t>
            </a:r>
          </a:p>
          <a:p>
            <a:pPr algn="l" rtl="0" eaLnBrk="1" fontAlgn="auto" hangingPunct="1">
              <a:lnSpc>
                <a:spcPct val="90000"/>
              </a:lnSpc>
              <a:spcBef>
                <a:spcPts val="0"/>
              </a:spcBef>
              <a:spcAft>
                <a:spcPts val="1200"/>
              </a:spcAft>
            </a:pPr>
            <a:endParaRPr lang="en-US" sz="1200" b="0" i="0" u="none" baseline="0" dirty="0">
              <a:solidFill>
                <a:srgbClr val="55565A"/>
              </a:solidFill>
              <a:latin typeface="Arial"/>
            </a:endParaRPr>
          </a:p>
          <a:p>
            <a:pPr marL="342900" indent="-342900" algn="l" rtl="0" eaLnBrk="1" fontAlgn="auto" hangingPunct="1">
              <a:lnSpc>
                <a:spcPct val="90000"/>
              </a:lnSpc>
              <a:spcBef>
                <a:spcPts val="0"/>
              </a:spcBef>
              <a:spcAft>
                <a:spcPts val="1200"/>
              </a:spcAft>
              <a:buFont typeface="Wingdings" panose="05000000000000000000" pitchFamily="2" charset="2"/>
              <a:buChar char="Ø"/>
            </a:pPr>
            <a:r>
              <a:rPr lang="en-US" sz="1200" dirty="0">
                <a:solidFill>
                  <a:srgbClr val="55565A"/>
                </a:solidFill>
                <a:latin typeface="Arial"/>
              </a:rPr>
              <a:t>What do others in your family, your friends or others in your community think is causing your problem? </a:t>
            </a:r>
          </a:p>
          <a:p>
            <a:pPr algn="l" rtl="0" eaLnBrk="1" fontAlgn="auto" hangingPunct="1">
              <a:lnSpc>
                <a:spcPct val="90000"/>
              </a:lnSpc>
              <a:spcBef>
                <a:spcPts val="0"/>
              </a:spcBef>
              <a:spcAft>
                <a:spcPts val="1200"/>
              </a:spcAft>
            </a:pPr>
            <a:endParaRPr lang="en-US" sz="1200" dirty="0">
              <a:solidFill>
                <a:srgbClr val="55565A"/>
              </a:solidFill>
              <a:latin typeface="Arial"/>
            </a:endParaRPr>
          </a:p>
          <a:p>
            <a:pPr marL="342900" indent="-342900" algn="l" rtl="0" eaLnBrk="1" fontAlgn="auto" hangingPunct="1">
              <a:lnSpc>
                <a:spcPct val="90000"/>
              </a:lnSpc>
              <a:spcBef>
                <a:spcPts val="0"/>
              </a:spcBef>
              <a:spcAft>
                <a:spcPts val="1200"/>
              </a:spcAft>
              <a:buFont typeface="Wingdings" panose="05000000000000000000" pitchFamily="2" charset="2"/>
              <a:buChar char="Ø"/>
            </a:pPr>
            <a:r>
              <a:rPr lang="en-US" sz="1200" b="0" i="0" u="none" baseline="0" dirty="0">
                <a:solidFill>
                  <a:srgbClr val="55565A"/>
                </a:solidFill>
                <a:latin typeface="Arial"/>
              </a:rPr>
              <a:t>Are the</a:t>
            </a:r>
            <a:r>
              <a:rPr lang="en-US" sz="1200" dirty="0">
                <a:solidFill>
                  <a:srgbClr val="55565A"/>
                </a:solidFill>
                <a:latin typeface="Arial"/>
              </a:rPr>
              <a:t>re any kinds of support that make your problem better? </a:t>
            </a:r>
          </a:p>
          <a:p>
            <a:pPr algn="l" rtl="0" eaLnBrk="1" fontAlgn="auto" hangingPunct="1">
              <a:lnSpc>
                <a:spcPct val="90000"/>
              </a:lnSpc>
              <a:spcBef>
                <a:spcPts val="0"/>
              </a:spcBef>
              <a:spcAft>
                <a:spcPts val="1200"/>
              </a:spcAft>
            </a:pPr>
            <a:endParaRPr lang="en-US" sz="1200" dirty="0">
              <a:solidFill>
                <a:srgbClr val="55565A"/>
              </a:solidFill>
              <a:latin typeface="Arial"/>
            </a:endParaRPr>
          </a:p>
          <a:p>
            <a:pPr marL="342900" indent="-342900" algn="l" rtl="0" eaLnBrk="1" fontAlgn="auto" hangingPunct="1">
              <a:lnSpc>
                <a:spcPct val="90000"/>
              </a:lnSpc>
              <a:spcBef>
                <a:spcPts val="0"/>
              </a:spcBef>
              <a:spcAft>
                <a:spcPts val="1200"/>
              </a:spcAft>
              <a:buFont typeface="Wingdings" panose="05000000000000000000" pitchFamily="2" charset="2"/>
              <a:buChar char="Ø"/>
            </a:pPr>
            <a:r>
              <a:rPr lang="en-US" sz="1200" b="0" i="0" u="none" baseline="0" dirty="0">
                <a:solidFill>
                  <a:srgbClr val="55565A"/>
                </a:solidFill>
                <a:latin typeface="Arial"/>
              </a:rPr>
              <a:t>Are there stresses that make your problem worse?  (You want to focus on the most stressful aspects of the individual's environment.)</a:t>
            </a:r>
          </a:p>
          <a:p>
            <a:pPr marL="342900" indent="-342900" algn="l" rtl="0" eaLnBrk="1" fontAlgn="auto" hangingPunct="1">
              <a:lnSpc>
                <a:spcPct val="90000"/>
              </a:lnSpc>
              <a:spcBef>
                <a:spcPts val="0"/>
              </a:spcBef>
              <a:spcAft>
                <a:spcPts val="1200"/>
              </a:spcAft>
              <a:buFont typeface="Wingdings" panose="05000000000000000000" pitchFamily="2" charset="2"/>
              <a:buChar char="Ø"/>
            </a:pPr>
            <a:endParaRPr lang="en-US" sz="1200" b="0" i="0" u="none" baseline="0" dirty="0">
              <a:solidFill>
                <a:srgbClr val="55565A"/>
              </a:solidFill>
              <a:latin typeface="Arial"/>
            </a:endParaRPr>
          </a:p>
          <a:p>
            <a:r>
              <a:rPr lang="en-US" sz="1200" dirty="0"/>
              <a:t>It also provides prompts if you aren’t getting enough detail </a:t>
            </a:r>
          </a:p>
          <a:p>
            <a:r>
              <a:rPr lang="en-US" sz="1200" i="1" dirty="0"/>
              <a:t>PROMPT FURTHER IF REQUIRED:</a:t>
            </a:r>
          </a:p>
          <a:p>
            <a:r>
              <a:rPr lang="en-US" sz="1200" dirty="0"/>
              <a:t>Some people may explain their problem as the result of bad things that happen in their life, problems with others, a physical illness, a spiritual reason, or many other causes.</a:t>
            </a:r>
          </a:p>
          <a:p>
            <a:r>
              <a:rPr lang="en-US" sz="1200" dirty="0"/>
              <a:t>Unfortunately, we don’t have time to go into depth today, but this is a very helpful resource. Understanding that time is limited I would recommend looking at these questions. </a:t>
            </a:r>
          </a:p>
          <a:p>
            <a:r>
              <a:rPr lang="en-US" sz="1200" dirty="0"/>
              <a:t>*Some of these questions can be helpful just by changing how are currently asking standard questions as part of assessment to get a better understanding of the cultural features of the individual's mental health problem.</a:t>
            </a:r>
          </a:p>
          <a:p>
            <a:endParaRPr lang="en-US" sz="1200"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18</a:t>
            </a:fld>
            <a:endParaRPr lang="en-US" dirty="0"/>
          </a:p>
        </p:txBody>
      </p:sp>
    </p:spTree>
    <p:extLst>
      <p:ext uri="{BB962C8B-B14F-4D97-AF65-F5344CB8AC3E}">
        <p14:creationId xmlns:p14="http://schemas.microsoft.com/office/powerpoint/2010/main" val="3411479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tools available specific for assessment of Veterans. There is a specific Cultural Vital Signs Checklist that has questions to help clinicians to gather information respectfully and with sensitivity. </a:t>
            </a:r>
          </a:p>
          <a:p>
            <a:endParaRPr lang="en-US" dirty="0"/>
          </a:p>
          <a:p>
            <a:r>
              <a:rPr lang="en-US" dirty="0"/>
              <a:t>When working with veterans we should consider:</a:t>
            </a:r>
          </a:p>
          <a:p>
            <a:endParaRPr lang="en-US" dirty="0"/>
          </a:p>
          <a:p>
            <a:r>
              <a:rPr lang="en-US" b="1" dirty="0"/>
              <a:t>READ SLIDE</a:t>
            </a:r>
          </a:p>
          <a:p>
            <a:endParaRPr lang="en-US" dirty="0"/>
          </a:p>
          <a:p>
            <a:r>
              <a:rPr lang="en-US" sz="1200" b="0" i="0" u="none" strike="noStrike" kern="1200" baseline="0" dirty="0">
                <a:solidFill>
                  <a:schemeClr val="tx1"/>
                </a:solidFill>
                <a:latin typeface="+mn-lt"/>
                <a:ea typeface="+mn-ea"/>
                <a:cs typeface="+mn-cs"/>
              </a:rPr>
              <a:t>Cultural Vital Signs are suggested ways to obtain data to better inform care. They might be considered “good to ask” questions as you work with a military population. The intention of the questions is to help you gather information, in a skilled and sensitive way, about: </a:t>
            </a:r>
          </a:p>
          <a:p>
            <a:r>
              <a:rPr lang="en-US" sz="1200" b="0" i="0" u="none" strike="noStrike" kern="1200" baseline="0" dirty="0">
                <a:solidFill>
                  <a:schemeClr val="tx1"/>
                </a:solidFill>
                <a:latin typeface="+mn-lt"/>
                <a:ea typeface="+mn-ea"/>
                <a:cs typeface="+mn-cs"/>
              </a:rPr>
              <a:t>• Patient experiences </a:t>
            </a:r>
          </a:p>
          <a:p>
            <a:r>
              <a:rPr lang="en-US" sz="1200" b="0" i="0" u="none" strike="noStrike" kern="1200" baseline="0" dirty="0">
                <a:solidFill>
                  <a:schemeClr val="tx1"/>
                </a:solidFill>
                <a:latin typeface="+mn-lt"/>
                <a:ea typeface="+mn-ea"/>
                <a:cs typeface="+mn-cs"/>
              </a:rPr>
              <a:t>• Perceptions of the problems they are facing </a:t>
            </a:r>
          </a:p>
          <a:p>
            <a:r>
              <a:rPr lang="en-US" sz="1200" b="0" i="0" u="none" strike="noStrike" kern="1200" baseline="0" dirty="0">
                <a:solidFill>
                  <a:schemeClr val="tx1"/>
                </a:solidFill>
                <a:latin typeface="+mn-lt"/>
                <a:ea typeface="+mn-ea"/>
                <a:cs typeface="+mn-cs"/>
              </a:rPr>
              <a:t>• Key past and present stressors 	</a:t>
            </a:r>
          </a:p>
          <a:p>
            <a:r>
              <a:rPr lang="en-US" sz="1200" b="0" i="0" u="none" strike="noStrike" kern="1200" baseline="0" dirty="0">
                <a:solidFill>
                  <a:schemeClr val="tx1"/>
                </a:solidFill>
                <a:latin typeface="+mn-lt"/>
                <a:ea typeface="+mn-ea"/>
                <a:cs typeface="+mn-cs"/>
              </a:rPr>
              <a:t>• Present and future concerns </a:t>
            </a:r>
          </a:p>
          <a:p>
            <a:r>
              <a:rPr lang="en-US" sz="1200" b="0" i="0" u="none" strike="noStrike" kern="1200" baseline="0" dirty="0">
                <a:solidFill>
                  <a:schemeClr val="tx1"/>
                </a:solidFill>
                <a:latin typeface="+mn-lt"/>
                <a:ea typeface="+mn-ea"/>
                <a:cs typeface="+mn-cs"/>
              </a:rPr>
              <a:t>• Strengths and resources </a:t>
            </a:r>
          </a:p>
          <a:p>
            <a:r>
              <a:rPr lang="en-US" sz="1200" b="0" i="0" u="none" strike="noStrike" kern="1200" baseline="0" dirty="0">
                <a:solidFill>
                  <a:schemeClr val="tx1"/>
                </a:solidFill>
                <a:latin typeface="+mn-lt"/>
                <a:ea typeface="+mn-ea"/>
                <a:cs typeface="+mn-cs"/>
              </a:rPr>
              <a:t>• Goals for treatment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hlinkClick r:id="rId3"/>
              </a:rPr>
              <a:t>https://deploymentpsych.org/system/files/member_resource/MCT_M04_cultural_vital_signs_final-8oct13.pdf</a:t>
            </a:r>
            <a:endParaRPr lang="en-US" sz="1200"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19</a:t>
            </a:fld>
            <a:endParaRPr lang="en-US" dirty="0"/>
          </a:p>
        </p:txBody>
      </p:sp>
    </p:spTree>
    <p:extLst>
      <p:ext uri="{BB962C8B-B14F-4D97-AF65-F5344CB8AC3E}">
        <p14:creationId xmlns:p14="http://schemas.microsoft.com/office/powerpoint/2010/main" val="284857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will be discussing the requirement of documentation outlined on the Optum Idaho Treatment Record Review Tool which can be found on Optum.Idaho.com. The audit tools are based on NCQA, the Joint Commission and Optum standards.  Understanding that each payor source has specific guidelines that they require there are things I believe you will find helpful that can be adapted or supportive. </a:t>
            </a:r>
          </a:p>
          <a:p>
            <a:endParaRPr lang="en-US" dirty="0"/>
          </a:p>
          <a:p>
            <a:r>
              <a:rPr lang="en-US" dirty="0"/>
              <a:t>By the end of the training, we will have covered the following objectives:</a:t>
            </a:r>
          </a:p>
          <a:p>
            <a:endParaRPr lang="en-US" dirty="0"/>
          </a:p>
          <a:p>
            <a:pPr marL="342900" indent="-342900">
              <a:spcBef>
                <a:spcPts val="600"/>
              </a:spcBef>
              <a:spcAft>
                <a:spcPts val="1800"/>
              </a:spcAft>
              <a:buFont typeface="Arial" panose="020B0604020202020204" pitchFamily="34" charset="0"/>
              <a:buChar char="•"/>
            </a:pPr>
            <a:r>
              <a:rPr lang="en-US" dirty="0"/>
              <a:t>Explain the value of clear, consistent documentation standards.</a:t>
            </a:r>
          </a:p>
          <a:p>
            <a:pPr marL="342900" indent="-342900">
              <a:spcBef>
                <a:spcPts val="600"/>
              </a:spcBef>
              <a:spcAft>
                <a:spcPts val="1800"/>
              </a:spcAft>
              <a:buFont typeface="Arial" panose="020B0604020202020204" pitchFamily="34" charset="0"/>
              <a:buChar char="•"/>
            </a:pPr>
            <a:r>
              <a:rPr lang="en-US" dirty="0"/>
              <a:t>Summarize the required assessment criteria for Optum Idaho, including common areas of deficiencies and how to address these.</a:t>
            </a:r>
          </a:p>
          <a:p>
            <a:pPr marL="342900" indent="-342900">
              <a:spcBef>
                <a:spcPts val="600"/>
              </a:spcBef>
              <a:spcAft>
                <a:spcPts val="1800"/>
              </a:spcAft>
              <a:buFont typeface="Arial" panose="020B0604020202020204" pitchFamily="34" charset="0"/>
              <a:buChar char="•"/>
            </a:pPr>
            <a:r>
              <a:rPr lang="en-US" dirty="0"/>
              <a:t>Review treatment plan requirements for Optum Idaho providers, common deficiencies in treatment planning and resources to address deficiencies.</a:t>
            </a:r>
          </a:p>
          <a:p>
            <a:pPr marL="342900" indent="-342900">
              <a:spcBef>
                <a:spcPts val="600"/>
              </a:spcBef>
              <a:spcAft>
                <a:spcPts val="1800"/>
              </a:spcAft>
              <a:buFont typeface="Arial" panose="020B0604020202020204" pitchFamily="34" charset="0"/>
              <a:buChar char="•"/>
            </a:pPr>
            <a:r>
              <a:rPr lang="en-US" dirty="0"/>
              <a:t>Outline the requirements for documenting progress notes and how it aligns with the road map for treatment.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a:t>
            </a:fld>
            <a:endParaRPr lang="en-US" dirty="0"/>
          </a:p>
        </p:txBody>
      </p:sp>
    </p:spTree>
    <p:extLst>
      <p:ext uri="{BB962C8B-B14F-4D97-AF65-F5344CB8AC3E}">
        <p14:creationId xmlns:p14="http://schemas.microsoft.com/office/powerpoint/2010/main" val="3846306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ü"/>
            </a:pPr>
            <a:r>
              <a:rPr lang="en-US" dirty="0"/>
              <a:t>Culture diverse and sensitive environment (translate materials in different languages, notification of interpreter services, provide ethnically diverse toys and books in the waiting rooms) </a:t>
            </a:r>
          </a:p>
          <a:p>
            <a:pPr marL="342900" indent="-342900">
              <a:buFont typeface="Wingdings" panose="05000000000000000000" pitchFamily="2" charset="2"/>
              <a:buChar char="ü"/>
            </a:pPr>
            <a:r>
              <a:rPr lang="en-US" dirty="0"/>
              <a:t>Collect information from communities and provide surveys to members </a:t>
            </a:r>
          </a:p>
          <a:p>
            <a:pPr marL="342900" indent="-342900">
              <a:buFont typeface="Wingdings" panose="05000000000000000000" pitchFamily="2" charset="2"/>
              <a:buChar char="ü"/>
            </a:pPr>
            <a:r>
              <a:rPr lang="en-US" dirty="0"/>
              <a:t>Consider culture barriers and provide solutions</a:t>
            </a:r>
          </a:p>
          <a:p>
            <a:pPr marL="342900" indent="-342900">
              <a:buFont typeface="Wingdings" panose="05000000000000000000" pitchFamily="2" charset="2"/>
              <a:buChar char="ü"/>
            </a:pPr>
            <a:r>
              <a:rPr lang="en-US" dirty="0"/>
              <a:t>Be aware that some screening and tools have a culture bias </a:t>
            </a:r>
          </a:p>
          <a:p>
            <a:pPr marL="342900" indent="-342900">
              <a:buFont typeface="Wingdings" panose="05000000000000000000" pitchFamily="2" charset="2"/>
              <a:buChar char="ü"/>
            </a:pPr>
            <a:r>
              <a:rPr lang="en-US" dirty="0"/>
              <a:t>Use evidenced based practices that have been adapted for diverse populations</a:t>
            </a:r>
          </a:p>
          <a:p>
            <a:pPr marL="342900" indent="-342900">
              <a:buFont typeface="Wingdings" panose="05000000000000000000" pitchFamily="2" charset="2"/>
              <a:buChar char="ü"/>
            </a:pPr>
            <a:r>
              <a:rPr lang="en-US" dirty="0"/>
              <a:t>Make sure treatment plans are written in their native language </a:t>
            </a:r>
          </a:p>
          <a:p>
            <a:pPr marL="342900" indent="-342900">
              <a:buFont typeface="Wingdings" panose="05000000000000000000" pitchFamily="2" charset="2"/>
              <a:buChar char="ü"/>
            </a:pPr>
            <a:r>
              <a:rPr lang="en-US" dirty="0"/>
              <a:t>Make sure referrals consider cultural preferences </a:t>
            </a:r>
          </a:p>
          <a:p>
            <a:pPr marL="342900" indent="-342900">
              <a:buFont typeface="Wingdings" panose="05000000000000000000" pitchFamily="2" charset="2"/>
              <a:buChar char="ü"/>
            </a:pPr>
            <a:r>
              <a:rPr lang="en-US" dirty="0"/>
              <a:t>Take responsibility for learning what you don’t know </a:t>
            </a:r>
          </a:p>
          <a:p>
            <a:pPr marL="342900" indent="-342900">
              <a:buFont typeface="Wingdings" panose="05000000000000000000" pitchFamily="2" charset="2"/>
              <a:buChar char="ü"/>
            </a:pPr>
            <a:r>
              <a:rPr lang="en-US" dirty="0"/>
              <a:t>Integrate and create (or advocate for the creation of ) service delivery systems or models that are more appropriate to targeted clients who are underserved</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20</a:t>
            </a:fld>
            <a:endParaRPr lang="en-US" dirty="0"/>
          </a:p>
        </p:txBody>
      </p:sp>
    </p:spTree>
    <p:extLst>
      <p:ext uri="{BB962C8B-B14F-4D97-AF65-F5344CB8AC3E}">
        <p14:creationId xmlns:p14="http://schemas.microsoft.com/office/powerpoint/2010/main" val="2845016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area in the assessment we will discuss is safety planning</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21</a:t>
            </a:fld>
            <a:endParaRPr lang="en-US" dirty="0"/>
          </a:p>
        </p:txBody>
      </p:sp>
    </p:spTree>
    <p:extLst>
      <p:ext uri="{BB962C8B-B14F-4D97-AF65-F5344CB8AC3E}">
        <p14:creationId xmlns:p14="http://schemas.microsoft.com/office/powerpoint/2010/main" val="3527733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When it comes to assessing for risk and safety planning, these are the most common deficiencies seen: </a:t>
            </a:r>
          </a:p>
          <a:p>
            <a:endParaRPr lang="en-US" sz="1800" dirty="0"/>
          </a:p>
          <a:p>
            <a:r>
              <a:rPr lang="en-US" sz="1800" b="1" dirty="0"/>
              <a:t>Lack of thorough/comprehensive assessment of risk</a:t>
            </a:r>
          </a:p>
          <a:p>
            <a:endParaRPr lang="en-US" sz="1200" dirty="0"/>
          </a:p>
          <a:p>
            <a:r>
              <a:rPr lang="en-US" sz="1200" dirty="0"/>
              <a:t>Question #17-The record documents a risk assessment appropriate to the level of care and population served which may include the presence or absence of suicidal or homicidal risk and any behaviors that could be considered a danger toward self or others. (This covers current risk) </a:t>
            </a:r>
          </a:p>
          <a:p>
            <a:endParaRPr lang="en-US" sz="1200" dirty="0"/>
          </a:p>
          <a:p>
            <a:r>
              <a:rPr lang="en-US" sz="1200" dirty="0"/>
              <a:t>Question #18-The record includes documentation of previous suicidal or homicidal behaviors, including dates, method, and lethality as well as any behaviors that could be considered a danger toward self or others. (Documenting a clear history of risk and details as appropriate)</a:t>
            </a:r>
          </a:p>
          <a:p>
            <a:endParaRPr lang="en-US" sz="1200" dirty="0"/>
          </a:p>
          <a:p>
            <a:r>
              <a:rPr lang="en-US" sz="1200" dirty="0"/>
              <a:t>The documentation of risk in the assessment must be thorough in covering the areas identified in the questions. We don’t however dictate how this is to be done.  </a:t>
            </a:r>
          </a:p>
          <a:p>
            <a:endParaRPr lang="en-US" sz="1200" dirty="0"/>
          </a:p>
          <a:p>
            <a:r>
              <a:rPr lang="en-US" sz="1200" dirty="0"/>
              <a:t>Providers often ask if we require any specific tool or risk assessment to be used. Optum Idaho does not endorse or require any specific risk assessment tools, this  is left to the agency and their clinical judgement to determine how to assess risk. </a:t>
            </a:r>
          </a:p>
          <a:p>
            <a:endParaRPr lang="en-US" sz="1200" dirty="0"/>
          </a:p>
          <a:p>
            <a:r>
              <a:rPr lang="en-US" sz="1200" dirty="0"/>
              <a:t> If you have questions about risk assessment or want to make sure your incorporating key risk questions in your assessment there are tools and examples out there. </a:t>
            </a:r>
          </a:p>
          <a:p>
            <a:endParaRPr lang="en-US" sz="1200" dirty="0"/>
          </a:p>
          <a:p>
            <a:r>
              <a:rPr lang="en-US" sz="1200" dirty="0"/>
              <a:t>There are different tools available that can be helpful in assessing risk including the SAFE-T Suicide Assessment Five Step Evaluation and Triage</a:t>
            </a:r>
          </a:p>
          <a:p>
            <a:pPr marL="228600" indent="-228600">
              <a:buAutoNum type="arabicParenR"/>
            </a:pPr>
            <a:r>
              <a:rPr lang="en-US" sz="1200" dirty="0"/>
              <a:t>Identifying risk factors </a:t>
            </a:r>
          </a:p>
          <a:p>
            <a:pPr marL="228600" indent="-228600">
              <a:buAutoNum type="arabicParenR"/>
            </a:pPr>
            <a:r>
              <a:rPr lang="en-US" sz="1200" dirty="0"/>
              <a:t>Identifying Protective Factors </a:t>
            </a:r>
          </a:p>
          <a:p>
            <a:pPr marL="228600" indent="-228600">
              <a:buAutoNum type="arabicParenR"/>
            </a:pPr>
            <a:r>
              <a:rPr lang="en-US" sz="1200" dirty="0"/>
              <a:t>Conduct suicide inquiry (suicidal thoughts, plans, behavior, and intent)</a:t>
            </a:r>
          </a:p>
          <a:p>
            <a:pPr marL="228600" indent="-228600">
              <a:buAutoNum type="arabicParenR"/>
            </a:pPr>
            <a:r>
              <a:rPr lang="en-US" sz="1200" dirty="0"/>
              <a:t>Determining risk level and intervention</a:t>
            </a:r>
          </a:p>
          <a:p>
            <a:pPr marL="228600" indent="-228600">
              <a:buAutoNum type="arabicParenR"/>
            </a:pPr>
            <a:r>
              <a:rPr lang="en-US" sz="1200" dirty="0"/>
              <a:t>Document (assessment of risk, rationale, intervention and follow-up)</a:t>
            </a:r>
          </a:p>
          <a:p>
            <a:endParaRPr lang="en-US" sz="1200" dirty="0"/>
          </a:p>
          <a:p>
            <a:r>
              <a:rPr lang="en-US" sz="1200" dirty="0"/>
              <a:t>I am sure most of you are familiar with the Columbia-Suicide Severity Rating Scale. </a:t>
            </a:r>
          </a:p>
          <a:p>
            <a:endParaRPr lang="en-US" sz="1200" dirty="0"/>
          </a:p>
          <a:p>
            <a:r>
              <a:rPr lang="en-US" sz="1200" dirty="0"/>
              <a:t>The American Psychological Association also has Practice Guidelines for Assessment and Treatment of Patients with Suicidal Behaviors</a:t>
            </a:r>
          </a:p>
          <a:p>
            <a:endParaRPr lang="en-US" sz="1200" dirty="0"/>
          </a:p>
          <a:p>
            <a:r>
              <a:rPr lang="en-US" sz="1200" dirty="0"/>
              <a:t>*Keep in mind that you also need to assess the risk of harm to others including homicidal ideation and other risk behaviors. If you are only using one screening or tool, then often they miss documenting and assessing harm to others or homicidal ideation but also  previous attempts including date, method, and lethality. </a:t>
            </a:r>
          </a:p>
          <a:p>
            <a:endParaRPr lang="en-US" sz="1200" dirty="0"/>
          </a:p>
          <a:p>
            <a:r>
              <a:rPr lang="en-US" sz="1800" dirty="0"/>
              <a:t>Another mistake is even when significant risk has been documented there is a lack of documentation for safety planning. </a:t>
            </a:r>
          </a:p>
          <a:p>
            <a:endParaRPr lang="en-US" sz="1800" dirty="0"/>
          </a:p>
          <a:p>
            <a:r>
              <a:rPr lang="en-US" sz="1200" dirty="0"/>
              <a:t>Question #62- The treatment plan includes a safety plan when active risk issues are identified</a:t>
            </a:r>
          </a:p>
          <a:p>
            <a:endParaRPr lang="en-US" sz="1200" dirty="0"/>
          </a:p>
          <a:p>
            <a:r>
              <a:rPr lang="en-US" sz="1200" dirty="0"/>
              <a:t>Common mistakes in this area are:</a:t>
            </a:r>
          </a:p>
          <a:p>
            <a:pPr marL="342900" indent="-342900">
              <a:buFont typeface="Arial" panose="020B0604020202020204" pitchFamily="34" charset="0"/>
              <a:buChar char="•"/>
            </a:pPr>
            <a:r>
              <a:rPr lang="en-US" sz="1800" dirty="0"/>
              <a:t>Cookie cutter plans including (contact our crisis line or call 911)</a:t>
            </a:r>
          </a:p>
          <a:p>
            <a:pPr marL="342900" indent="-342900">
              <a:buFont typeface="Arial" panose="020B0604020202020204" pitchFamily="34" charset="0"/>
              <a:buChar char="•"/>
            </a:pPr>
            <a:r>
              <a:rPr lang="en-US" sz="1800" dirty="0"/>
              <a:t>Not including member/family in development of the safety plan</a:t>
            </a:r>
          </a:p>
          <a:p>
            <a:pPr marL="342900" indent="-342900">
              <a:buFont typeface="Arial" panose="020B0604020202020204" pitchFamily="34" charset="0"/>
              <a:buChar char="•"/>
            </a:pPr>
            <a:r>
              <a:rPr lang="en-US" sz="1800" dirty="0"/>
              <a:t>Not reviewing regularly and revising the safety plan as needed</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22</a:t>
            </a:fld>
            <a:endParaRPr lang="en-US" dirty="0"/>
          </a:p>
        </p:txBody>
      </p:sp>
    </p:spTree>
    <p:extLst>
      <p:ext uri="{BB962C8B-B14F-4D97-AF65-F5344CB8AC3E}">
        <p14:creationId xmlns:p14="http://schemas.microsoft.com/office/powerpoint/2010/main" val="2390715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you're looking at developing a safety plan with a member and family it is helpful to keep the Stages of Crisis defined by Martha Holden in mind. </a:t>
            </a:r>
          </a:p>
          <a:p>
            <a:endParaRPr lang="en-US" sz="1200" dirty="0"/>
          </a:p>
          <a:p>
            <a:r>
              <a:rPr lang="en-US" sz="1200" dirty="0"/>
              <a:t>Pre-crisis Stage- Is the Baseline behavior with the use of current coping skills</a:t>
            </a:r>
          </a:p>
          <a:p>
            <a:r>
              <a:rPr lang="en-US" sz="1200" dirty="0"/>
              <a:t>Triggering Stage- start to see signs of agitation or high emotional response to an event that has occurred</a:t>
            </a:r>
          </a:p>
          <a:p>
            <a:r>
              <a:rPr lang="en-US" sz="1200" dirty="0"/>
              <a:t>Escalation Stage-   this is where we are seeing an increased agitation which can be displayed by aggression verbally and/or physically</a:t>
            </a:r>
          </a:p>
          <a:p>
            <a:r>
              <a:rPr lang="en-US" sz="1200" dirty="0"/>
              <a:t>Outburst Stage- Highly agitated and the person could act out with possible harm to themselves or others</a:t>
            </a:r>
          </a:p>
          <a:p>
            <a:r>
              <a:rPr lang="en-US" sz="1200" dirty="0"/>
              <a:t>Recovery Stage- crisis is over and the person is fatigued and will  gradually start to regain their coping skills</a:t>
            </a:r>
          </a:p>
          <a:p>
            <a:endParaRPr lang="en-US" sz="1200" dirty="0"/>
          </a:p>
          <a:p>
            <a:endParaRPr lang="en-US" sz="1200" dirty="0"/>
          </a:p>
          <a:p>
            <a:r>
              <a:rPr lang="en-US" sz="1200" dirty="0">
                <a:solidFill>
                  <a:schemeClr val="tx1"/>
                </a:solidFill>
              </a:rPr>
              <a:t>Martha Holden and colleagues (2009)</a:t>
            </a:r>
            <a:endParaRPr lang="en-US"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23</a:t>
            </a:fld>
            <a:endParaRPr lang="en-US" dirty="0"/>
          </a:p>
        </p:txBody>
      </p:sp>
    </p:spTree>
    <p:extLst>
      <p:ext uri="{BB962C8B-B14F-4D97-AF65-F5344CB8AC3E}">
        <p14:creationId xmlns:p14="http://schemas.microsoft.com/office/powerpoint/2010/main" val="2815833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considering the stages of crisis we know that the best time to help someone develop a safety plan is when they are in the pre-crisis stage and at their “baseline” there is no learning in the outburst stage.</a:t>
            </a:r>
          </a:p>
          <a:p>
            <a:endParaRPr lang="en-US" dirty="0"/>
          </a:p>
          <a:p>
            <a:r>
              <a:rPr lang="en-US" dirty="0"/>
              <a:t>One of the mistakes when documenting a safety plan is using safety plans that are not individualized and only provide local contacts to call when in crisis or  instructions to call 911. Essentially the focus is not prevention or even reduction of crisis. It’s important to help the member to identify what triggers or warning signs they see that can lead to crisis, what activities or coping skills have been helpful in the past to distract or deter them from escalation to a crisis. What types of social supports are helping when they are identifying certain feelings, triggers, or warning signs and how have they been helpful. Within the crisis cycle is not the time to ask someone these questions or determine what is the most helpful coping skills for them. When someone is at their baseline functioning, they can better identify and communicate what has worked well for them and even what they know is not helpful. </a:t>
            </a:r>
          </a:p>
          <a:p>
            <a:endParaRPr lang="en-US" dirty="0"/>
          </a:p>
          <a:p>
            <a:r>
              <a:rPr lang="en-US" dirty="0"/>
              <a:t>If you compare the process of safety planning with the fire safety policy and procedure requirements for businesses, only identifying the requirement to call 911 when there is fire would be unacceptable and could potentially lead to more extensive fire damage, people getting hurt, or even death. Instead, the business is required to have things in place to prevent fires which are required to be checked on a regular basis, they must have a plan in place including what to do when a fire occurs such as closing doors etc. and assure that employees are trained on these requirements, they then practice fire drills and document any concerns or problems areas and then revise their fire safety plan as needed. What worked well what didn’t work. </a:t>
            </a:r>
          </a:p>
          <a:p>
            <a:endParaRPr lang="en-US" dirty="0"/>
          </a:p>
          <a:p>
            <a:r>
              <a:rPr lang="en-US" dirty="0"/>
              <a:t>As we look at the fire safety analogy, if we are not training staff on proper safety planning, including reassessment of safety plans following a crisis, we may be missing the opportunity to eliminate or decrease future crisis. </a:t>
            </a:r>
          </a:p>
          <a:p>
            <a:endParaRPr lang="en-US"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24</a:t>
            </a:fld>
            <a:endParaRPr lang="en-US" dirty="0"/>
          </a:p>
        </p:txBody>
      </p:sp>
    </p:spTree>
    <p:extLst>
      <p:ext uri="{BB962C8B-B14F-4D97-AF65-F5344CB8AC3E}">
        <p14:creationId xmlns:p14="http://schemas.microsoft.com/office/powerpoint/2010/main" val="2835597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considering the stages of crisis we know that the best time to help someone develop a safety plan is when they are in the pre-crisis stage and at their “baseline” there is no learning in the outburst stage.</a:t>
            </a:r>
          </a:p>
          <a:p>
            <a:endParaRPr lang="en-US" dirty="0"/>
          </a:p>
          <a:p>
            <a:r>
              <a:rPr lang="en-US" dirty="0"/>
              <a:t>One of the mistakes when documenting a safety plan is using safety plans that are not individualized and only provide local contacts to call when in crisis or  instructions to call 911. Essentially the focus is not prevention or even reduction of crisis. It’s important to help the member to identify what triggers or warning signs they see that can lead to crisis, what activities or coping skills have been helpful in the past to distract or deter them from escalation to a crisis. What types of social supports are helping when they are identifying certain feelings, triggers, or warning signs and how have they been helpful. Within the crisis cycle is not the time to ask someone these questions or determine what is the most helpful coping skills for them. When someone is at their baseline functioning, they can better identify and communicate what has worked well for them and even what they know is not helpful. </a:t>
            </a:r>
          </a:p>
          <a:p>
            <a:endParaRPr lang="en-US" dirty="0"/>
          </a:p>
          <a:p>
            <a:r>
              <a:rPr lang="en-US" dirty="0"/>
              <a:t>If you compare the process of safety planning with the fire safety policy and procedure requirements for businesses, only identifying the requirement to call 911 when there is fire would be unacceptable and could potentially lead to more extensive fire damage, people getting hurt, or even death. Instead, the business is required to have things in place to prevent fires which are required to be checked on a regular basis, they must have a plan in place including what to do when a fire occurs such as closing doors etc. and assure that employees are trained on these requirements, they then practice fire drills and document any concerns or problems areas and then revise their fire safety plan as needed. What worked well what didn’t work. </a:t>
            </a:r>
          </a:p>
          <a:p>
            <a:endParaRPr lang="en-US" dirty="0"/>
          </a:p>
          <a:p>
            <a:r>
              <a:rPr lang="en-US" dirty="0"/>
              <a:t>As we look at the fire safety analogy, if we are not training staff on proper safety planning, including reassessment of safety plans following a crisis, we may be missing the opportunity to eliminate or decrease future crisis.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25</a:t>
            </a:fld>
            <a:endParaRPr lang="en-US" dirty="0"/>
          </a:p>
        </p:txBody>
      </p:sp>
    </p:spTree>
    <p:extLst>
      <p:ext uri="{BB962C8B-B14F-4D97-AF65-F5344CB8AC3E}">
        <p14:creationId xmlns:p14="http://schemas.microsoft.com/office/powerpoint/2010/main" val="3436124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are the areas of the (Brown &amp; Stanley, 2013) safety plan which are available through SAMSHA. Optum Idaho does not dictate or require what type of safety plan that you use. I know that Dr. Rudd and Dr. </a:t>
            </a:r>
            <a:r>
              <a:rPr lang="en-US" sz="1200" dirty="0" err="1"/>
              <a:t>Corzo</a:t>
            </a:r>
            <a:r>
              <a:rPr lang="en-US" sz="1200" dirty="0"/>
              <a:t> have great examples of safety plans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Recently as part of the Youth Empowerment Services there is a link to a “Youth Crisis Safety” yes.Idaho.gov . Good safety plans have common areas that are a part of the safety plan but maybe labeled a little differently. What I like about the youth safety plan are the questions up front and the plan itself really considers the youth’s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is what a crisis looks like to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is what a crisis feels like to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I am really upset or in crisis, I can sometimes be unsafe in these 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These are things that help calm me or ways that others can help me when I am upset or in crisis (can include comfort foods, music, other people)</a:t>
            </a:r>
          </a:p>
          <a:p>
            <a:endParaRPr lang="en-US" dirty="0"/>
          </a:p>
          <a:p>
            <a:r>
              <a:rPr lang="en-US" dirty="0"/>
              <a:t>The section called Planning to Prevent Crisis in the Future you will see has similarities to good safety planning:</a:t>
            </a:r>
          </a:p>
          <a:p>
            <a:pPr marL="171450" indent="-171450">
              <a:buFont typeface="Arial" panose="020B0604020202020204" pitchFamily="34" charset="0"/>
              <a:buChar char="•"/>
            </a:pPr>
            <a:r>
              <a:rPr lang="en-US" dirty="0"/>
              <a:t>Things or situations that upset me and can lead to crisis early warning sign/symptoms </a:t>
            </a:r>
          </a:p>
          <a:p>
            <a:pPr marL="171450" indent="-171450">
              <a:buFont typeface="Arial" panose="020B0604020202020204" pitchFamily="34" charset="0"/>
              <a:buChar char="•"/>
            </a:pPr>
            <a:r>
              <a:rPr lang="en-US" dirty="0"/>
              <a:t>Things or situations that other people have observed that upset me that can lead to crisis </a:t>
            </a:r>
          </a:p>
          <a:p>
            <a:pPr marL="171450" indent="-171450">
              <a:buFont typeface="Arial" panose="020B0604020202020204" pitchFamily="34" charset="0"/>
              <a:buChar char="•"/>
            </a:pPr>
            <a:r>
              <a:rPr lang="en-US" dirty="0"/>
              <a:t>Risk factors, early warning signs, and/or symptoms:</a:t>
            </a:r>
          </a:p>
          <a:p>
            <a:pPr marL="171450" indent="-171450">
              <a:buFont typeface="Arial" panose="020B0604020202020204" pitchFamily="34" charset="0"/>
              <a:buChar char="•"/>
            </a:pPr>
            <a:r>
              <a:rPr lang="en-US" dirty="0"/>
              <a:t>My coping strategies: things that work for me</a:t>
            </a:r>
          </a:p>
          <a:p>
            <a:pPr marL="171450" indent="-171450">
              <a:buFont typeface="Arial" panose="020B0604020202020204" pitchFamily="34" charset="0"/>
              <a:buChar char="•"/>
            </a:pPr>
            <a:r>
              <a:rPr lang="en-US" dirty="0"/>
              <a:t>The plan also has a place for people that support me when I am upset or in crisis including contact information</a:t>
            </a:r>
          </a:p>
          <a:p>
            <a:pPr marL="171450" indent="-171450">
              <a:buFont typeface="Arial" panose="020B0604020202020204" pitchFamily="34" charset="0"/>
              <a:buChar char="•"/>
            </a:pPr>
            <a:r>
              <a:rPr lang="en-US" dirty="0"/>
              <a:t>A list of doctors, counselors, clergy, or others who can help me when I am in crisis including contact information</a:t>
            </a:r>
          </a:p>
          <a:p>
            <a:pPr marL="171450" indent="-171450">
              <a:buFont typeface="Arial" panose="020B0604020202020204" pitchFamily="34" charset="0"/>
              <a:buChar char="•"/>
            </a:pPr>
            <a:endParaRPr lang="en-US" dirty="0"/>
          </a:p>
          <a:p>
            <a:r>
              <a:rPr lang="en-US" dirty="0"/>
              <a:t>The YES safety plan information also lists preventative safety steps such as:</a:t>
            </a:r>
          </a:p>
          <a:p>
            <a:pPr marL="171450" indent="-171450">
              <a:buFont typeface="Arial" panose="020B0604020202020204" pitchFamily="34" charset="0"/>
              <a:buChar char="•"/>
            </a:pPr>
            <a:r>
              <a:rPr lang="en-US" dirty="0"/>
              <a:t>Locking up guns, knives, or other sharp objects</a:t>
            </a:r>
          </a:p>
          <a:p>
            <a:pPr marL="171450" indent="-171450">
              <a:buFont typeface="Arial" panose="020B0604020202020204" pitchFamily="34" charset="0"/>
              <a:buChar char="•"/>
            </a:pPr>
            <a:r>
              <a:rPr lang="en-US" dirty="0"/>
              <a:t>Safety locks on car doors to keep the child from jumping out of a moving vehicle </a:t>
            </a:r>
          </a:p>
          <a:p>
            <a:pPr marL="171450" indent="-171450">
              <a:buFont typeface="Arial" panose="020B0604020202020204" pitchFamily="34" charset="0"/>
              <a:buChar char="•"/>
            </a:pPr>
            <a:r>
              <a:rPr lang="en-US" dirty="0"/>
              <a:t>Removing furniture and heavy objects from the child’s room that might be thrown during rage </a:t>
            </a:r>
          </a:p>
          <a:p>
            <a:pPr marL="171450" indent="-171450">
              <a:buFont typeface="Arial" panose="020B0604020202020204" pitchFamily="34" charset="0"/>
              <a:buChar char="•"/>
            </a:pPr>
            <a:r>
              <a:rPr lang="en-US" dirty="0"/>
              <a:t>Lock up all medications and keeping hazardous substances out of reach </a:t>
            </a:r>
          </a:p>
          <a:p>
            <a:pPr marL="171450" indent="-171450">
              <a:buFont typeface="Arial" panose="020B0604020202020204" pitchFamily="34" charset="0"/>
              <a:buChar char="•"/>
            </a:pPr>
            <a:r>
              <a:rPr lang="en-US" dirty="0"/>
              <a:t>Having a plan and a safe place for other children in the home to when a crisis occurs</a:t>
            </a:r>
          </a:p>
          <a:p>
            <a:pPr marL="171450" indent="-171450">
              <a:buFont typeface="Arial" panose="020B0604020202020204" pitchFamily="34" charset="0"/>
              <a:buChar char="•"/>
            </a:pPr>
            <a:endParaRPr lang="en-US" dirty="0"/>
          </a:p>
          <a:p>
            <a:r>
              <a:rPr lang="en-US" dirty="0"/>
              <a:t>*This is great place to bring up that safety plans are not just for suicidal or homicidal ideation but can be helpful for various risks. Youth with aggressive behaviors. Even though there is not the intent to harm others that does not mean that won’t be the outcome. Safety planning can help prevent harm to siblings and even pets.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26</a:t>
            </a:fld>
            <a:endParaRPr lang="en-US" dirty="0"/>
          </a:p>
        </p:txBody>
      </p:sp>
    </p:spTree>
    <p:extLst>
      <p:ext uri="{BB962C8B-B14F-4D97-AF65-F5344CB8AC3E}">
        <p14:creationId xmlns:p14="http://schemas.microsoft.com/office/powerpoint/2010/main" val="3294243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section we will cover treatment planning, common mistakes, and tips for treatment planning</a:t>
            </a:r>
          </a:p>
        </p:txBody>
      </p:sp>
      <p:sp>
        <p:nvSpPr>
          <p:cNvPr id="4" name="Slide Number Placeholder 3"/>
          <p:cNvSpPr>
            <a:spLocks noGrp="1"/>
          </p:cNvSpPr>
          <p:nvPr>
            <p:ph type="sldNum" sz="quarter" idx="5"/>
          </p:nvPr>
        </p:nvSpPr>
        <p:spPr/>
        <p:txBody>
          <a:bodyPr/>
          <a:lstStyle/>
          <a:p>
            <a:fld id="{2D5E816B-EE8A-4A59-BF27-832760D86835}" type="slidenum">
              <a:rPr lang="en-US" smtClean="0"/>
              <a:t>27</a:t>
            </a:fld>
            <a:endParaRPr lang="en-US" dirty="0"/>
          </a:p>
        </p:txBody>
      </p:sp>
    </p:spTree>
    <p:extLst>
      <p:ext uri="{BB962C8B-B14F-4D97-AF65-F5344CB8AC3E}">
        <p14:creationId xmlns:p14="http://schemas.microsoft.com/office/powerpoint/2010/main" val="764437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Providing person centered care means that assessments, recovery plans, services and supports, and quality of life outcomes are all tailored to respect the unique preferences, strengths, vulnerabilities (including trauma history) and dignity of each whole person.</a:t>
            </a:r>
          </a:p>
          <a:p>
            <a:pPr>
              <a:buNone/>
            </a:pPr>
            <a:r>
              <a:rPr lang="en-US" sz="1200" dirty="0"/>
              <a:t>Three Maxims of person or patient centered care (Berwick)</a:t>
            </a:r>
          </a:p>
          <a:p>
            <a:pPr lvl="0"/>
            <a:r>
              <a:rPr lang="en-US" sz="1200" dirty="0"/>
              <a:t>1) The needs of the patient come first.</a:t>
            </a:r>
          </a:p>
          <a:p>
            <a:pPr lvl="0"/>
            <a:r>
              <a:rPr lang="en-US" sz="1200" dirty="0"/>
              <a:t>2) Nothing about me without me.</a:t>
            </a:r>
          </a:p>
          <a:p>
            <a:pPr lvl="0"/>
            <a:r>
              <a:rPr lang="en-US" sz="1200" dirty="0"/>
              <a:t>3) Every patient is the only patient.</a:t>
            </a:r>
          </a:p>
          <a:p>
            <a:pPr lvl="0"/>
            <a:endParaRPr lang="en-US" sz="1200" dirty="0"/>
          </a:p>
          <a:p>
            <a:pPr lvl="0"/>
            <a:r>
              <a:rPr lang="en-US" sz="1200" dirty="0"/>
              <a:t>This is echoed in:</a:t>
            </a:r>
          </a:p>
          <a:p>
            <a:pPr lvl="0">
              <a:buNone/>
            </a:pPr>
            <a:r>
              <a:rPr lang="en-US" sz="1200" b="1" dirty="0"/>
              <a:t>Youth Empowerment Services Practice Manual (Principles of Care 1-4)</a:t>
            </a:r>
          </a:p>
          <a:p>
            <a:r>
              <a:rPr lang="en-US" sz="1200" dirty="0"/>
              <a:t>1.Family-centered — emphasizes each family’s strengths and resources.</a:t>
            </a:r>
          </a:p>
          <a:p>
            <a:r>
              <a:rPr lang="en-US" sz="1200" dirty="0"/>
              <a:t>2. Family and youth voice and choice — prioritizes the preferences of youth and families in all stages of care.</a:t>
            </a:r>
          </a:p>
          <a:p>
            <a:r>
              <a:rPr lang="en-US" sz="1200" dirty="0"/>
              <a:t>3. Strengths-based—identifies and builds on strengths to improve functioning.</a:t>
            </a:r>
          </a:p>
          <a:p>
            <a:r>
              <a:rPr lang="en-US" sz="1200" dirty="0"/>
              <a:t>4. Individualized care — customizes care specifically for each youth and family.</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28</a:t>
            </a:fld>
            <a:endParaRPr lang="en-US" dirty="0"/>
          </a:p>
        </p:txBody>
      </p:sp>
    </p:spTree>
    <p:extLst>
      <p:ext uri="{BB962C8B-B14F-4D97-AF65-F5344CB8AC3E}">
        <p14:creationId xmlns:p14="http://schemas.microsoft.com/office/powerpoint/2010/main" val="2464497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on this slide we are talking directly about SUD services and how that ties to ASAM, for you Mental Health providers, that doesn’t mean there isn’t relevant information for all types of services when you're talking about individualized treatment planning. Dr. David </a:t>
            </a:r>
            <a:r>
              <a:rPr lang="en-US" dirty="0" err="1"/>
              <a:t>Mee</a:t>
            </a:r>
            <a:r>
              <a:rPr lang="en-US" dirty="0"/>
              <a:t>-Lee who has presented at ICADD in the past is a phenomenal resource when it comes to individualized treatment planning. It highlights the problem that we often see in SUDS programs, that everything is really  program specific and not member specific. When this occurs, we aren’t considering what the best fit for the member is only what the program offers. </a:t>
            </a:r>
          </a:p>
          <a:p>
            <a:endParaRPr lang="en-US" dirty="0"/>
          </a:p>
          <a:p>
            <a:r>
              <a:rPr lang="en-US" dirty="0"/>
              <a:t>Dr. </a:t>
            </a:r>
            <a:r>
              <a:rPr lang="en-US" dirty="0" err="1"/>
              <a:t>Mee</a:t>
            </a:r>
            <a:r>
              <a:rPr lang="en-US" dirty="0"/>
              <a:t> Lee discusses the mistakes around developing treatment plans including, automatically assuming that the members goal is being clean versus the member’s goal is to get off probation. Including things like attending AA meeting when you know the member has made it clear they don’t like AA or think they don’t have an addiction problem. He discusses that with this mindset you have created a plan of what you want, or think is best, not one that the member agrees with and is unlikely that the member will put a lot of effort into. This is true of all treatment plans when they are not individualized. </a:t>
            </a:r>
          </a:p>
          <a:p>
            <a:endParaRPr lang="en-US" dirty="0"/>
          </a:p>
          <a:p>
            <a:endParaRPr lang="en-US" dirty="0"/>
          </a:p>
          <a:p>
            <a:r>
              <a:rPr lang="en-US" dirty="0"/>
              <a:t>Instead identify what are the most important things for this member. What has worked for them and what hasn’t? Seek to understand their strengths as well as barriers, and resources available to them. </a:t>
            </a:r>
          </a:p>
          <a:p>
            <a:endParaRPr lang="en-US" dirty="0"/>
          </a:p>
          <a:p>
            <a:endParaRPr lang="en-US" dirty="0"/>
          </a:p>
          <a:p>
            <a:r>
              <a:rPr lang="en-US" dirty="0"/>
              <a:t>How to Develop Treatment Plans that Make Sense to Clients: Improving David </a:t>
            </a:r>
            <a:r>
              <a:rPr lang="en-US" dirty="0" err="1"/>
              <a:t>Mee</a:t>
            </a:r>
            <a:r>
              <a:rPr lang="en-US" dirty="0"/>
              <a:t>-Lee, M.D. Documentation and Clinical Use of the Treatment Plan and Progress Notes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29</a:t>
            </a:fld>
            <a:endParaRPr lang="en-US" dirty="0"/>
          </a:p>
        </p:txBody>
      </p:sp>
    </p:spTree>
    <p:extLst>
      <p:ext uri="{BB962C8B-B14F-4D97-AF65-F5344CB8AC3E}">
        <p14:creationId xmlns:p14="http://schemas.microsoft.com/office/powerpoint/2010/main" val="409897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we document?</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a:t>
            </a:fld>
            <a:endParaRPr lang="en-US" dirty="0"/>
          </a:p>
        </p:txBody>
      </p:sp>
    </p:spTree>
    <p:extLst>
      <p:ext uri="{BB962C8B-B14F-4D97-AF65-F5344CB8AC3E}">
        <p14:creationId xmlns:p14="http://schemas.microsoft.com/office/powerpoint/2010/main" val="958335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I took the next couple of slides from Hasson and Freese and their work with UCLA  Integrated substance abuse programs. </a:t>
            </a:r>
          </a:p>
          <a:p>
            <a:endParaRPr lang="en-US" dirty="0"/>
          </a:p>
          <a:p>
            <a:r>
              <a:rPr lang="en-US" dirty="0"/>
              <a:t>Regardless of this being from the SUDS perspective it is completely relevant when we talk about other services and basing what type of treatment on what’s typically used and is not about what will be the most helpful to the member.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30</a:t>
            </a:fld>
            <a:endParaRPr lang="en-US" dirty="0"/>
          </a:p>
        </p:txBody>
      </p:sp>
    </p:spTree>
    <p:extLst>
      <p:ext uri="{BB962C8B-B14F-4D97-AF65-F5344CB8AC3E}">
        <p14:creationId xmlns:p14="http://schemas.microsoft.com/office/powerpoint/2010/main" val="530234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shows mistakes made if your providing treatment through the lens of program driven. </a:t>
            </a:r>
          </a:p>
          <a:p>
            <a:endParaRPr lang="en-US" b="1" dirty="0"/>
          </a:p>
          <a:p>
            <a:r>
              <a:rPr lang="en-US" b="1" dirty="0"/>
              <a:t>READ SLIDE</a:t>
            </a:r>
          </a:p>
          <a:p>
            <a:endParaRPr lang="en-US" dirty="0"/>
          </a:p>
          <a:p>
            <a:endParaRPr lang="en-US" dirty="0"/>
          </a:p>
          <a:p>
            <a:r>
              <a:rPr lang="en-US" dirty="0"/>
              <a:t>Do you recognize any of these? This is easy to spot in an audit after reading the CDA’s for the members and then looking at the treatment plans and realizing if the member’s name was removed there is no way I could match the </a:t>
            </a:r>
            <a:r>
              <a:rPr lang="en-US" dirty="0" err="1"/>
              <a:t>treeatment</a:t>
            </a:r>
            <a:r>
              <a:rPr lang="en-US" dirty="0"/>
              <a:t> plan to the CDA.</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31</a:t>
            </a:fld>
            <a:endParaRPr lang="en-US" dirty="0"/>
          </a:p>
        </p:txBody>
      </p:sp>
    </p:spTree>
    <p:extLst>
      <p:ext uri="{BB962C8B-B14F-4D97-AF65-F5344CB8AC3E}">
        <p14:creationId xmlns:p14="http://schemas.microsoft.com/office/powerpoint/2010/main" val="4105562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shoe lover I really connected with this example and for me, it created a visual for that truly individualized treatment plan. Anyone who knows me knows I love shoes; my shoe choices have changed as I have gotten older. My inner fashionista still screams stilettos even though my age and knees scream Hokas!!! This is like treatment planning, sometimes I really have to stop and think before my purchase to:</a:t>
            </a:r>
          </a:p>
          <a:p>
            <a:pPr marL="171450" indent="-171450">
              <a:buFont typeface="Arial" panose="020B0604020202020204" pitchFamily="34" charset="0"/>
              <a:buChar char="•"/>
            </a:pPr>
            <a:r>
              <a:rPr lang="en-US" dirty="0"/>
              <a:t>Do they fit my feet?</a:t>
            </a:r>
          </a:p>
          <a:p>
            <a:pPr marL="171450" indent="-171450">
              <a:buFont typeface="Arial" panose="020B0604020202020204" pitchFamily="34" charset="0"/>
              <a:buChar char="•"/>
            </a:pPr>
            <a:r>
              <a:rPr lang="en-US" dirty="0"/>
              <a:t>Are they comfortable?</a:t>
            </a:r>
          </a:p>
          <a:p>
            <a:pPr marL="171450" indent="-171450">
              <a:buFont typeface="Arial" panose="020B0604020202020204" pitchFamily="34" charset="0"/>
              <a:buChar char="•"/>
            </a:pPr>
            <a:r>
              <a:rPr lang="en-US" dirty="0"/>
              <a:t>Are they appropriate for the activity I plan on wearing them for?</a:t>
            </a:r>
          </a:p>
          <a:p>
            <a:pPr marL="171450" indent="-171450">
              <a:buFont typeface="Arial" panose="020B0604020202020204" pitchFamily="34" charset="0"/>
              <a:buChar char="•"/>
            </a:pPr>
            <a:r>
              <a:rPr lang="en-US" dirty="0"/>
              <a:t>Am I just buying them because they are in fashion and that’s what everyone else is wearing?</a:t>
            </a:r>
          </a:p>
          <a:p>
            <a:endParaRPr lang="en-US" dirty="0"/>
          </a:p>
          <a:p>
            <a:r>
              <a:rPr lang="en-US" dirty="0"/>
              <a:t>In relation to treatment, we want to look at:</a:t>
            </a:r>
          </a:p>
          <a:p>
            <a:pPr marL="171450" indent="-171450">
              <a:buFont typeface="Arial" panose="020B0604020202020204" pitchFamily="34" charset="0"/>
              <a:buChar char="•"/>
            </a:pPr>
            <a:r>
              <a:rPr lang="en-US" dirty="0"/>
              <a:t>Is this the right treatment / level of care</a:t>
            </a:r>
          </a:p>
          <a:p>
            <a:pPr marL="171450" indent="-171450">
              <a:buFont typeface="Arial" panose="020B0604020202020204" pitchFamily="34" charset="0"/>
              <a:buChar char="•"/>
            </a:pPr>
            <a:r>
              <a:rPr lang="en-US" dirty="0"/>
              <a:t>Does it fit the members needs</a:t>
            </a:r>
          </a:p>
          <a:p>
            <a:pPr marL="171450" indent="-171450">
              <a:buFont typeface="Arial" panose="020B0604020202020204" pitchFamily="34" charset="0"/>
              <a:buChar char="•"/>
            </a:pPr>
            <a:r>
              <a:rPr lang="en-US" dirty="0"/>
              <a:t>Are the interventions specific to the member</a:t>
            </a:r>
          </a:p>
          <a:p>
            <a:pPr marL="171450" indent="-171450">
              <a:buFont typeface="Arial" panose="020B0604020202020204" pitchFamily="34" charset="0"/>
              <a:buChar char="•"/>
            </a:pPr>
            <a:r>
              <a:rPr lang="en-US" dirty="0"/>
              <a:t>Are they invested in the treatment process, and does it fit with their goals and what they want to accomplish?</a:t>
            </a:r>
          </a:p>
          <a:p>
            <a:pPr marL="171450" indent="-171450">
              <a:buFont typeface="Arial" panose="020B0604020202020204" pitchFamily="34" charset="0"/>
              <a:buChar char="•"/>
            </a:pPr>
            <a:r>
              <a:rPr lang="en-US" dirty="0"/>
              <a:t>Or are they just going through the motion because they think it what others want them to do?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Just like shoes treatment should come in all styles, customized for the individual and fit their needs.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32</a:t>
            </a:fld>
            <a:endParaRPr lang="en-US" dirty="0"/>
          </a:p>
        </p:txBody>
      </p:sp>
    </p:spTree>
    <p:extLst>
      <p:ext uri="{BB962C8B-B14F-4D97-AF65-F5344CB8AC3E}">
        <p14:creationId xmlns:p14="http://schemas.microsoft.com/office/powerpoint/2010/main" val="3118178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Individualized treatment looks more like meeting the members needs from the onset of treatment and then moving them up or down the continuum of care as their needs change. Once again keeping in mind reassessing as needed.</a:t>
            </a:r>
          </a:p>
          <a:p>
            <a:endParaRPr lang="en-US" dirty="0"/>
          </a:p>
          <a:p>
            <a:r>
              <a:rPr lang="en-US" dirty="0"/>
              <a:t>We know that individualized treatment through ASAM and the development of more individualized plans for the clients leads to better retention, better outcomes, and empowers the member. Providers can then determine the best fit for the member and tailor treatment. </a:t>
            </a:r>
          </a:p>
          <a:p>
            <a:endParaRPr lang="en-US" dirty="0"/>
          </a:p>
          <a:p>
            <a:r>
              <a:rPr lang="en-US" b="1" dirty="0"/>
              <a:t>Example:</a:t>
            </a:r>
            <a:r>
              <a:rPr lang="en-US" dirty="0"/>
              <a:t> You may have someone who comes in and has a lot of anger issues, PTSD, kids taken by CPS due to the SUD use and the member has recently lost housing. </a:t>
            </a:r>
          </a:p>
          <a:p>
            <a:endParaRPr lang="en-US" dirty="0"/>
          </a:p>
          <a:p>
            <a:r>
              <a:rPr lang="en-US" dirty="0"/>
              <a:t>In a Program Driven model- The induvial is only going to get the SUD treatment that that program offers and will not address the other issues. </a:t>
            </a:r>
          </a:p>
          <a:p>
            <a:endParaRPr lang="en-US" dirty="0"/>
          </a:p>
          <a:p>
            <a:r>
              <a:rPr lang="en-US" dirty="0"/>
              <a:t>In the Individualized /Person Center Approach, the member will get a level of care that meets their needs, which will include some anger management classes, referral and/or treatment with that provider for MH services, and assigned a CM to assist with housing.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33</a:t>
            </a:fld>
            <a:endParaRPr lang="en-US" dirty="0"/>
          </a:p>
        </p:txBody>
      </p:sp>
    </p:spTree>
    <p:extLst>
      <p:ext uri="{BB962C8B-B14F-4D97-AF65-F5344CB8AC3E}">
        <p14:creationId xmlns:p14="http://schemas.microsoft.com/office/powerpoint/2010/main" val="3705789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planning is active and is a circular process which includes assessment, treatment planning, and delivery of care. You are partnering with the member to explore and plan actions, then arrive at agreed upon goals and outcomes. </a:t>
            </a:r>
          </a:p>
          <a:p>
            <a:endParaRPr lang="en-US" dirty="0"/>
          </a:p>
          <a:p>
            <a:r>
              <a:rPr lang="en-US" dirty="0"/>
              <a:t>This slide lists the questions directly from the Optum Idaho Treatment Record Review Tool regarding treatment plan requirements. The questions that cover the treatment plan are numbers #54-71. This tool is used to review Therapy, SUDS, CBRS/Skills Building which has an additional tool, and for PHP and IOP. </a:t>
            </a:r>
          </a:p>
          <a:p>
            <a:endParaRPr lang="en-US" dirty="0"/>
          </a:p>
          <a:p>
            <a:r>
              <a:rPr lang="en-US" dirty="0"/>
              <a:t>Of course, we are looking at these questions through the lens of the service that you are delivering. Optum does not dictate what template or format that it used for treatment plans however the required elements that we look for are outlined on the Treatment Record Review Tool. Essentially you know exactly what we are looking for. No secrets. We don’t audit to a form but rather audit to content. We understand that sometimes the different EMR or EHR systems that providers use don’t allow for certain changes or creating your own template and providers are left to determine how best to assure that all elements are covered within that system. If you change systems don’t forget to review the tool to determine if all elements are covered. Providers sometimes will change systems and then have elements missing that they had in place in the previous system. </a:t>
            </a:r>
          </a:p>
          <a:p>
            <a:endParaRPr lang="en-US" dirty="0"/>
          </a:p>
          <a:p>
            <a:r>
              <a:rPr lang="en-US" dirty="0"/>
              <a:t>Keep in mind that for all youth we want to see evidence that the results of the CANS were used to develop the Youth’s treatment plan. With SUD services you would be using the ASAM 6 Dimension Assessment and placement determination which would be incorporated into the treatment plan. Providers are also required to use a functional assessment however there is no specific functional assessment tool for adults, but one is required to be completed to identify the member’s strengths and needs, which should be used in conjunction with the CDA to guide individualized treatment planning.</a:t>
            </a:r>
          </a:p>
          <a:p>
            <a:endParaRPr lang="en-US"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34</a:t>
            </a:fld>
            <a:endParaRPr lang="en-US" dirty="0"/>
          </a:p>
        </p:txBody>
      </p:sp>
    </p:spTree>
    <p:extLst>
      <p:ext uri="{BB962C8B-B14F-4D97-AF65-F5344CB8AC3E}">
        <p14:creationId xmlns:p14="http://schemas.microsoft.com/office/powerpoint/2010/main" val="1173633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centered treatment planning helps provide the member ownership with the plan. There are numerous reports and growing evidence that when people are truly involved in the process of care and are able to make decisions, they have a better experience, care improves, and there is also an improvement in outcomes. Previous goals and objectives were full of clinical jargon which were not even understood by the member such as, “the member will be able to identify and reduce their cognitive thought distortions, their negative thoughts, and use learned skills to replace negative and cognitive thought distortions”. We don’t want to judge member goals or try and take their goal and rephrase to appear more clinical. Put yourself in a member’s shoes feeling very vulnerable but willing to share their goals for the future. We should respect member’s goals and not judge or discourage. </a:t>
            </a:r>
          </a:p>
          <a:p>
            <a:endParaRPr lang="en-US" dirty="0"/>
          </a:p>
          <a:p>
            <a:r>
              <a:rPr lang="en-US" b="1" dirty="0"/>
              <a:t>READ SLIDE</a:t>
            </a:r>
          </a:p>
          <a:p>
            <a:endParaRPr lang="en-US" b="1" dirty="0"/>
          </a:p>
          <a:p>
            <a:r>
              <a:rPr lang="en-US" b="0" dirty="0"/>
              <a:t>The use of motivational interviewing can helpful when helping someone define their goals. </a:t>
            </a:r>
          </a:p>
          <a:p>
            <a:endParaRPr lang="en-US" b="1" dirty="0"/>
          </a:p>
          <a:p>
            <a:pPr lvl="0"/>
            <a:r>
              <a:rPr lang="en-US" sz="1200" kern="1200" dirty="0">
                <a:solidFill>
                  <a:schemeClr val="tx1"/>
                </a:solidFill>
                <a:effectLst/>
                <a:latin typeface="+mn-lt"/>
                <a:ea typeface="+mn-ea"/>
                <a:cs typeface="+mn-cs"/>
              </a:rPr>
              <a:t>RULES of  Motivational Interviewing</a:t>
            </a:r>
          </a:p>
          <a:p>
            <a:pPr lvl="0"/>
            <a:r>
              <a:rPr lang="en-US" sz="1200" kern="1200" dirty="0">
                <a:solidFill>
                  <a:schemeClr val="tx1"/>
                </a:solidFill>
                <a:effectLst/>
                <a:latin typeface="+mn-lt"/>
                <a:ea typeface="+mn-ea"/>
                <a:cs typeface="+mn-cs"/>
              </a:rPr>
              <a:t>R- Resist telling them what to do</a:t>
            </a:r>
          </a:p>
          <a:p>
            <a:pPr lvl="0"/>
            <a:r>
              <a:rPr lang="en-US" sz="1200" kern="1200" dirty="0">
                <a:solidFill>
                  <a:schemeClr val="tx1"/>
                </a:solidFill>
                <a:effectLst/>
                <a:latin typeface="+mn-lt"/>
                <a:ea typeface="+mn-ea"/>
                <a:cs typeface="+mn-cs"/>
              </a:rPr>
              <a:t>U- Understand their motivation</a:t>
            </a:r>
          </a:p>
          <a:p>
            <a:pPr lvl="0"/>
            <a:r>
              <a:rPr lang="en-US" sz="1200" kern="1200" dirty="0">
                <a:solidFill>
                  <a:schemeClr val="tx1"/>
                </a:solidFill>
                <a:effectLst/>
                <a:latin typeface="+mn-lt"/>
                <a:ea typeface="+mn-ea"/>
                <a:cs typeface="+mn-cs"/>
              </a:rPr>
              <a:t>L- Listen with empathy</a:t>
            </a:r>
          </a:p>
          <a:p>
            <a:pPr lvl="0"/>
            <a:r>
              <a:rPr lang="en-US" sz="1200" kern="1200" dirty="0">
                <a:solidFill>
                  <a:schemeClr val="tx1"/>
                </a:solidFill>
                <a:effectLst/>
                <a:latin typeface="+mn-lt"/>
                <a:ea typeface="+mn-ea"/>
                <a:cs typeface="+mn-cs"/>
              </a:rPr>
              <a:t>E- Empower them</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35</a:t>
            </a:fld>
            <a:endParaRPr lang="en-US" dirty="0"/>
          </a:p>
        </p:txBody>
      </p:sp>
    </p:spTree>
    <p:extLst>
      <p:ext uri="{BB962C8B-B14F-4D97-AF65-F5344CB8AC3E}">
        <p14:creationId xmlns:p14="http://schemas.microsoft.com/office/powerpoint/2010/main" val="728263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consider priorities when setting goals and objectives, this should be prioritized and driven by the family. You can assist them as needed to clarify and prioritize those goals. The CANS assessment helps youth and family with this. </a:t>
            </a:r>
          </a:p>
          <a:p>
            <a:endParaRPr lang="en-US" dirty="0"/>
          </a:p>
          <a:p>
            <a:r>
              <a:rPr lang="en-US" dirty="0"/>
              <a:t>The goal shouldn’t should just be a problem statement. </a:t>
            </a:r>
          </a:p>
          <a:p>
            <a:endParaRPr lang="en-US" dirty="0"/>
          </a:p>
          <a:p>
            <a:r>
              <a:rPr lang="en-US" dirty="0"/>
              <a:t>Helpful questions to ask: </a:t>
            </a:r>
            <a:r>
              <a:rPr lang="en-US" b="1" dirty="0"/>
              <a:t>READ SLIDE</a:t>
            </a:r>
          </a:p>
          <a:p>
            <a:endParaRPr lang="en-US" b="1" dirty="0"/>
          </a:p>
          <a:p>
            <a:endParaRPr lang="en-US" b="1" dirty="0"/>
          </a:p>
          <a:p>
            <a:r>
              <a:rPr lang="en-US" b="1" dirty="0"/>
              <a:t>Scenarios and goals</a:t>
            </a:r>
          </a:p>
          <a:p>
            <a:endParaRPr lang="en-US" b="1" dirty="0"/>
          </a:p>
          <a:p>
            <a:endParaRPr lang="en-US" b="1" dirty="0"/>
          </a:p>
          <a:p>
            <a:r>
              <a:rPr lang="en-US" b="0" dirty="0"/>
              <a:t>If you are working with a Youth named John who has been diagnosed with ADHD. His mother reports that homework turns into a struggle every night and typically ends with the John getting upset and yelling and the Mother getting upset and crying. Despite completing homework, often times he will misplace it or forget to turn it in which impacts his grades. He reports being in trouble all the time at school. His mother stated that she typically receives a phone call daily due to him being disruptive in the classroom, not following directions, and taking constant redirection. Often times he misses recess due to missing assignments. John’s mom is very supportive and wants to learn how to best help John. John is very social and gets along well with other kids.</a:t>
            </a:r>
          </a:p>
          <a:p>
            <a:endParaRPr lang="en-US" b="0" dirty="0"/>
          </a:p>
          <a:p>
            <a:r>
              <a:rPr lang="en-US" b="0" dirty="0"/>
              <a:t>Parent goal- “I want John to be able to get help with his ADHD so that he can be successful in school.” </a:t>
            </a:r>
          </a:p>
          <a:p>
            <a:r>
              <a:rPr lang="en-US" b="0" dirty="0"/>
              <a:t>Youth’s goal- “I want to not get in trouble and to be able to go to recess with my friends.” </a:t>
            </a:r>
          </a:p>
          <a:p>
            <a:endParaRPr lang="en-US" b="0" dirty="0"/>
          </a:p>
          <a:p>
            <a:endParaRPr lang="en-US" b="0" dirty="0"/>
          </a:p>
          <a:p>
            <a:r>
              <a:rPr lang="en-US" b="0" dirty="0"/>
              <a:t>You are working with an adult male named Rick who has a diagnosis of Major Depressive Disorder. He has a history of an employment but generally does not keep a job for longer than 4 months. He reports that he likes working and that it also helps him feel less depressed because he must get up and go out of the house when he is working. However, he struggles with dealing with his symptoms of depression. At times this can lead him to feeling worthless, tired, and loses the desire to do much besides sleep and watch TV. He identifies his relationship with his mother as a big support but once he starts feeling too depressed, he quits reaching out and then starts calling in sick to work. Eventually this usually leads to him getting fired. </a:t>
            </a:r>
          </a:p>
          <a:p>
            <a:endParaRPr lang="en-US" b="0" dirty="0"/>
          </a:p>
          <a:p>
            <a:r>
              <a:rPr lang="en-US" b="0" dirty="0"/>
              <a:t>Rick’s Goal “I want to be able deal with my feelings of depression and have a job”. </a:t>
            </a:r>
          </a:p>
          <a:p>
            <a:endParaRPr lang="en-US" b="0" dirty="0"/>
          </a:p>
          <a:p>
            <a:endParaRPr lang="en-US" b="0" dirty="0"/>
          </a:p>
          <a:p>
            <a:r>
              <a:rPr lang="en-US" b="0" dirty="0"/>
              <a:t>You are working with an adult female name Suzie with a diagnosis of Bipolar Disorder. She is currently on disability which makes it difficult at times to have enough money to pay for basic needs. She struggles managing her money and often buys things that she doesn’t need and then she is unable to pay her bills. She also struggles when friends ask her for money and feels obligated to help them despite knowing that she doesn’t have it to give. There have been times when she has been homeless due to poor money management and was unable to pay her rent. Suzie has been referred for CBRS/Skills Building which you will be providing. She has done well in the past when she has had support in this area. </a:t>
            </a:r>
          </a:p>
          <a:p>
            <a:endParaRPr lang="en-US" b="0" dirty="0"/>
          </a:p>
          <a:p>
            <a:endParaRPr lang="en-US" b="0" dirty="0"/>
          </a:p>
          <a:p>
            <a:r>
              <a:rPr lang="en-US" b="0" dirty="0"/>
              <a:t>Suzie’s goal “I want to pay my bills, so I always have a place to live”. </a:t>
            </a:r>
          </a:p>
          <a:p>
            <a:endParaRPr lang="en-US" b="0" dirty="0"/>
          </a:p>
          <a:p>
            <a:endParaRPr lang="en-US" b="0" dirty="0"/>
          </a:p>
          <a:p>
            <a:r>
              <a:rPr lang="en-US" b="0" dirty="0"/>
              <a:t>You are working with an adult male named Chris who struggles with Social Anxiety. He has been able to mange his symptoms in the past but following the loss of his dog he has had difficulty dealing with his symptoms of anxiety. He is very spiritual and previously enjoyed going to the Catholic church very close to where he lives which is one of the few places, he has felt comfortable. Recently he has been so worried that people at church will notice that he is acting different and is scared of being embarrassed. Finally this became so distressing that he quit going to church. He finds that he is leaving his house less and has stopped walking after he lost his dog. </a:t>
            </a:r>
          </a:p>
          <a:p>
            <a:endParaRPr lang="en-US" b="0" dirty="0"/>
          </a:p>
          <a:p>
            <a:r>
              <a:rPr lang="en-US" b="0" dirty="0"/>
              <a:t>Chris’s goal “I want to be able to go back to church and not have so much anxiety when I’m there.”</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36</a:t>
            </a:fld>
            <a:endParaRPr lang="en-US" dirty="0"/>
          </a:p>
        </p:txBody>
      </p:sp>
    </p:spTree>
    <p:extLst>
      <p:ext uri="{BB962C8B-B14F-4D97-AF65-F5344CB8AC3E}">
        <p14:creationId xmlns:p14="http://schemas.microsoft.com/office/powerpoint/2010/main" val="2676002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Objectives should be specific, concurrent and sequential individualized., that you, as the clinician and the member identify, how you will evaluate progress or change toward the goal.  </a:t>
            </a:r>
          </a:p>
          <a:p>
            <a:endParaRPr lang="en-US" dirty="0"/>
          </a:p>
          <a:p>
            <a:r>
              <a:rPr lang="en-US" dirty="0"/>
              <a:t>One of the biggest struggles on treatment plans is identifying measurable objectives.  If the goal is a person’s hope for the future the objectives are the incremental steps to get there. Objectives are most easily identified when using action words. Then inquire about the desired changes in behavior or functioning. In order to give a diagnosis that means you have not only identified that it has met the diagnostic criteria but also how those symptoms are leading to an impairment in functioning. Some of those areas can include social, academic, and occupational. </a:t>
            </a:r>
          </a:p>
          <a:p>
            <a:endParaRPr lang="en-US" dirty="0"/>
          </a:p>
          <a:p>
            <a:r>
              <a:rPr lang="en-US" dirty="0"/>
              <a:t>Sometimes objectives are referred to as short term goals. As stressed before,  Optum Idaho does not dictate a prescriptive template but a use of objectives following the member’s stated goal set at different time frames is acceptable to show short- and long-term goals. By identifying short- and long-term goals it identifies the progress being made toward the goal which is motivational not only for the person but also for the clinician. Success is empowering. So, objectives that aren’t measurable and aren’t understandable to the member can leave them feeling like they are unable to make progress and doesn’t help the clinician to identify what’s working and what isn’t. </a:t>
            </a:r>
          </a:p>
          <a:p>
            <a:endParaRPr lang="en-US" dirty="0"/>
          </a:p>
          <a:p>
            <a:r>
              <a:rPr lang="en-US" dirty="0"/>
              <a:t>Objectives should identify a measure in order to determine achievement. I like to look at this as common language between you and the member so you can easily identify progress or even lack of progress. Lack of progress  is a good time to determine if there is need for  a reassessment or revision of the treatment plan to meet the member where they are at right now.  </a:t>
            </a:r>
          </a:p>
          <a:p>
            <a:endParaRPr lang="en-US" dirty="0"/>
          </a:p>
          <a:p>
            <a:r>
              <a:rPr lang="en-US" dirty="0"/>
              <a:t>A common mistake is confusing objectives with interventions. This often is typical of a program centered model. If the objective reads “John will attend and participate in DBT group” then really, you’re just restating the identified intervention of DBT Skills Group weekly. Furthermore, then all your objective is doing is measuring attendance. The objective should identify what behavior change will be impacted by John learning and utilizing DBT Skills.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37</a:t>
            </a:fld>
            <a:endParaRPr lang="en-US" dirty="0"/>
          </a:p>
        </p:txBody>
      </p:sp>
    </p:spTree>
    <p:extLst>
      <p:ext uri="{BB962C8B-B14F-4D97-AF65-F5344CB8AC3E}">
        <p14:creationId xmlns:p14="http://schemas.microsoft.com/office/powerpoint/2010/main" val="3469368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Treatment Planning for Person-Centered Care Shared Decision Making for Whole Health by Neal Adams and Diane Grieder is once again a fabulous resource in this area. They outline key components for objectives. </a:t>
            </a:r>
          </a:p>
          <a:p>
            <a:endParaRPr lang="en-US" dirty="0"/>
          </a:p>
          <a:p>
            <a:r>
              <a:rPr lang="en-US" b="1" dirty="0"/>
              <a:t>READ SLIDE:</a:t>
            </a:r>
          </a:p>
          <a:p>
            <a:endParaRPr lang="en-US" dirty="0"/>
          </a:p>
          <a:p>
            <a:r>
              <a:rPr lang="en-US" dirty="0"/>
              <a:t>In addition, they also highlight the age-old SMART acronym when writing objectives:</a:t>
            </a:r>
          </a:p>
          <a:p>
            <a:r>
              <a:rPr lang="en-US" b="1" dirty="0"/>
              <a:t>Specific</a:t>
            </a:r>
            <a:r>
              <a:rPr lang="en-US" dirty="0"/>
              <a:t> is the language clear? </a:t>
            </a:r>
            <a:r>
              <a:rPr lang="en-US" b="1" dirty="0"/>
              <a:t> Measurable </a:t>
            </a:r>
            <a:r>
              <a:rPr lang="en-US" b="0" dirty="0"/>
              <a:t>how are you and the member going to know when it has been completed and how are going to be able to identify progress. </a:t>
            </a:r>
            <a:r>
              <a:rPr lang="en-US" b="1" dirty="0"/>
              <a:t> Attainable </a:t>
            </a:r>
            <a:r>
              <a:rPr lang="en-US" b="0" dirty="0"/>
              <a:t>is it reasonable? </a:t>
            </a:r>
            <a:r>
              <a:rPr lang="en-US" b="1" dirty="0"/>
              <a:t>Relevant </a:t>
            </a:r>
            <a:r>
              <a:rPr lang="en-US" b="0" dirty="0"/>
              <a:t>Is it worth their time and will it meet their needs? </a:t>
            </a:r>
            <a:r>
              <a:rPr lang="en-US" b="1" dirty="0"/>
              <a:t>Timely </a:t>
            </a:r>
            <a:r>
              <a:rPr lang="en-US" b="0" dirty="0"/>
              <a:t>What is the timeframe for completion?</a:t>
            </a:r>
          </a:p>
          <a:p>
            <a:endParaRPr lang="en-US" b="0" dirty="0"/>
          </a:p>
          <a:p>
            <a:r>
              <a:rPr lang="en-US" b="0" dirty="0"/>
              <a:t>After establishing goals some question that you can ask to help identify objectives: </a:t>
            </a:r>
          </a:p>
          <a:p>
            <a:pPr lvl="0">
              <a:lnSpc>
                <a:spcPct val="100000"/>
              </a:lnSpc>
            </a:pPr>
            <a:r>
              <a:rPr lang="en-US" sz="1200" dirty="0"/>
              <a:t>What would you need to do to get started?</a:t>
            </a:r>
          </a:p>
          <a:p>
            <a:pPr lvl="0">
              <a:lnSpc>
                <a:spcPct val="100000"/>
              </a:lnSpc>
            </a:pPr>
            <a:r>
              <a:rPr lang="en-US" sz="1200" dirty="0"/>
              <a:t>What feels like the first step?</a:t>
            </a:r>
          </a:p>
          <a:p>
            <a:pPr lvl="0">
              <a:lnSpc>
                <a:spcPct val="100000"/>
              </a:lnSpc>
            </a:pPr>
            <a:r>
              <a:rPr lang="en-US" sz="1200" dirty="0"/>
              <a:t>What would you need help with?</a:t>
            </a:r>
          </a:p>
          <a:p>
            <a:pPr lvl="0">
              <a:lnSpc>
                <a:spcPct val="100000"/>
              </a:lnSpc>
            </a:pPr>
            <a:r>
              <a:rPr lang="en-US" sz="1200" dirty="0"/>
              <a:t>What do you need to learn about?</a:t>
            </a:r>
          </a:p>
          <a:p>
            <a:pPr lvl="0">
              <a:lnSpc>
                <a:spcPct val="100000"/>
              </a:lnSpc>
            </a:pPr>
            <a:r>
              <a:rPr lang="en-US" sz="1200" dirty="0"/>
              <a:t>What resources do you need?</a:t>
            </a:r>
          </a:p>
          <a:p>
            <a:endParaRPr lang="en-US" b="0" dirty="0"/>
          </a:p>
          <a:p>
            <a:endParaRPr lang="en-US" b="0" dirty="0"/>
          </a:p>
          <a:p>
            <a:r>
              <a:rPr lang="en-US" b="0" dirty="0"/>
              <a:t>This is a good way to determine if you have good objectives. Also keep in mind that strengths should help inform objectives. </a:t>
            </a:r>
          </a:p>
          <a:p>
            <a:endParaRPr lang="en-US" b="0" u="sng" dirty="0"/>
          </a:p>
          <a:p>
            <a:r>
              <a:rPr lang="en-US" b="0" u="sng" dirty="0"/>
              <a:t>Examples of objectives: </a:t>
            </a:r>
          </a:p>
          <a:p>
            <a:r>
              <a:rPr lang="en-US" b="1" dirty="0"/>
              <a:t>Let’s take John </a:t>
            </a:r>
          </a:p>
          <a:p>
            <a:r>
              <a:rPr lang="en-US" b="0" dirty="0"/>
              <a:t>Further conversation with John’s mom identified that she often doesn’t find out about John’s missing assignments until several weeks later. John’s teacher follows a color system in the classroom, and they start on green every morning, if rules are broken etc. the child is moved to yellow, if additional direction from the teacher is required following that then they are put on Red and are required to call home and report this to a parent. Anything that can’t be addressed by the teacher results in the principal handling the situation and calling home. Typically, John is required to call home 4 to 5 days a week. </a:t>
            </a:r>
          </a:p>
          <a:p>
            <a:endParaRPr lang="en-US" b="0" dirty="0"/>
          </a:p>
          <a:p>
            <a:r>
              <a:rPr lang="en-US" b="0" dirty="0"/>
              <a:t>Parent goal- “I want John to be able to get help with his ADHD so that he can be successful in school.” </a:t>
            </a:r>
          </a:p>
          <a:p>
            <a:r>
              <a:rPr lang="en-US" b="0" dirty="0"/>
              <a:t>Youth’s goal- “I want to not get in trouble and to be able to go to recess with my friends.” </a:t>
            </a:r>
          </a:p>
          <a:p>
            <a:endParaRPr lang="en-US" b="0" dirty="0"/>
          </a:p>
          <a:p>
            <a:r>
              <a:rPr lang="en-US" b="0" u="sng" dirty="0"/>
              <a:t>Objectives:</a:t>
            </a:r>
          </a:p>
          <a:p>
            <a:r>
              <a:rPr lang="en-US" b="0" dirty="0"/>
              <a:t>John will turn in assignments at the beginning of school 3 out of 5 days per week as confirmed by mom checking  PowerSchool weekly. John will report that he has been able to go to recess 3 out of 5 days per week. This will be accomplished by XXX. (Identified date for completion)</a:t>
            </a:r>
          </a:p>
          <a:p>
            <a:endParaRPr lang="en-US" b="0" dirty="0"/>
          </a:p>
          <a:p>
            <a:r>
              <a:rPr lang="en-US" b="0" dirty="0"/>
              <a:t>John will use the skills he is learning in therapy to help him stay on task at school as measured by being on yellow in the classroom at least 4 days per week. This will be accomplished by XXX.</a:t>
            </a:r>
          </a:p>
          <a:p>
            <a:endParaRPr lang="en-US" b="0" dirty="0"/>
          </a:p>
          <a:p>
            <a:r>
              <a:rPr lang="en-US" b="0" u="sng" dirty="0"/>
              <a:t>Family therapy objectives:</a:t>
            </a:r>
          </a:p>
          <a:p>
            <a:endParaRPr lang="en-US" b="0" dirty="0"/>
          </a:p>
          <a:p>
            <a:r>
              <a:rPr lang="en-US" b="0" dirty="0"/>
              <a:t>Mom will establish a consistent homework schedule each night which will include a break every 30 minutes. This will be accomplished XXX. </a:t>
            </a:r>
          </a:p>
          <a:p>
            <a:endParaRPr lang="en-US" b="0" dirty="0"/>
          </a:p>
          <a:p>
            <a:r>
              <a:rPr lang="en-US" b="0" dirty="0"/>
              <a:t>Mom will develop a morning checklist which will consist of taking his medications each day and checking his backpack to make sure that he has the daily homework to turn in. This will be completed by XXX. </a:t>
            </a:r>
          </a:p>
          <a:p>
            <a:endParaRPr lang="en-US" b="0" dirty="0"/>
          </a:p>
          <a:p>
            <a:r>
              <a:rPr lang="en-US" b="0" dirty="0"/>
              <a:t>Mom will utilize the skills she is learning in family therapy including using single step instructions when assisting John with homework. Mom and John will report homework time being without tears by XXX.</a:t>
            </a:r>
          </a:p>
          <a:p>
            <a:endParaRPr lang="en-US" b="0" dirty="0"/>
          </a:p>
          <a:p>
            <a:r>
              <a:rPr lang="en-US" b="1" dirty="0"/>
              <a:t>In learning more about Rick you found out that he is very smart and enjoys cooking. He has previous work experience working in food preparation and cooking. He reports that he just started a new job at a restaurant and wants to keep it.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Rick’s Goal “I want to be able deal with my feelings of depression and keep a job”.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t>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Rick will learn how  identify his negative thoughts and develop at least three skills to deal with his feelings of depression. This will help Rick in reducing the number of times he calls in sick to work to no more than one call in per month due to negative thoughts and depressive symptoms.  This will be accomplished by XXX.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Rick will continue to use his coping skills to decrease his depression and will reach out to his mother for support when he first starts feeling depressed and will maintain consistent employment for XXX.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Suzie’s goal “I want to pay my bills, so I always have a place to live”. </a:t>
            </a:r>
          </a:p>
          <a:p>
            <a:endParaRPr lang="en-US" b="0" dirty="0"/>
          </a:p>
          <a:p>
            <a:r>
              <a:rPr lang="en-US" b="0" u="sng" dirty="0"/>
              <a:t>Objectives:</a:t>
            </a:r>
          </a:p>
          <a:p>
            <a:r>
              <a:rPr lang="en-US" b="0" dirty="0"/>
              <a:t>Suzie will make a list of all her monthly expenses and create a budget by XXX.</a:t>
            </a:r>
          </a:p>
          <a:p>
            <a:r>
              <a:rPr lang="en-US" b="0" dirty="0"/>
              <a:t>Suzie will review her budget with her CBRS worker weekly and identify areas of improvement including not giving money to friends by XXX.</a:t>
            </a:r>
          </a:p>
          <a:p>
            <a:r>
              <a:rPr lang="en-US" b="0" dirty="0"/>
              <a:t>Suzie will pay her rent payment first before any other expenses consecutively for 4 months by XXX.</a:t>
            </a:r>
          </a:p>
          <a:p>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Chris’s goal “I want to be able to go back to church and not have so much anxiety when I’m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t>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Chris will learn and implement skills to help reduce anxiety and will leave the house 3 times a week for a short walk or to talk with his neighbor by XXX.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Chris will utilize coping skills to address feelings of anxiety by being able to attend church sitting in the back for the majority of the service at least once per month by XXX.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Chris will attend church on a weekly basis for the entire service by XXX.</a:t>
            </a:r>
          </a:p>
          <a:p>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38</a:t>
            </a:fld>
            <a:endParaRPr lang="en-US" dirty="0"/>
          </a:p>
        </p:txBody>
      </p:sp>
    </p:spTree>
    <p:extLst>
      <p:ext uri="{BB962C8B-B14F-4D97-AF65-F5344CB8AC3E}">
        <p14:creationId xmlns:p14="http://schemas.microsoft.com/office/powerpoint/2010/main" val="1256590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interventions are really addressing the questions of </a:t>
            </a:r>
          </a:p>
          <a:p>
            <a:endParaRPr lang="en-US" dirty="0"/>
          </a:p>
          <a:p>
            <a:r>
              <a:rPr lang="en-US" b="1" dirty="0"/>
              <a:t>Who?</a:t>
            </a:r>
            <a:r>
              <a:rPr lang="en-US" dirty="0"/>
              <a:t> The name and title/credentials of the person who is going to be providing the service or intervention</a:t>
            </a:r>
          </a:p>
          <a:p>
            <a:endParaRPr lang="en-US" dirty="0"/>
          </a:p>
          <a:p>
            <a:r>
              <a:rPr lang="en-US" b="1" dirty="0"/>
              <a:t>What?</a:t>
            </a:r>
            <a:r>
              <a:rPr lang="en-US" dirty="0"/>
              <a:t> What type of service or clinical activity are they providing?  Individual Psychotherapy, CBRS/Skills Building etc. </a:t>
            </a:r>
          </a:p>
          <a:p>
            <a:endParaRPr lang="en-US" dirty="0"/>
          </a:p>
          <a:p>
            <a:r>
              <a:rPr lang="en-US" b="1" dirty="0"/>
              <a:t>When?</a:t>
            </a:r>
            <a:r>
              <a:rPr lang="en-US" dirty="0"/>
              <a:t> Is it going to occur weekly for 45 minutes for the next 6 months?</a:t>
            </a:r>
          </a:p>
          <a:p>
            <a:endParaRPr lang="en-US" dirty="0"/>
          </a:p>
          <a:p>
            <a:r>
              <a:rPr lang="en-US" b="1" dirty="0"/>
              <a:t>Where?</a:t>
            </a:r>
            <a:r>
              <a:rPr lang="en-US" dirty="0"/>
              <a:t> In the home, office, community, and now specifying telehealth if that is an agreed upon option for the member. </a:t>
            </a:r>
          </a:p>
          <a:p>
            <a:endParaRPr lang="en-US" dirty="0"/>
          </a:p>
          <a:p>
            <a:r>
              <a:rPr lang="en-US" b="1" dirty="0"/>
              <a:t>Why?</a:t>
            </a:r>
            <a:r>
              <a:rPr lang="en-US" dirty="0"/>
              <a:t> What is the purpose of the service? What is going to be addressed. </a:t>
            </a:r>
          </a:p>
          <a:p>
            <a:endParaRPr lang="en-US" dirty="0"/>
          </a:p>
          <a:p>
            <a:r>
              <a:rPr lang="en-US" dirty="0"/>
              <a:t>Keep in mind you want to make sure that you recommending and providing interventions that are appropriate to the level of care. </a:t>
            </a:r>
          </a:p>
          <a:p>
            <a:endParaRPr lang="en-US" dirty="0"/>
          </a:p>
          <a:p>
            <a:r>
              <a:rPr lang="en-US" dirty="0"/>
              <a:t>Is this the right service at that right time? Make sure the interventions are appropriate for where they are in the stages of change.  </a:t>
            </a:r>
          </a:p>
          <a:p>
            <a:endParaRPr lang="en-US" dirty="0"/>
          </a:p>
          <a:p>
            <a:r>
              <a:rPr lang="en-US" dirty="0"/>
              <a:t>Do not make the mistake of including interventions that someone is not properly trained for or certified to provide this occurs with check boxes to click are available in the EMR or copying and pasting. Then you could be inadvertently checking something that may appear that you are practicing out of scope.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39</a:t>
            </a:fld>
            <a:endParaRPr lang="en-US" dirty="0"/>
          </a:p>
        </p:txBody>
      </p:sp>
    </p:spTree>
    <p:extLst>
      <p:ext uri="{BB962C8B-B14F-4D97-AF65-F5344CB8AC3E}">
        <p14:creationId xmlns:p14="http://schemas.microsoft.com/office/powerpoint/2010/main" val="341180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walk through the process of documentation throughout treatment, </a:t>
            </a:r>
            <a:r>
              <a:rPr lang="en-US" dirty="0">
                <a:solidFill>
                  <a:srgbClr val="FF0000"/>
                </a:solidFill>
              </a:rPr>
              <a:t>I hope that you will be able to change your thinking </a:t>
            </a:r>
            <a:r>
              <a:rPr lang="en-US" dirty="0">
                <a:highlight>
                  <a:srgbClr val="FFFF00"/>
                </a:highlight>
              </a:rPr>
              <a:t>in </a:t>
            </a:r>
            <a:r>
              <a:rPr lang="en-US" dirty="0"/>
              <a:t>order to see that ultimately this leads to quality of care for the people you serve. To this day I have not met one behavioral health provider that has said that documentation is their favorite part of the job. However, I continue to meet on a regular basis, behavioral health providers that have a passion for helping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 by the end of the presentation you will see that accurately documenting throughout treatment is just as important as the service being provided.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Documentation in the record helps provide consistency and coordination and leads to a more enhanced recovery process. This can also be beneficial not only for the individual receiving treatment but for other providers who are also providing treatment of those who will be providing treatment in the future.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4</a:t>
            </a:fld>
            <a:endParaRPr lang="en-US" dirty="0"/>
          </a:p>
        </p:txBody>
      </p:sp>
    </p:spTree>
    <p:extLst>
      <p:ext uri="{BB962C8B-B14F-4D97-AF65-F5344CB8AC3E}">
        <p14:creationId xmlns:p14="http://schemas.microsoft.com/office/powerpoint/2010/main" val="1977644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#67 </a:t>
            </a:r>
            <a:r>
              <a:rPr lang="en-US" sz="1200" b="0" i="0" u="none" strike="noStrike" kern="1200" dirty="0">
                <a:solidFill>
                  <a:schemeClr val="tx1"/>
                </a:solidFill>
                <a:effectLst/>
                <a:latin typeface="+mn-lt"/>
                <a:ea typeface="+mn-ea"/>
                <a:cs typeface="+mn-cs"/>
              </a:rPr>
              <a:t>When applicable, the treatment record, including the treatment plan, reflects discharge planning.</a:t>
            </a:r>
            <a:r>
              <a:rPr lang="en-US" dirty="0"/>
              <a:t> </a:t>
            </a:r>
          </a:p>
          <a:p>
            <a:endParaRPr lang="en-US" dirty="0"/>
          </a:p>
          <a:p>
            <a:endParaRPr lang="en-US" dirty="0"/>
          </a:p>
          <a:p>
            <a:r>
              <a:rPr lang="en-US" dirty="0"/>
              <a:t>Resiliency and recovery speaks to the belief in individuals and families to be successful and independent. Contradictory to this, is creating a relationship of dependence on the clinician or service provider. Self-determination and self-direction are the foundations for recovery as members determine their own goals and then decide the path in which to get there. It is also important to support the development of natural supports. Successful discharge can also mean a transition to another level of care. Discharge should be reassessed throughout treatment and discussed with the member. Including discussions regarding a decrease in appointments moving from weekly to bi-weekly, then to monthly etc. </a:t>
            </a:r>
          </a:p>
          <a:p>
            <a:endParaRPr lang="en-US" dirty="0"/>
          </a:p>
          <a:p>
            <a:r>
              <a:rPr lang="en-US" dirty="0"/>
              <a:t>The expectation is that this section on the treatment plan is individualized and at least includes one statement from the member on what it will look like when they don’t need the service anymore.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40</a:t>
            </a:fld>
            <a:endParaRPr lang="en-US" dirty="0"/>
          </a:p>
        </p:txBody>
      </p:sp>
    </p:spTree>
    <p:extLst>
      <p:ext uri="{BB962C8B-B14F-4D97-AF65-F5344CB8AC3E}">
        <p14:creationId xmlns:p14="http://schemas.microsoft.com/office/powerpoint/2010/main" val="4158907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section will go over documentation requirements in progress notes.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41</a:t>
            </a:fld>
            <a:endParaRPr lang="en-US" dirty="0"/>
          </a:p>
        </p:txBody>
      </p:sp>
    </p:spTree>
    <p:extLst>
      <p:ext uri="{BB962C8B-B14F-4D97-AF65-F5344CB8AC3E}">
        <p14:creationId xmlns:p14="http://schemas.microsoft.com/office/powerpoint/2010/main" val="2701227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TRR #72-91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Needs are not to be confused with negativity but rather things we all deal with daily (member reports being tired due to a medication change, had tears in her eyes when discussing fight with a friend, member stated that they are stressed due to not being able to get enough hours at work). Being aware of daily challenges/needs can direct the intervention used in the session today. Strengths for today can be a number of things (they already contacted their doctor to report concerns of medication change, they report being tired but didn’t want to miss meeting with you today, they report being excited that their boss trusted them with closing duties). </a:t>
            </a:r>
          </a:p>
          <a:p>
            <a:endParaRPr lang="en-US" dirty="0"/>
          </a:p>
          <a:p>
            <a:r>
              <a:rPr lang="en-US" sz="1200" b="0" i="0" u="none" strike="noStrike" kern="1200" dirty="0">
                <a:solidFill>
                  <a:schemeClr val="tx1"/>
                </a:solidFill>
                <a:effectLst/>
                <a:latin typeface="+mn-lt"/>
                <a:ea typeface="+mn-ea"/>
                <a:cs typeface="+mn-cs"/>
              </a:rPr>
              <a:t>The progress note indicates the type of intervention that was used for the session.</a:t>
            </a:r>
            <a:r>
              <a:rPr lang="en-US" dirty="0"/>
              <a:t> (What evidenced based practice or evidenced informed practice did you utilize and how.</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progress notes reflect reassessments when necessary.</a:t>
            </a:r>
            <a:r>
              <a:rPr lang="en-US" dirty="0"/>
              <a: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progress notes reflect on-going risk assessments (including but not limited to suicide, homicide, and dangerous behaviors) and monitoring of any at risk situations.</a:t>
            </a:r>
            <a:r>
              <a:rPr lang="en-US" dirty="0"/>
              <a:t> ) This includes any other risk that has been identified including risk of relapse, Child protection issues, aggressive behavior, etc.</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progress notes describe/list member needs and strengths and how those impact treatment.</a:t>
            </a:r>
            <a:r>
              <a:rPr lang="en-US" dirty="0"/>
              <a:t> These should be point and time and can reflect the member's voice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progress notes describe progress or lack of progress towards treatment plan goals.</a:t>
            </a:r>
            <a:r>
              <a:rPr lang="en-US" dirty="0"/>
              <a:t> (This needs to tie back to the treatment plan not just that they participated today)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progress notes document any referrals made to other clinicians, agencies, and/or therapeutic services when indicated.</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progress notes document the use of any preventive services (relapse prevention, stress management, wellness programs and referrals to community resources).</a:t>
            </a:r>
            <a:r>
              <a:rPr lang="en-US" dirty="0"/>
              <a:t>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42</a:t>
            </a:fld>
            <a:endParaRPr lang="en-US" dirty="0"/>
          </a:p>
        </p:txBody>
      </p:sp>
    </p:spTree>
    <p:extLst>
      <p:ext uri="{BB962C8B-B14F-4D97-AF65-F5344CB8AC3E}">
        <p14:creationId xmlns:p14="http://schemas.microsoft.com/office/powerpoint/2010/main" val="684924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intervention is where you demonstrate competence and the use of evidence-based practices and best practice guidelines. Make sure that you have been trained for the intervention you are providing, within the area of your expertise. If you are not trained in a certain area or intervention, you should make an appropriate referral </a:t>
            </a:r>
          </a:p>
          <a:p>
            <a:endParaRPr lang="en-US" dirty="0"/>
          </a:p>
          <a:p>
            <a:r>
              <a:rPr lang="en-US" dirty="0"/>
              <a:t>Just putting CBT, DBT, or MI on every note on the intervention is not acceptable. </a:t>
            </a:r>
          </a:p>
          <a:p>
            <a:endParaRPr lang="en-US" dirty="0"/>
          </a:p>
          <a:p>
            <a:r>
              <a:rPr lang="en-US" sz="1200" b="1" u="sng" kern="1200" dirty="0">
                <a:solidFill>
                  <a:schemeClr val="tx1"/>
                </a:solidFill>
                <a:effectLst/>
                <a:latin typeface="+mn-lt"/>
                <a:ea typeface="+mn-ea"/>
                <a:cs typeface="+mn-cs"/>
              </a:rPr>
              <a:t>Cognitive behavioral Therapy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CBT Actions</a:t>
            </a:r>
          </a:p>
          <a:p>
            <a:pPr lvl="0"/>
            <a:r>
              <a:rPr lang="en-US" sz="1200" kern="1200" dirty="0">
                <a:solidFill>
                  <a:schemeClr val="tx1"/>
                </a:solidFill>
                <a:effectLst/>
                <a:latin typeface="+mn-lt"/>
                <a:ea typeface="+mn-ea"/>
                <a:cs typeface="+mn-cs"/>
              </a:rPr>
              <a:t>Cognitive restructuring</a:t>
            </a:r>
          </a:p>
          <a:p>
            <a:pPr lvl="0"/>
            <a:r>
              <a:rPr lang="en-US" sz="1200" kern="1200" dirty="0">
                <a:solidFill>
                  <a:schemeClr val="tx1"/>
                </a:solidFill>
                <a:effectLst/>
                <a:latin typeface="+mn-lt"/>
                <a:ea typeface="+mn-ea"/>
                <a:cs typeface="+mn-cs"/>
              </a:rPr>
              <a:t>Journaling</a:t>
            </a:r>
          </a:p>
          <a:p>
            <a:pPr lvl="0"/>
            <a:r>
              <a:rPr lang="en-US" sz="1200" kern="1200" dirty="0">
                <a:solidFill>
                  <a:schemeClr val="tx1"/>
                </a:solidFill>
                <a:effectLst/>
                <a:latin typeface="+mn-lt"/>
                <a:ea typeface="+mn-ea"/>
                <a:cs typeface="+mn-cs"/>
              </a:rPr>
              <a:t>Confronting  cognitive distortions</a:t>
            </a:r>
          </a:p>
          <a:p>
            <a:pPr lvl="0"/>
            <a:r>
              <a:rPr lang="en-US" sz="1200" kern="1200" dirty="0">
                <a:solidFill>
                  <a:schemeClr val="tx1"/>
                </a:solidFill>
                <a:effectLst/>
                <a:latin typeface="+mn-lt"/>
                <a:ea typeface="+mn-ea"/>
                <a:cs typeface="+mn-cs"/>
              </a:rPr>
              <a:t>Play the scrip until the end</a:t>
            </a:r>
          </a:p>
          <a:p>
            <a:pPr lvl="0"/>
            <a:r>
              <a:rPr lang="en-US" sz="1200" kern="1200" dirty="0">
                <a:solidFill>
                  <a:schemeClr val="tx1"/>
                </a:solidFill>
                <a:effectLst/>
                <a:latin typeface="+mn-lt"/>
                <a:ea typeface="+mn-ea"/>
                <a:cs typeface="+mn-cs"/>
              </a:rPr>
              <a:t>Relaxation, meditation and mindfulness</a:t>
            </a:r>
          </a:p>
          <a:p>
            <a:pPr lvl="0"/>
            <a:r>
              <a:rPr lang="en-US" sz="1200" kern="1200" dirty="0">
                <a:solidFill>
                  <a:schemeClr val="tx1"/>
                </a:solidFill>
                <a:effectLst/>
                <a:latin typeface="+mn-lt"/>
                <a:ea typeface="+mn-ea"/>
                <a:cs typeface="+mn-cs"/>
              </a:rPr>
              <a:t>Behavior and/ or thought records</a:t>
            </a:r>
          </a:p>
          <a:p>
            <a:pPr lvl="0"/>
            <a:r>
              <a:rPr lang="en-US" sz="1200" kern="1200" dirty="0">
                <a:solidFill>
                  <a:schemeClr val="tx1"/>
                </a:solidFill>
                <a:effectLst/>
                <a:latin typeface="+mn-lt"/>
                <a:ea typeface="+mn-ea"/>
                <a:cs typeface="+mn-cs"/>
              </a:rPr>
              <a:t>Activity scheduling that promotes positive and healthy choices</a:t>
            </a:r>
          </a:p>
          <a:p>
            <a:pPr lvl="0"/>
            <a:r>
              <a:rPr lang="en-US" sz="1200" kern="1200" dirty="0">
                <a:solidFill>
                  <a:schemeClr val="tx1"/>
                </a:solidFill>
                <a:effectLst/>
                <a:latin typeface="+mn-lt"/>
                <a:ea typeface="+mn-ea"/>
                <a:cs typeface="+mn-cs"/>
              </a:rPr>
              <a:t>Situation/Imagery Based Exposure</a:t>
            </a:r>
          </a:p>
          <a:p>
            <a:pPr lvl="0"/>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Motivational Interviewing</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Change Plan</a:t>
            </a:r>
          </a:p>
          <a:p>
            <a:pPr lvl="0"/>
            <a:r>
              <a:rPr lang="en-US" sz="1200" kern="1200" dirty="0">
                <a:solidFill>
                  <a:schemeClr val="tx1"/>
                </a:solidFill>
                <a:effectLst/>
                <a:latin typeface="+mn-lt"/>
                <a:ea typeface="+mn-ea"/>
                <a:cs typeface="+mn-cs"/>
              </a:rPr>
              <a:t>Using Success questions</a:t>
            </a:r>
          </a:p>
          <a:p>
            <a:pPr lvl="0"/>
            <a:r>
              <a:rPr lang="en-US" sz="1200" kern="1200" dirty="0">
                <a:solidFill>
                  <a:schemeClr val="tx1"/>
                </a:solidFill>
                <a:effectLst/>
                <a:latin typeface="+mn-lt"/>
                <a:ea typeface="+mn-ea"/>
                <a:cs typeface="+mn-cs"/>
              </a:rPr>
              <a:t>Using the readiness ruler</a:t>
            </a:r>
          </a:p>
          <a:p>
            <a:pPr lvl="0"/>
            <a:r>
              <a:rPr lang="en-US" sz="1200" kern="1200" dirty="0">
                <a:solidFill>
                  <a:schemeClr val="tx1"/>
                </a:solidFill>
                <a:effectLst/>
                <a:latin typeface="+mn-lt"/>
                <a:ea typeface="+mn-ea"/>
                <a:cs typeface="+mn-cs"/>
              </a:rPr>
              <a:t>Using a decisional balance sheet</a:t>
            </a:r>
          </a:p>
          <a:p>
            <a:pPr lvl="0"/>
            <a:r>
              <a:rPr lang="en-US" sz="1200" kern="1200" dirty="0">
                <a:solidFill>
                  <a:schemeClr val="tx1"/>
                </a:solidFill>
                <a:effectLst/>
                <a:latin typeface="+mn-lt"/>
                <a:ea typeface="+mn-ea"/>
                <a:cs typeface="+mn-cs"/>
              </a:rPr>
              <a:t>Stage of change</a:t>
            </a:r>
          </a:p>
          <a:p>
            <a:pPr lvl="0"/>
            <a:r>
              <a:rPr lang="en-US" sz="1200" kern="1200" dirty="0">
                <a:solidFill>
                  <a:schemeClr val="tx1"/>
                </a:solidFill>
                <a:effectLst/>
                <a:latin typeface="+mn-lt"/>
                <a:ea typeface="+mn-ea"/>
                <a:cs typeface="+mn-cs"/>
              </a:rPr>
              <a:t>Building discrepancy</a:t>
            </a:r>
          </a:p>
          <a:p>
            <a:pPr lvl="0"/>
            <a:r>
              <a:rPr lang="en-US" sz="1200" kern="1200" dirty="0">
                <a:solidFill>
                  <a:schemeClr val="tx1"/>
                </a:solidFill>
                <a:effectLst/>
                <a:latin typeface="+mn-lt"/>
                <a:ea typeface="+mn-ea"/>
                <a:cs typeface="+mn-cs"/>
              </a:rPr>
              <a:t>Building relationships</a:t>
            </a:r>
          </a:p>
          <a:p>
            <a:pPr lvl="0"/>
            <a:endParaRPr lang="en-US" sz="1200" kern="1200" dirty="0">
              <a:solidFill>
                <a:schemeClr val="tx1"/>
              </a:solidFill>
              <a:effectLst/>
              <a:latin typeface="+mn-lt"/>
              <a:ea typeface="+mn-ea"/>
              <a:cs typeface="+mn-cs"/>
            </a:endParaRPr>
          </a:p>
          <a:p>
            <a:pPr lvl="0"/>
            <a:r>
              <a:rPr lang="en-US" sz="1200" b="1" u="sng" kern="1200" dirty="0">
                <a:solidFill>
                  <a:schemeClr val="tx1"/>
                </a:solidFill>
                <a:effectLst/>
                <a:latin typeface="+mn-lt"/>
                <a:ea typeface="+mn-ea"/>
                <a:cs typeface="+mn-cs"/>
              </a:rPr>
              <a:t>DBT</a:t>
            </a:r>
          </a:p>
          <a:p>
            <a:r>
              <a:rPr lang="en-US" sz="1200" b="0" i="0" kern="1200" dirty="0">
                <a:solidFill>
                  <a:schemeClr val="tx1"/>
                </a:solidFill>
                <a:effectLst/>
                <a:latin typeface="+mn-lt"/>
                <a:ea typeface="+mn-ea"/>
                <a:cs typeface="+mn-cs"/>
              </a:rPr>
              <a:t>mindfulness</a:t>
            </a:r>
          </a:p>
          <a:p>
            <a:r>
              <a:rPr lang="en-US" sz="1200" b="0" i="0" kern="1200" dirty="0">
                <a:solidFill>
                  <a:schemeClr val="tx1"/>
                </a:solidFill>
                <a:effectLst/>
                <a:latin typeface="+mn-lt"/>
                <a:ea typeface="+mn-ea"/>
                <a:cs typeface="+mn-cs"/>
              </a:rPr>
              <a:t>distress tolerance</a:t>
            </a:r>
          </a:p>
          <a:p>
            <a:r>
              <a:rPr lang="en-US" sz="1200" b="0" i="0" kern="1200" dirty="0">
                <a:solidFill>
                  <a:schemeClr val="tx1"/>
                </a:solidFill>
                <a:effectLst/>
                <a:latin typeface="+mn-lt"/>
                <a:ea typeface="+mn-ea"/>
                <a:cs typeface="+mn-cs"/>
              </a:rPr>
              <a:t>interpersonal effectiveness</a:t>
            </a:r>
          </a:p>
          <a:p>
            <a:r>
              <a:rPr lang="en-US" sz="1200" b="0" i="0" kern="1200" dirty="0">
                <a:solidFill>
                  <a:schemeClr val="tx1"/>
                </a:solidFill>
                <a:effectLst/>
                <a:latin typeface="+mn-lt"/>
                <a:ea typeface="+mn-ea"/>
                <a:cs typeface="+mn-cs"/>
              </a:rPr>
              <a:t>emotional regulation</a:t>
            </a:r>
          </a:p>
          <a:p>
            <a:endParaRPr lang="en-US" sz="1200" b="0" i="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Progress or lack of Progress on the notes should tie back to the treatment plan. Once again measurable objectives will be helpful in determining with the member, a continual lack of progress should prompt reassessment, revision of the treatment plan, or change in interventions or services as applicable. </a:t>
            </a:r>
          </a:p>
          <a:p>
            <a:endParaRPr lang="en-US"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43</a:t>
            </a:fld>
            <a:endParaRPr lang="en-US" dirty="0"/>
          </a:p>
        </p:txBody>
      </p:sp>
    </p:spTree>
    <p:extLst>
      <p:ext uri="{BB962C8B-B14F-4D97-AF65-F5344CB8AC3E}">
        <p14:creationId xmlns:p14="http://schemas.microsoft.com/office/powerpoint/2010/main" val="3894837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Subjective opinions vary substantially depending upon who is observing so you should observe environmental and behavioral clues and make note of objective information in the documentation.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Facts are those things that you can measure, directly observe, or hear directly.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 sure to use quotation marks around the exact words whenever possible.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Avoid self-populating fields could include information that may be different from today when the information was initially entered.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opinions should not be written in documentation,  the opinions of the person you are working with may be recorded.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 specific and objective and don’t use subjective or general terms to document behaviors or the condition of an individual.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“John was acting out”---------------- instead “John starting cursing at other group members when he was asked to leave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“Cindy demonstrated disruptive behavior in group today”. Don’t let someone assume the worst. “Cindy interrupted other members of the group multiple times when they were sharing and had to be asked to put her phone away on two occasions”.  </a:t>
            </a:r>
          </a:p>
          <a:p>
            <a:endParaRPr lang="en-US" dirty="0"/>
          </a:p>
          <a:p>
            <a:r>
              <a:rPr lang="en-US" dirty="0"/>
              <a:t>Use abbreviations carefully or they can cause confusion or lead to others not understanding or misinterpretation.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that EMR’s don’t carry over information from note to note that is not currently accurate or out of date .</a:t>
            </a:r>
          </a:p>
          <a:p>
            <a:endParaRPr lang="en-US" dirty="0"/>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44</a:t>
            </a:fld>
            <a:endParaRPr lang="en-US" dirty="0"/>
          </a:p>
        </p:txBody>
      </p:sp>
    </p:spTree>
    <p:extLst>
      <p:ext uri="{BB962C8B-B14F-4D97-AF65-F5344CB8AC3E}">
        <p14:creationId xmlns:p14="http://schemas.microsoft.com/office/powerpoint/2010/main" val="2420407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my hope is that you have been able to see the connection and importance of documentation not only as it is outlined for state and federal guidelines but most importantly in relation to quality of care.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Timely and accurate documentation leads to quality of care for the member which will help guide them throughout their journey to the destination they have decided on.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45</a:t>
            </a:fld>
            <a:endParaRPr lang="en-US" dirty="0"/>
          </a:p>
        </p:txBody>
      </p:sp>
    </p:spTree>
    <p:extLst>
      <p:ext uri="{BB962C8B-B14F-4D97-AF65-F5344CB8AC3E}">
        <p14:creationId xmlns:p14="http://schemas.microsoft.com/office/powerpoint/2010/main" val="180368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dirty="0"/>
              <a:t>Quality of care is reflected in clinical documentation and involves attention to ethical practices outlined in each disciplines code of ethics, as well as national and state guidelines for behavioral healthcare service delivery. </a:t>
            </a:r>
          </a:p>
          <a:p>
            <a:pPr fontAlgn="base"/>
            <a:endParaRPr lang="en-US" sz="1200" b="0" dirty="0"/>
          </a:p>
          <a:p>
            <a:pPr fontAlgn="base"/>
            <a:r>
              <a:rPr lang="en-US" sz="1200" b="0" dirty="0"/>
              <a:t>The NASW Code of Ethics requires: </a:t>
            </a:r>
          </a:p>
          <a:p>
            <a:pPr fontAlgn="base"/>
            <a:endParaRPr lang="en-US" sz="1200" b="1" dirty="0"/>
          </a:p>
          <a:p>
            <a:pPr fontAlgn="base"/>
            <a:r>
              <a:rPr lang="en-US" sz="1200" b="1" dirty="0"/>
              <a:t>3.04 Client Records</a:t>
            </a:r>
          </a:p>
          <a:p>
            <a:pPr marL="228600" indent="-228600" fontAlgn="base">
              <a:spcAft>
                <a:spcPts val="600"/>
              </a:spcAft>
              <a:buAutoNum type="alphaLcParenBoth"/>
            </a:pPr>
            <a:r>
              <a:rPr lang="en-US" sz="1200" dirty="0"/>
              <a:t>Social workers should take reasonable steps to ensure that documentation in electronic and paper records is accurate and reflects the services provided.</a:t>
            </a:r>
          </a:p>
          <a:p>
            <a:pPr marL="228600" indent="-228600" fontAlgn="base">
              <a:spcAft>
                <a:spcPts val="600"/>
              </a:spcAft>
              <a:buAutoNum type="alphaLcParenBoth"/>
            </a:pPr>
            <a:endParaRPr lang="en-US" sz="1200" dirty="0"/>
          </a:p>
          <a:p>
            <a:pPr fontAlgn="base">
              <a:spcAft>
                <a:spcPts val="600"/>
              </a:spcAft>
            </a:pPr>
            <a:r>
              <a:rPr lang="en-US" sz="1200" dirty="0"/>
              <a:t>(b) Social workers should include sufficient and timely documentation in records to facilitate the delivery of services and to ensure continuity of services  provided to clients in the future.</a:t>
            </a:r>
          </a:p>
          <a:p>
            <a:pPr fontAlgn="base">
              <a:spcAft>
                <a:spcPts val="600"/>
              </a:spcAft>
            </a:pPr>
            <a:endParaRPr lang="en-US" sz="1200" dirty="0"/>
          </a:p>
          <a:p>
            <a:pPr fontAlgn="base">
              <a:spcAft>
                <a:spcPts val="600"/>
              </a:spcAft>
            </a:pPr>
            <a:r>
              <a:rPr lang="en-US" sz="1200" dirty="0"/>
              <a:t>(c) Social workers' documentation should protect clients' privacy to the extent that is possible and appropriate and should include only information that is directly relevant to the delivery of services.</a:t>
            </a:r>
          </a:p>
          <a:p>
            <a:pPr fontAlgn="base">
              <a:spcAft>
                <a:spcPts val="600"/>
              </a:spcAft>
            </a:pPr>
            <a:endParaRPr lang="en-US" sz="1200" dirty="0"/>
          </a:p>
          <a:p>
            <a:pPr fontAlgn="base">
              <a:spcAft>
                <a:spcPts val="600"/>
              </a:spcAft>
            </a:pPr>
            <a:r>
              <a:rPr lang="en-US" sz="1200" dirty="0"/>
              <a:t>(d) Social workers should store records following the termination of services to ensure reasonable future access. Records should be maintained for the number of years required by relevant laws, agency policies, and contracts.</a:t>
            </a:r>
          </a:p>
          <a:p>
            <a:pPr fontAlgn="base">
              <a:spcAft>
                <a:spcPts val="600"/>
              </a:spcAft>
            </a:pPr>
            <a:endParaRPr lang="en-US" sz="1200" dirty="0"/>
          </a:p>
          <a:p>
            <a:pPr>
              <a:spcAft>
                <a:spcPts val="600"/>
              </a:spcAft>
            </a:pPr>
            <a:r>
              <a:rPr lang="en-US" dirty="0"/>
              <a:t>NASW Code of Ethics, 2017</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5</a:t>
            </a:fld>
            <a:endParaRPr lang="en-US" dirty="0"/>
          </a:p>
        </p:txBody>
      </p:sp>
    </p:spTree>
    <p:extLst>
      <p:ext uri="{BB962C8B-B14F-4D97-AF65-F5344CB8AC3E}">
        <p14:creationId xmlns:p14="http://schemas.microsoft.com/office/powerpoint/2010/main" val="111415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ethical guidelines the Center for Medicaid and Medicare Services (CMS) outlines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Behavioral health practitioners have specific responsibilities when they accept reimbursement from a government program. They “have a duty to ensure that the claims submitted to Federal health care programs are true and accurate,” and that their medical record documentation supports and justifies billed services. This really means that your documentation is a standard for the service delivery that is billed for. All practitioners’ documentation is open to scrutiny by many, including employers, Federal and State reviewers, and auditors. (CMS, 2015).</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6</a:t>
            </a:fld>
            <a:endParaRPr lang="en-US" dirty="0"/>
          </a:p>
        </p:txBody>
      </p:sp>
    </p:spTree>
    <p:extLst>
      <p:ext uri="{BB962C8B-B14F-4D97-AF65-F5344CB8AC3E}">
        <p14:creationId xmlns:p14="http://schemas.microsoft.com/office/powerpoint/2010/main" val="317462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would not be a documentation presentation if we didn’t state, “If it isn’t documented then it didn’t happen.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timeframes for documentation CMS 2016- recommends that documentation be completed “as soon as practicable after it is provided in order to maintain an accurate medical record”. </a:t>
            </a:r>
            <a:r>
              <a:rPr lang="en-US" sz="1200" kern="1200" dirty="0">
                <a:solidFill>
                  <a:schemeClr val="tx1"/>
                </a:solidFill>
                <a:effectLst/>
                <a:latin typeface="+mn-lt"/>
                <a:ea typeface="+mn-ea"/>
                <a:cs typeface="+mn-cs"/>
              </a:rPr>
              <a:t>Billing should not be submitted until documentation has been completed so that the service provided can be justified.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always tell providers that the documentation or likely progress note is really the receipt for service. We all want to know what we are paying for.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Quality of Care audits often occur months after an incident has taken place, so your documentation is going to be more important than your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documentation is not timely, then it impacts your ability to document accurately.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providing high quality of care, which is the goal, it also demonstrates an adherence to best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documentation should provide a snapshot of what has occurred during treatment. This snapshot is also helpful information to others that may be treating the member currently or in the future. In that case inaccurate or incomplete documentation can impact the quality of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regulatory bodies, state and federal guidelines. and ethical standards is also your obligation to know the policies and procedures regarding documentation and compliance within the agency where you work.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7</a:t>
            </a:fld>
            <a:endParaRPr lang="en-US" dirty="0"/>
          </a:p>
        </p:txBody>
      </p:sp>
    </p:spTree>
    <p:extLst>
      <p:ext uri="{BB962C8B-B14F-4D97-AF65-F5344CB8AC3E}">
        <p14:creationId xmlns:p14="http://schemas.microsoft.com/office/powerpoint/2010/main" val="2050738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section we will cover assessment requirements.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8</a:t>
            </a:fld>
            <a:endParaRPr lang="en-US" dirty="0"/>
          </a:p>
        </p:txBody>
      </p:sp>
    </p:spTree>
    <p:extLst>
      <p:ext uri="{BB962C8B-B14F-4D97-AF65-F5344CB8AC3E}">
        <p14:creationId xmlns:p14="http://schemas.microsoft.com/office/powerpoint/2010/main" val="307025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 we will not have the time to cover all required areas of assessment however we will touch on a few areas that are commonly under-assessed. </a:t>
            </a:r>
          </a:p>
          <a:p>
            <a:endParaRPr lang="en-US" dirty="0"/>
          </a:p>
          <a:p>
            <a:r>
              <a:rPr lang="en-US" dirty="0"/>
              <a:t>The Initial Assessment Section is outlined on the Optum Idaho Treatment Record Review tool on questions #4-44. The combination of these areas are what will help you treat the whole person looking at their physical and emotional health through the lens of their cultural identity. You can then determine the most appropriate level of care and treatment to address their individual needs. The assessment will be used to help develop the treatment plan. </a:t>
            </a:r>
          </a:p>
          <a:p>
            <a:endParaRPr lang="en-US" dirty="0"/>
          </a:p>
          <a:p>
            <a:r>
              <a:rPr lang="en-US" dirty="0"/>
              <a:t>Person Centered is not just for treatment planning this should be evident in your assessment which starts the rapport building. The use of more positive language can make a difference in this process. Instead of asking “What is the problem that brings you here? Change it to,   “How can I help you?” </a:t>
            </a:r>
          </a:p>
          <a:p>
            <a:endParaRPr lang="en-US" dirty="0"/>
          </a:p>
          <a:p>
            <a:r>
              <a:rPr lang="en-US" dirty="0"/>
              <a:t>The assessment is not a stand alone process and is integral to treatment planning and service delivery. </a:t>
            </a:r>
          </a:p>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9</a:t>
            </a:fld>
            <a:endParaRPr lang="en-US" dirty="0"/>
          </a:p>
        </p:txBody>
      </p:sp>
    </p:spTree>
    <p:extLst>
      <p:ext uri="{BB962C8B-B14F-4D97-AF65-F5344CB8AC3E}">
        <p14:creationId xmlns:p14="http://schemas.microsoft.com/office/powerpoint/2010/main" val="2072152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dirty="0">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dirty="0">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dirty="0">
                <a:solidFill>
                  <a:schemeClr val="tx1"/>
                </a:solidFill>
              </a:rPr>
              <a:t>Released February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dirty="0">
                <a:solidFill>
                  <a:schemeClr val="accent6"/>
                </a:solidFill>
              </a:rPr>
              <a:t>on-screen</a:t>
            </a:r>
          </a:p>
        </p:txBody>
      </p:sp>
      <p:pic>
        <p:nvPicPr>
          <p:cNvPr id="23" name="Optum logo" descr="Optum logo">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gray">
          <a:xfrm>
            <a:off x="824247" y="523904"/>
            <a:ext cx="2438884" cy="706174"/>
          </a:xfrm>
          <a:prstGeom prst="rect">
            <a:avLst/>
          </a:prstGeom>
        </p:spPr>
      </p:pic>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bwMode="gray">
          <a:xfrm>
            <a:off x="5122888" y="525529"/>
            <a:ext cx="6606362" cy="3714176"/>
          </a:xfrm>
          <a:prstGeom prst="rect">
            <a:avLst/>
          </a:prstGeom>
          <a:ln w="6350">
            <a:solidFill>
              <a:schemeClr val="accent2"/>
            </a:solidFill>
          </a:ln>
        </p:spPr>
      </p:pic>
    </p:spTree>
    <p:extLst>
      <p:ext uri="{BB962C8B-B14F-4D97-AF65-F5344CB8AC3E}">
        <p14:creationId xmlns:p14="http://schemas.microsoft.com/office/powerpoint/2010/main" val="118572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4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8BFB956A-C3EE-4CEE-8CC6-BB9E3DB82FC2}" type="datetime1">
              <a:rPr lang="en-US" smtClean="0"/>
              <a:t>10/31/2022</a:t>
            </a:fld>
            <a:endParaRPr lang="en-US" dirty="0"/>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dirty="0"/>
              <a:t>Section title; Arial 55pt, sentence case</a:t>
            </a:r>
          </a:p>
        </p:txBody>
      </p:sp>
    </p:spTree>
    <p:extLst>
      <p:ext uri="{BB962C8B-B14F-4D97-AF65-F5344CB8AC3E}">
        <p14:creationId xmlns:p14="http://schemas.microsoft.com/office/powerpoint/2010/main" val="24658691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6"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3CF638C-039E-4A48-A8EB-E2D0262E67A1}" type="datetime1">
              <a:rPr lang="en-US" smtClean="0"/>
              <a:t>10/31/2022</a:t>
            </a:fld>
            <a:endParaRPr lang="en-US" dirty="0"/>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dirty="0"/>
              <a:t>Section title; Arial 55pt, sentence case</a:t>
            </a:r>
          </a:p>
        </p:txBody>
      </p:sp>
    </p:spTree>
    <p:extLst>
      <p:ext uri="{BB962C8B-B14F-4D97-AF65-F5344CB8AC3E}">
        <p14:creationId xmlns:p14="http://schemas.microsoft.com/office/powerpoint/2010/main" val="29125007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7"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29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6017203D-7AF0-48CF-9AA1-1400585FFB1C}"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485012413"/>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793" userDrawn="1">
          <p15:clr>
            <a:srgbClr val="FBAE40"/>
          </p15:clr>
        </p15:guide>
        <p15:guide id="4" orient="horz" pos="3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dirty="0"/>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078718518"/>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603" userDrawn="1">
          <p15:clr>
            <a:srgbClr val="FBAE40"/>
          </p15:clr>
        </p15:guide>
        <p15:guide id="3" orient="horz" pos="1014" userDrawn="1">
          <p15:clr>
            <a:srgbClr val="FBAE40"/>
          </p15:clr>
        </p15:guide>
        <p15:guide id="4" orient="horz" pos="3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C9C2E934-DCF6-42A5-85FE-8C1CB869FF21}"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r>
              <a:rPr lang="en-US" dirty="0"/>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dirty="0"/>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975390374"/>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1016" userDrawn="1">
          <p15:clr>
            <a:srgbClr val="FBAE40"/>
          </p15:clr>
        </p15:guide>
        <p15:guide id="4" orient="horz" pos="3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91B49150-1D91-41AC-9706-7B003B9B505B}" type="datetime1">
              <a:rPr lang="en-US" smtClean="0"/>
              <a:t>10/31/2022</a:t>
            </a:fld>
            <a:endParaRPr lang="en-US" dirty="0"/>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217844453"/>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792" userDrawn="1">
          <p15:clr>
            <a:srgbClr val="FBAE40"/>
          </p15:clr>
        </p15:guide>
        <p15:guide id="3" orient="horz" pos="3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0979BA85-8310-4250-AB3A-A97C30E154CC}" type="datetime1">
              <a:rPr lang="en-US" smtClean="0"/>
              <a:t>10/31/2022</a:t>
            </a:fld>
            <a:endParaRPr lang="en-US" dirty="0"/>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Tree>
    <p:extLst>
      <p:ext uri="{BB962C8B-B14F-4D97-AF65-F5344CB8AC3E}">
        <p14:creationId xmlns:p14="http://schemas.microsoft.com/office/powerpoint/2010/main" val="3283214495"/>
      </p:ext>
    </p:extLst>
  </p:cSld>
  <p:clrMapOvr>
    <a:masterClrMapping/>
  </p:clrMapOvr>
  <p:extLst>
    <p:ext uri="{DCECCB84-F9BA-43D5-87BE-67443E8EF086}">
      <p15:sldGuideLst xmlns:p15="http://schemas.microsoft.com/office/powerpoint/2012/main">
        <p15:guide id="1" orient="horz" pos="3776" userDrawn="1">
          <p15:clr>
            <a:srgbClr val="FBAE40"/>
          </p15:clr>
        </p15:guide>
        <p15:guide id="4" orient="horz" pos="34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Quotes/</a:t>
            </a:r>
            <a:br>
              <a:rPr lang="en-US" sz="15000" b="1" dirty="0">
                <a:solidFill>
                  <a:schemeClr val="bg1"/>
                </a:solidFill>
              </a:rPr>
            </a:br>
            <a:r>
              <a:rPr lang="en-US" sz="15000" b="1" dirty="0">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Covers</a:t>
            </a:r>
          </a:p>
        </p:txBody>
      </p:sp>
    </p:spTree>
    <p:extLst>
      <p:ext uri="{BB962C8B-B14F-4D97-AF65-F5344CB8AC3E}">
        <p14:creationId xmlns:p14="http://schemas.microsoft.com/office/powerpoint/2010/main" val="379671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spTree>
    <p:extLst>
      <p:ext uri="{BB962C8B-B14F-4D97-AF65-F5344CB8AC3E}">
        <p14:creationId xmlns:p14="http://schemas.microsoft.com/office/powerpoint/2010/main" val="2335421038"/>
      </p:ext>
    </p:extLst>
  </p:cSld>
  <p:clrMapOvr>
    <a:masterClrMapping/>
  </p:clrMapOvr>
  <p:extLst>
    <p:ext uri="{DCECCB84-F9BA-43D5-87BE-67443E8EF086}">
      <p15:sldGuideLst xmlns:p15="http://schemas.microsoft.com/office/powerpoint/2012/main">
        <p15:guide id="1" orient="horz" pos="1160" userDrawn="1">
          <p15:clr>
            <a:srgbClr val="FBAE40"/>
          </p15:clr>
        </p15:guide>
        <p15:guide id="2" pos="1245" userDrawn="1">
          <p15:clr>
            <a:srgbClr val="FBAE40"/>
          </p15:clr>
        </p15:guide>
        <p15:guide id="3" pos="6433" userDrawn="1">
          <p15:clr>
            <a:srgbClr val="FBAE40"/>
          </p15:clr>
        </p15:guide>
        <p15:guide id="4" orient="horz" pos="292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dirty="0"/>
              <a:t>Insert attribution photo</a:t>
            </a:r>
          </a:p>
        </p:txBody>
      </p:sp>
    </p:spTree>
    <p:extLst>
      <p:ext uri="{BB962C8B-B14F-4D97-AF65-F5344CB8AC3E}">
        <p14:creationId xmlns:p14="http://schemas.microsoft.com/office/powerpoint/2010/main" val="3320868232"/>
      </p:ext>
    </p:extLst>
  </p:cSld>
  <p:clrMapOvr>
    <a:masterClrMapping/>
  </p:clrMapOvr>
  <p:extLst>
    <p:ext uri="{DCECCB84-F9BA-43D5-87BE-67443E8EF086}">
      <p15:sldGuideLst xmlns:p15="http://schemas.microsoft.com/office/powerpoint/2012/main">
        <p15:guide id="1" pos="1248" userDrawn="1">
          <p15:clr>
            <a:srgbClr val="FFC000"/>
          </p15:clr>
        </p15:guide>
        <p15:guide id="2" pos="6432" userDrawn="1">
          <p15:clr>
            <a:srgbClr val="FFC000"/>
          </p15:clr>
        </p15:guide>
        <p15:guide id="3" orient="horz" pos="904" userDrawn="1">
          <p15:clr>
            <a:srgbClr val="FFC000"/>
          </p15:clr>
        </p15:guide>
        <p15:guide id="4" orient="horz" pos="2448" userDrawn="1">
          <p15:clr>
            <a:srgbClr val="FFC00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spTree>
    <p:extLst>
      <p:ext uri="{BB962C8B-B14F-4D97-AF65-F5344CB8AC3E}">
        <p14:creationId xmlns:p14="http://schemas.microsoft.com/office/powerpoint/2010/main" val="3207771130"/>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dirty="0"/>
              <a:t>Insert attribution photo</a:t>
            </a:r>
          </a:p>
        </p:txBody>
      </p:sp>
    </p:spTree>
    <p:extLst>
      <p:ext uri="{BB962C8B-B14F-4D97-AF65-F5344CB8AC3E}">
        <p14:creationId xmlns:p14="http://schemas.microsoft.com/office/powerpoint/2010/main" val="352463988"/>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421456276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dirty="0"/>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286323963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4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dirty="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dirty="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2004102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72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62F8985E-27B6-4353-B1C2-FF7D91FB676E}" type="datetime1">
              <a:rPr lang="en-US" smtClean="0"/>
              <a:t>10/31/2022</a:t>
            </a:fld>
            <a:endParaRPr lang="en-US" dirty="0"/>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dirty="0"/>
              <a:t>Not for use. Microsoft default.</a:t>
            </a:r>
          </a:p>
        </p:txBody>
      </p:sp>
    </p:spTree>
    <p:extLst>
      <p:ext uri="{BB962C8B-B14F-4D97-AF65-F5344CB8AC3E}">
        <p14:creationId xmlns:p14="http://schemas.microsoft.com/office/powerpoint/2010/main" val="4191430146"/>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32546DB0-88F2-4EC8-91FB-D7E51BBBDDDF}"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BDE252CA-B7C1-4F2D-A934-EB57E92D84C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1465427059"/>
      </p:ext>
    </p:extLst>
  </p:cSld>
  <p:clrMapOvr>
    <a:masterClrMapping/>
  </p:clrMapOvr>
  <p:extLst>
    <p:ext uri="{DCECCB84-F9BA-43D5-87BE-67443E8EF086}">
      <p15:sldGuideLst xmlns:p15="http://schemas.microsoft.com/office/powerpoint/2012/main">
        <p15:guide id="2" pos="3259" userDrawn="1">
          <p15:clr>
            <a:srgbClr val="FBAE40"/>
          </p15:clr>
        </p15:guide>
        <p15:guide id="3" orient="horz" pos="2722" userDrawn="1">
          <p15:clr>
            <a:srgbClr val="FBAE40"/>
          </p15:clr>
        </p15:guide>
        <p15:guide id="4" orient="horz" pos="29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dirty="0"/>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DFC8DD5C-8FB7-4018-9662-98EAE87793EC}" type="datetime1">
              <a:rPr lang="en-US" smtClean="0"/>
              <a:t>10/31/2022</a:t>
            </a:fld>
            <a:endParaRPr lang="en-US" dirty="0"/>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2711221741"/>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dirty="0"/>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BA550BF9-5CC0-45E0-A929-0C64F4DB7AB1}" type="datetime1">
              <a:rPr lang="en-US" smtClean="0"/>
              <a:t>10/31/2022</a:t>
            </a:fld>
            <a:endParaRPr lang="en-US" dirty="0"/>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488667748"/>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dirty="0"/>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49DC409E-992A-4539-8EF9-A32E9543A062}" type="datetime1">
              <a:rPr lang="en-US" smtClean="0"/>
              <a:t>10/31/2022</a:t>
            </a:fld>
            <a:endParaRPr lang="en-US" dirty="0"/>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311920760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dirty="0"/>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93CC6C9D-7D35-441A-8E7D-B481D2DC7F21}" type="datetime1">
              <a:rPr lang="en-US" smtClean="0"/>
              <a:t>10/31/2022</a:t>
            </a:fld>
            <a:endParaRPr lang="en-US" dirty="0"/>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03367083"/>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dirty="0"/>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BA27F08E-62AF-4984-9352-B1BF15FE0584}" type="datetime1">
              <a:rPr lang="en-US" smtClean="0"/>
              <a:t>10/31/2022</a:t>
            </a:fld>
            <a:endParaRPr lang="en-US" dirty="0"/>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50039794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dirty="0"/>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64BD37AA-1D3A-4134-B436-1DCEC1BAB4B1}" type="datetime1">
              <a:rPr lang="en-US" smtClean="0"/>
              <a:t>10/31/2022</a:t>
            </a:fld>
            <a:endParaRPr lang="en-US" dirty="0"/>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334358615"/>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dirty="0"/>
            </a:br>
            <a:br>
              <a:rPr lang="en-US" dirty="0"/>
            </a:br>
            <a:r>
              <a:rPr lang="en-US" dirty="0"/>
              <a:t>An image should be inserted into this region, but the dimensions should remain unchanged. To access brand approved photography, visit: library.optum.com.</a:t>
            </a:r>
            <a:br>
              <a:rPr lang="en-US" dirty="0"/>
            </a:br>
            <a:br>
              <a:rPr lang="en-US" dirty="0"/>
            </a:br>
            <a:r>
              <a:rPr lang="en-US" dirty="0"/>
              <a:t>Accessing the above library requires users to be a part of a SECURE group: Optum_Library_Access_Photography.</a:t>
            </a:r>
            <a:br>
              <a:rPr lang="en-US" dirty="0"/>
            </a:br>
            <a:br>
              <a:rPr lang="en-US" dirty="0"/>
            </a:br>
            <a:r>
              <a:rPr lang="en-US" dirty="0"/>
              <a:t>Request access via Secure if necessary.</a:t>
            </a:r>
          </a:p>
        </p:txBody>
      </p:sp>
    </p:spTree>
    <p:extLst>
      <p:ext uri="{BB962C8B-B14F-4D97-AF65-F5344CB8AC3E}">
        <p14:creationId xmlns:p14="http://schemas.microsoft.com/office/powerpoint/2010/main" val="1944741196"/>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dirty="0"/>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3795120667"/>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3849275928"/>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dirty="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dirty="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51591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24" name="Picture 23">
            <a:extLst>
              <a:ext uri="{FF2B5EF4-FFF2-40B4-BE49-F238E27FC236}">
                <a16:creationId xmlns:a16="http://schemas.microsoft.com/office/drawing/2014/main" id="{0FC9DEF5-8784-475B-B82B-3A69645F62E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3141611383"/>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dirty="0"/>
            </a:br>
            <a:br>
              <a:rPr lang="en-US" dirty="0"/>
            </a:br>
            <a:r>
              <a:rPr lang="en-US" dirty="0"/>
              <a:t>An image should be inserted into this region, but the dimensions should remain unchanged. To access brand approved photography, visit: library.optum.com.</a:t>
            </a:r>
            <a:br>
              <a:rPr lang="en-US" dirty="0"/>
            </a:br>
            <a:br>
              <a:rPr lang="en-US" dirty="0"/>
            </a:br>
            <a:r>
              <a:rPr lang="en-US" dirty="0"/>
              <a:t>Accessing the above library requires users to be a part of a SECURE group: Optum_Library_Access_Photography.</a:t>
            </a:r>
            <a:br>
              <a:rPr lang="en-US" dirty="0"/>
            </a:br>
            <a:br>
              <a:rPr lang="en-US" dirty="0"/>
            </a:br>
            <a:r>
              <a:rPr lang="en-US" dirty="0"/>
              <a:t>Request access via Secure if necessary.</a:t>
            </a:r>
          </a:p>
        </p:txBody>
      </p:sp>
    </p:spTree>
    <p:extLst>
      <p:ext uri="{BB962C8B-B14F-4D97-AF65-F5344CB8AC3E}">
        <p14:creationId xmlns:p14="http://schemas.microsoft.com/office/powerpoint/2010/main" val="1487751160"/>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dirty="0"/>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3564047592"/>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2663920146"/>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dirty="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dirty="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1519503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_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dirty="0"/>
            </a:br>
            <a:br>
              <a:rPr lang="en-US" dirty="0"/>
            </a:br>
            <a:r>
              <a:rPr lang="en-US" dirty="0"/>
              <a:t>An image should be inserted into this region, but the dimensions should remain unchanged. To access brand approved photography, visit: library.optum.com.</a:t>
            </a:r>
            <a:br>
              <a:rPr lang="en-US" dirty="0"/>
            </a:br>
            <a:br>
              <a:rPr lang="en-US" dirty="0"/>
            </a:br>
            <a:r>
              <a:rPr lang="en-US" dirty="0"/>
              <a:t>Accessing the above library requires users to be a part of a SECURE group: Optum_Library_Access_Photography.</a:t>
            </a:r>
            <a:br>
              <a:rPr lang="en-US" dirty="0"/>
            </a:br>
            <a:br>
              <a:rPr lang="en-US" dirty="0"/>
            </a:br>
            <a:r>
              <a:rPr lang="en-US" dirty="0"/>
              <a:t>Request access via Secure if necessary.</a:t>
            </a:r>
          </a:p>
        </p:txBody>
      </p:sp>
    </p:spTree>
    <p:extLst>
      <p:ext uri="{BB962C8B-B14F-4D97-AF65-F5344CB8AC3E}">
        <p14:creationId xmlns:p14="http://schemas.microsoft.com/office/powerpoint/2010/main" val="102230124"/>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dirty="0"/>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3052883630"/>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10/31/2022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3497034219"/>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_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dirty="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dirty="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349721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12FF9B2B-62EB-453D-883A-F3D1C5D129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Tree>
    <p:extLst>
      <p:ext uri="{BB962C8B-B14F-4D97-AF65-F5344CB8AC3E}">
        <p14:creationId xmlns:p14="http://schemas.microsoft.com/office/powerpoint/2010/main" val="341320292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04">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F8836543-6FF7-41D0-B888-CCACA6E60F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1"/>
            <a:ext cx="6175247" cy="6857999"/>
          </a:xfrm>
          <a:prstGeom prst="rect">
            <a:avLst/>
          </a:prstGeom>
        </p:spPr>
      </p:pic>
    </p:spTree>
    <p:extLst>
      <p:ext uri="{BB962C8B-B14F-4D97-AF65-F5344CB8AC3E}">
        <p14:creationId xmlns:p14="http://schemas.microsoft.com/office/powerpoint/2010/main" val="1481580915"/>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05">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998D147F-F514-40D3-9F83-705EE8693E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9486" y="6071"/>
            <a:ext cx="6169779" cy="6851927"/>
          </a:xfrm>
          <a:prstGeom prst="rect">
            <a:avLst/>
          </a:prstGeom>
        </p:spPr>
      </p:pic>
    </p:spTree>
    <p:extLst>
      <p:ext uri="{BB962C8B-B14F-4D97-AF65-F5344CB8AC3E}">
        <p14:creationId xmlns:p14="http://schemas.microsoft.com/office/powerpoint/2010/main" val="1325184478"/>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dirty="0"/>
            </a:br>
            <a:br>
              <a:rPr lang="en-US" dirty="0"/>
            </a:br>
            <a:r>
              <a:rPr lang="en-US" dirty="0"/>
              <a:t>An image should be inserted into this region, but the dimensions should remain unchanged. To access brand approved photography, visit: library.optum.com.</a:t>
            </a:r>
            <a:br>
              <a:rPr lang="en-US" dirty="0"/>
            </a:br>
            <a:br>
              <a:rPr lang="en-US" dirty="0"/>
            </a:br>
            <a:r>
              <a:rPr lang="en-US" dirty="0"/>
              <a:t>Accessing the above library requires users to be a part of a SECURE group: Optum_Library_Access_Photography.</a:t>
            </a:r>
            <a:br>
              <a:rPr lang="en-US" dirty="0"/>
            </a:br>
            <a:br>
              <a:rPr lang="en-US" dirty="0"/>
            </a:br>
            <a:r>
              <a:rPr lang="en-US" dirty="0"/>
              <a:t>Request access via Secure if necessary.</a:t>
            </a:r>
          </a:p>
        </p:txBody>
      </p:sp>
    </p:spTree>
    <p:extLst>
      <p:ext uri="{BB962C8B-B14F-4D97-AF65-F5344CB8AC3E}">
        <p14:creationId xmlns:p14="http://schemas.microsoft.com/office/powerpoint/2010/main" val="255400050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 Promise">
    <p:bg>
      <p:bgPr>
        <a:solidFill>
          <a:schemeClr val="bg1"/>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10/31/2022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5" name="Picture 8" descr="Icon&#10;&#10;Description automatically generated">
            <a:extLst>
              <a:ext uri="{FF2B5EF4-FFF2-40B4-BE49-F238E27FC236}">
                <a16:creationId xmlns:a16="http://schemas.microsoft.com/office/drawing/2014/main" id="{548F7AB9-C07C-44D3-A45A-509D3091F2E3}"/>
              </a:ext>
            </a:extLst>
          </p:cNvPr>
          <p:cNvPicPr>
            <a:picLocks noChangeAspect="1"/>
          </p:cNvPicPr>
          <p:nvPr userDrawn="1"/>
        </p:nvPicPr>
        <p:blipFill rotWithShape="1">
          <a:blip r:embed="rId4"/>
          <a:srcRect l="24691" r="24691"/>
          <a:stretch/>
        </p:blipFill>
        <p:spPr bwMode="gray">
          <a:xfrm>
            <a:off x="6019800" y="0"/>
            <a:ext cx="6172200" cy="6858000"/>
          </a:xfrm>
          <a:prstGeom prst="rect">
            <a:avLst/>
          </a:prstGeom>
          <a:solidFill>
            <a:schemeClr val="bg2"/>
          </a:solidFill>
        </p:spPr>
      </p:pic>
      <p:sp>
        <p:nvSpPr>
          <p:cNvPr id="10" name="TextBox 9">
            <a:extLst>
              <a:ext uri="{FF2B5EF4-FFF2-40B4-BE49-F238E27FC236}">
                <a16:creationId xmlns:a16="http://schemas.microsoft.com/office/drawing/2014/main" id="{AAF8C1F7-0FC5-4BD5-896B-5EB9642D0AC1}"/>
              </a:ext>
            </a:extLst>
          </p:cNvPr>
          <p:cNvSpPr txBox="1"/>
          <p:nvPr userDrawn="1"/>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dirty="0">
                <a:solidFill>
                  <a:schemeClr val="accent6"/>
                </a:solidFill>
              </a:rPr>
              <a:t>Better, for you</a:t>
            </a:r>
          </a:p>
        </p:txBody>
      </p:sp>
    </p:spTree>
    <p:extLst>
      <p:ext uri="{BB962C8B-B14F-4D97-AF65-F5344CB8AC3E}">
        <p14:creationId xmlns:p14="http://schemas.microsoft.com/office/powerpoint/2010/main" val="782659486"/>
      </p:ext>
    </p:extLst>
  </p:cSld>
  <p:clrMapOvr>
    <a:masterClrMapping/>
  </p:clrMapOvr>
  <p:extLst>
    <p:ext uri="{DCECCB84-F9BA-43D5-87BE-67443E8EF086}">
      <p15:sldGuideLst xmlns:p15="http://schemas.microsoft.com/office/powerpoint/2012/main">
        <p15:guide id="2" pos="3259">
          <p15:clr>
            <a:srgbClr val="FBAE40"/>
          </p15:clr>
        </p15:guide>
        <p15:guide id="4" orient="horz" pos="2845"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36062A-1655-4530-ACBD-3C58ED2B33A6}"/>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F05F61D3-6EEE-4B43-A90B-FDAB6329CC17}" type="datetime1">
              <a:rPr lang="en-US" smtClean="0"/>
              <a:t>10/31/2022</a:t>
            </a:fld>
            <a:endParaRPr lang="en-US" dirty="0"/>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03805D93-7D4B-4CBC-BABC-3A8AC08CB7F4}" type="slidenum">
              <a:rPr lang="en-US" smtClean="0"/>
              <a:pPr/>
              <a:t>‹#›</a:t>
            </a:fld>
            <a:endParaRPr lang="en-US" dirty="0"/>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r>
              <a:rPr lang="en-US" dirty="0"/>
              <a:t>Confidential property of Optum. Do not distribute or reproduce without express permission from Optum.</a:t>
            </a:r>
          </a:p>
        </p:txBody>
      </p:sp>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dirty="0">
                <a:solidFill>
                  <a:schemeClr val="tx1"/>
                </a:solidFill>
              </a:rPr>
              <a:t>© 2022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dirty="0">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endParaRPr lang="en-US" dirty="0"/>
          </a:p>
        </p:txBody>
      </p:sp>
      <p:pic>
        <p:nvPicPr>
          <p:cNvPr id="13" name="Optum logo" descr="Optum logo">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userDrawn="1"/>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bwMode="gray">
          <a:xfrm>
            <a:off x="461961" y="6343650"/>
            <a:ext cx="773055" cy="223837"/>
          </a:xfrm>
          <a:prstGeom prst="rect">
            <a:avLst/>
          </a:prstGeom>
        </p:spPr>
      </p:pic>
    </p:spTree>
    <p:extLst>
      <p:ext uri="{BB962C8B-B14F-4D97-AF65-F5344CB8AC3E}">
        <p14:creationId xmlns:p14="http://schemas.microsoft.com/office/powerpoint/2010/main" val="3529229862"/>
      </p:ext>
    </p:extLst>
  </p:cSld>
  <p:clrMap bg1="lt1" tx1="dk1" bg2="lt2" tx2="dk2" accent1="accent1" accent2="accent2" accent3="accent3" accent4="accent4" accent5="accent5" accent6="accent6" hlink="hlink" folHlink="folHlink"/>
  <p:sldLayoutIdLst>
    <p:sldLayoutId id="2147483670" r:id="rId1"/>
    <p:sldLayoutId id="2147483675" r:id="rId2"/>
    <p:sldLayoutId id="2147483667" r:id="rId3"/>
    <p:sldLayoutId id="2147483694" r:id="rId4"/>
    <p:sldLayoutId id="2147483699" r:id="rId5"/>
    <p:sldLayoutId id="2147483700" r:id="rId6"/>
    <p:sldLayoutId id="2147483701" r:id="rId7"/>
    <p:sldLayoutId id="2147483688" r:id="rId8"/>
    <p:sldLayoutId id="2147483703" r:id="rId9"/>
    <p:sldLayoutId id="2147483676" r:id="rId10"/>
    <p:sldLayoutId id="2147483685" r:id="rId11"/>
    <p:sldLayoutId id="2147483684" r:id="rId12"/>
    <p:sldLayoutId id="2147483677" r:id="rId13"/>
    <p:sldLayoutId id="2147483654" r:id="rId14"/>
    <p:sldLayoutId id="2147483662" r:id="rId15"/>
    <p:sldLayoutId id="2147483683" r:id="rId16"/>
    <p:sldLayoutId id="2147483650" r:id="rId17"/>
    <p:sldLayoutId id="2147483655" r:id="rId18"/>
    <p:sldLayoutId id="2147483678" r:id="rId19"/>
    <p:sldLayoutId id="2147483664" r:id="rId20"/>
    <p:sldLayoutId id="2147483696" r:id="rId21"/>
    <p:sldLayoutId id="2147483695" r:id="rId22"/>
    <p:sldLayoutId id="2147483697" r:id="rId23"/>
    <p:sldLayoutId id="2147483692" r:id="rId24"/>
    <p:sldLayoutId id="2147483698" r:id="rId25"/>
    <p:sldLayoutId id="2147483680" r:id="rId26"/>
    <p:sldLayoutId id="2147483663" r:id="rId27"/>
    <p:sldLayoutId id="2147483660" r:id="rId28"/>
    <p:sldLayoutId id="2147483649" r:id="rId29"/>
    <p:sldLayoutId id="2147483652" r:id="rId30"/>
    <p:sldLayoutId id="2147483653" r:id="rId31"/>
    <p:sldLayoutId id="2147483656" r:id="rId32"/>
    <p:sldLayoutId id="2147483657" r:id="rId33"/>
    <p:sldLayoutId id="2147483658" r:id="rId34"/>
    <p:sldLayoutId id="2147483659" r:id="rId35"/>
    <p:sldLayoutId id="2147483716" r:id="rId36"/>
    <p:sldLayoutId id="2147483717" r:id="rId37"/>
    <p:sldLayoutId id="2147483718" r:id="rId38"/>
    <p:sldLayoutId id="2147483719" r:id="rId39"/>
    <p:sldLayoutId id="2147483961" r:id="rId40"/>
    <p:sldLayoutId id="2147483962" r:id="rId41"/>
    <p:sldLayoutId id="2147483963" r:id="rId42"/>
    <p:sldLayoutId id="2147483964" r:id="rId43"/>
    <p:sldLayoutId id="2147483977" r:id="rId44"/>
    <p:sldLayoutId id="2147483978" r:id="rId45"/>
    <p:sldLayoutId id="2147483979" r:id="rId46"/>
    <p:sldLayoutId id="2147483980" r:id="rId47"/>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C35EA4"/>
          </p15:clr>
        </p15:guide>
        <p15:guide id="4" pos="739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jpeg"/><Relationship Id="rId7"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hyperlink" Target="http://www.lashy.se/index.htm" TargetMode="External"/><Relationship Id="rId5" Type="http://schemas.openxmlformats.org/officeDocument/2006/relationships/image" Target="../media/image68.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hyperlink" Target="https://owl.excelsior.edu/writing-process/prewriting-strategies/prewriting-strategies-asking-defining-question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4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hyperlink" Target="http://www.creativevisualart.com/2013/05/07/beautiful-world-maps-by-rayworld"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www.changecompanies.net/" TargetMode="External"/><Relationship Id="rId7" Type="http://schemas.openxmlformats.org/officeDocument/2006/relationships/image" Target="../media/image93.jpeg"/><Relationship Id="rId2" Type="http://schemas.openxmlformats.org/officeDocument/2006/relationships/hyperlink" Target="http://www.asamcriteria.org/" TargetMode="External"/><Relationship Id="rId1" Type="http://schemas.openxmlformats.org/officeDocument/2006/relationships/slideLayout" Target="../slideLayouts/slideLayout17.xml"/><Relationship Id="rId6" Type="http://schemas.openxmlformats.org/officeDocument/2006/relationships/hyperlink" Target="http://www.uclaisap.org/" TargetMode="External"/><Relationship Id="rId5" Type="http://schemas.openxmlformats.org/officeDocument/2006/relationships/hyperlink" Target="http://www.psattc.org/" TargetMode="External"/><Relationship Id="rId4" Type="http://schemas.openxmlformats.org/officeDocument/2006/relationships/hyperlink" Target="http://www.cibhs.org/"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socialworkers.org/" TargetMode="External"/><Relationship Id="rId13" Type="http://schemas.openxmlformats.org/officeDocument/2006/relationships/hyperlink" Target="https://www.cms.gov/Regulations-and-Guidance/Guidance/Manuals/Downloads/clm104c12.pdf" TargetMode="External"/><Relationship Id="rId3" Type="http://schemas.openxmlformats.org/officeDocument/2006/relationships/hyperlink" Target="https://www.sprc.org/resources-programs/patient-safety-plan-template" TargetMode="External"/><Relationship Id="rId7" Type="http://schemas.openxmlformats.org/officeDocument/2006/relationships/hyperlink" Target="https://www.cms.gov/" TargetMode="External"/><Relationship Id="rId12" Type="http://schemas.openxmlformats.org/officeDocument/2006/relationships/hyperlink" Target="https://deploymentpsych.org/system/files/member_resource/MCT_M04_cultural_vital_signs_final-8oct13.pdf" TargetMode="External"/><Relationship Id="rId2" Type="http://schemas.openxmlformats.org/officeDocument/2006/relationships/hyperlink" Target="https://www.hsrd.research.va.gov/for_researchers/cyber_seminars/archives/1075-notes.pdf" TargetMode="External"/><Relationship Id="rId1" Type="http://schemas.openxmlformats.org/officeDocument/2006/relationships/slideLayout" Target="../slideLayouts/slideLayout17.xml"/><Relationship Id="rId6" Type="http://schemas.openxmlformats.org/officeDocument/2006/relationships/hyperlink" Target="http://mentalhealthrecovery.com/" TargetMode="External"/><Relationship Id="rId11" Type="http://schemas.openxmlformats.org/officeDocument/2006/relationships/hyperlink" Target="https://www.socialworkers.org/LinkClick.aspx?fileticket=7dVckZAYUmk%3d&amp;portalid=0" TargetMode="External"/><Relationship Id="rId5" Type="http://schemas.openxmlformats.org/officeDocument/2006/relationships/hyperlink" Target="https://www.masspartnership.com/pdf/Crisis-Planning-Tools_Guide_for_ProvidersFinal.pdf" TargetMode="External"/><Relationship Id="rId10" Type="http://schemas.openxmlformats.org/officeDocument/2006/relationships/hyperlink" Target="https://www.jointcommission.org/resources/patient-safety-topics/patient-safety/" TargetMode="External"/><Relationship Id="rId4" Type="http://schemas.openxmlformats.org/officeDocument/2006/relationships/hyperlink" Target="https://suicidepreventionlifeline.org/wp-content/uploads/2016/08/Brown_StanleySafetyPlanTemplate.pdf" TargetMode="External"/><Relationship Id="rId9" Type="http://schemas.openxmlformats.org/officeDocument/2006/relationships/hyperlink" Target="yes.Idaho.gov"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1A42CA-6EEE-429E-A725-AD4D026909A7}"/>
              </a:ext>
            </a:extLst>
          </p:cNvPr>
          <p:cNvSpPr txBox="1"/>
          <p:nvPr/>
        </p:nvSpPr>
        <p:spPr bwMode="gray">
          <a:xfrm>
            <a:off x="463462" y="6197353"/>
            <a:ext cx="4709160" cy="215444"/>
          </a:xfrm>
          <a:prstGeom prst="rect">
            <a:avLst/>
          </a:prstGeom>
        </p:spPr>
        <p:txBody>
          <a:bodyPr vert="horz" wrap="square" lIns="0" tIns="0" rIns="0" bIns="0" rtlCol="0" anchor="b">
            <a:normAutofit/>
          </a:bodyPr>
          <a:lstStyle/>
          <a:p>
            <a:pPr>
              <a:spcAft>
                <a:spcPts val="600"/>
              </a:spcAft>
            </a:pPr>
            <a:r>
              <a:rPr lang="en-US" sz="1400" b="1" dirty="0">
                <a:solidFill>
                  <a:schemeClr val="accent6"/>
                </a:solidFill>
              </a:rPr>
              <a:t>Oct. 19, 2022</a:t>
            </a:r>
            <a:endParaRPr lang="en-US" sz="1400" b="1" kern="1200" dirty="0">
              <a:solidFill>
                <a:schemeClr val="accent6"/>
              </a:solidFill>
              <a:latin typeface="+mn-lt"/>
              <a:ea typeface="+mn-ea"/>
              <a:cs typeface="+mn-cs"/>
            </a:endParaRPr>
          </a:p>
        </p:txBody>
      </p:sp>
      <p:sp>
        <p:nvSpPr>
          <p:cNvPr id="3" name="Text Placeholder 2">
            <a:extLst>
              <a:ext uri="{FF2B5EF4-FFF2-40B4-BE49-F238E27FC236}">
                <a16:creationId xmlns:a16="http://schemas.microsoft.com/office/drawing/2014/main" id="{52D67387-8670-41E6-BDC2-20A191B1F743}"/>
              </a:ext>
            </a:extLst>
          </p:cNvPr>
          <p:cNvSpPr>
            <a:spLocks noGrp="1"/>
          </p:cNvSpPr>
          <p:nvPr>
            <p:ph type="body" sz="quarter" idx="10"/>
          </p:nvPr>
        </p:nvSpPr>
        <p:spPr>
          <a:xfrm>
            <a:off x="463462" y="4635651"/>
            <a:ext cx="4709160" cy="553998"/>
          </a:xfrm>
        </p:spPr>
        <p:txBody>
          <a:bodyPr vert="horz" lIns="0" tIns="0" rIns="0" bIns="0" rtlCol="0">
            <a:normAutofit/>
          </a:bodyPr>
          <a:lstStyle/>
          <a:p>
            <a:pPr>
              <a:lnSpc>
                <a:spcPct val="90000"/>
              </a:lnSpc>
              <a:spcAft>
                <a:spcPts val="600"/>
              </a:spcAft>
            </a:pPr>
            <a:r>
              <a:rPr lang="en-US" sz="1700" kern="1200">
                <a:latin typeface="+mn-lt"/>
                <a:ea typeface="+mn-ea"/>
                <a:cs typeface="+mn-cs"/>
              </a:rPr>
              <a:t>Angie Radford, LCSW</a:t>
            </a:r>
          </a:p>
          <a:p>
            <a:pPr>
              <a:lnSpc>
                <a:spcPct val="90000"/>
              </a:lnSpc>
              <a:spcAft>
                <a:spcPts val="600"/>
              </a:spcAft>
            </a:pPr>
            <a:r>
              <a:rPr lang="en-US" sz="1700" kern="1200">
                <a:latin typeface="+mn-lt"/>
                <a:ea typeface="+mn-ea"/>
                <a:cs typeface="+mn-cs"/>
              </a:rPr>
              <a:t>Senior Manager Commercial Audits</a:t>
            </a:r>
          </a:p>
        </p:txBody>
      </p:sp>
      <p:sp>
        <p:nvSpPr>
          <p:cNvPr id="4" name="Title 3">
            <a:extLst>
              <a:ext uri="{FF2B5EF4-FFF2-40B4-BE49-F238E27FC236}">
                <a16:creationId xmlns:a16="http://schemas.microsoft.com/office/drawing/2014/main" id="{22B7A77D-1E60-4BE5-8B2B-61F885120116}"/>
              </a:ext>
            </a:extLst>
          </p:cNvPr>
          <p:cNvSpPr>
            <a:spLocks noGrp="1"/>
          </p:cNvSpPr>
          <p:nvPr>
            <p:ph type="title"/>
          </p:nvPr>
        </p:nvSpPr>
        <p:spPr>
          <a:xfrm>
            <a:off x="463462" y="2450287"/>
            <a:ext cx="4709160" cy="1869743"/>
          </a:xfrm>
        </p:spPr>
        <p:txBody>
          <a:bodyPr vert="horz" wrap="square" lIns="0" tIns="0" rIns="0" bIns="0" rtlCol="0" anchor="b" anchorCtr="0">
            <a:normAutofit/>
          </a:bodyPr>
          <a:lstStyle/>
          <a:p>
            <a:r>
              <a:rPr lang="en-US" sz="3800" b="1" kern="1200">
                <a:latin typeface="+mj-lt"/>
                <a:ea typeface="+mj-ea"/>
                <a:cs typeface="+mj-cs"/>
              </a:rPr>
              <a:t>Documentation Throughout the Treatment Process</a:t>
            </a:r>
          </a:p>
        </p:txBody>
      </p:sp>
      <p:pic>
        <p:nvPicPr>
          <p:cNvPr id="7" name="Picture 6" descr="A picture containing indoor, person, dining table&#10;&#10;Description automatically generated">
            <a:extLst>
              <a:ext uri="{FF2B5EF4-FFF2-40B4-BE49-F238E27FC236}">
                <a16:creationId xmlns:a16="http://schemas.microsoft.com/office/drawing/2014/main" id="{53A26394-836A-4833-B703-F8DE0C3A933C}"/>
              </a:ext>
            </a:extLst>
          </p:cNvPr>
          <p:cNvPicPr>
            <a:picLocks noChangeAspect="1"/>
          </p:cNvPicPr>
          <p:nvPr/>
        </p:nvPicPr>
        <p:blipFill rotWithShape="1">
          <a:blip r:embed="rId3">
            <a:extLst>
              <a:ext uri="{28A0092B-C50C-407E-A947-70E740481C1C}">
                <a14:useLocalDpi xmlns:a14="http://schemas.microsoft.com/office/drawing/2010/main" val="0"/>
              </a:ext>
            </a:extLst>
          </a:blip>
          <a:srcRect l="34994" r="4930" b="-1"/>
          <a:stretch/>
        </p:blipFill>
        <p:spPr>
          <a:xfrm>
            <a:off x="6019800" y="10"/>
            <a:ext cx="6172200" cy="6857990"/>
          </a:xfrm>
          <a:prstGeom prst="rect">
            <a:avLst/>
          </a:prstGeom>
          <a:noFill/>
        </p:spPr>
      </p:pic>
    </p:spTree>
    <p:extLst>
      <p:ext uri="{BB962C8B-B14F-4D97-AF65-F5344CB8AC3E}">
        <p14:creationId xmlns:p14="http://schemas.microsoft.com/office/powerpoint/2010/main" val="377063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4053-F059-4052-A377-025F5A125122}"/>
              </a:ext>
            </a:extLst>
          </p:cNvPr>
          <p:cNvSpPr>
            <a:spLocks noGrp="1"/>
          </p:cNvSpPr>
          <p:nvPr>
            <p:ph type="title"/>
          </p:nvPr>
        </p:nvSpPr>
        <p:spPr bwMode="gray">
          <a:xfrm>
            <a:off x="457199" y="555639"/>
            <a:ext cx="9601200" cy="498598"/>
          </a:xfrm>
        </p:spPr>
        <p:txBody>
          <a:bodyPr/>
          <a:lstStyle/>
          <a:p>
            <a:r>
              <a:rPr lang="en-US" dirty="0"/>
              <a:t> </a:t>
            </a:r>
            <a:r>
              <a:rPr lang="en-US" sz="3600" dirty="0"/>
              <a:t>Treatment Road Map</a:t>
            </a:r>
          </a:p>
        </p:txBody>
      </p:sp>
      <p:pic>
        <p:nvPicPr>
          <p:cNvPr id="3" name="Picture 2">
            <a:extLst>
              <a:ext uri="{FF2B5EF4-FFF2-40B4-BE49-F238E27FC236}">
                <a16:creationId xmlns:a16="http://schemas.microsoft.com/office/drawing/2014/main" id="{54D937EB-D017-4DFF-9910-76581BEE22C1}"/>
              </a:ext>
            </a:extLst>
          </p:cNvPr>
          <p:cNvPicPr>
            <a:picLocks noChangeAspect="1"/>
          </p:cNvPicPr>
          <p:nvPr/>
        </p:nvPicPr>
        <p:blipFill rotWithShape="1">
          <a:blip r:embed="rId3">
            <a:extLst>
              <a:ext uri="{28A0092B-C50C-407E-A947-70E740481C1C}">
                <a14:useLocalDpi xmlns:a14="http://schemas.microsoft.com/office/drawing/2010/main" val="0"/>
              </a:ext>
            </a:extLst>
          </a:blip>
          <a:srcRect l="24644" r="28385" b="-2"/>
          <a:stretch/>
        </p:blipFill>
        <p:spPr>
          <a:xfrm>
            <a:off x="1318532" y="1809298"/>
            <a:ext cx="4143375" cy="4079875"/>
          </a:xfrm>
          <a:prstGeom prst="rect">
            <a:avLst/>
          </a:prstGeom>
          <a:noFill/>
        </p:spPr>
      </p:pic>
      <p:sp>
        <p:nvSpPr>
          <p:cNvPr id="4" name="Content Placeholder 3">
            <a:extLst>
              <a:ext uri="{FF2B5EF4-FFF2-40B4-BE49-F238E27FC236}">
                <a16:creationId xmlns:a16="http://schemas.microsoft.com/office/drawing/2014/main" id="{387D2777-D2AA-4F9A-9E99-08174F77D109}"/>
              </a:ext>
            </a:extLst>
          </p:cNvPr>
          <p:cNvSpPr txBox="1">
            <a:spLocks/>
          </p:cNvSpPr>
          <p:nvPr/>
        </p:nvSpPr>
        <p:spPr>
          <a:xfrm>
            <a:off x="6474278" y="1809299"/>
            <a:ext cx="4245429" cy="35871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Start with an assessment </a:t>
            </a:r>
          </a:p>
          <a:p>
            <a:r>
              <a:rPr lang="en-US" sz="3200" dirty="0"/>
              <a:t>Identify the final destination</a:t>
            </a:r>
          </a:p>
          <a:p>
            <a:r>
              <a:rPr lang="en-US" sz="3200" dirty="0"/>
              <a:t>Recognize the stops along the way </a:t>
            </a:r>
          </a:p>
          <a:p>
            <a:endParaRPr lang="en-US" dirty="0"/>
          </a:p>
        </p:txBody>
      </p:sp>
    </p:spTree>
    <p:extLst>
      <p:ext uri="{BB962C8B-B14F-4D97-AF65-F5344CB8AC3E}">
        <p14:creationId xmlns:p14="http://schemas.microsoft.com/office/powerpoint/2010/main" val="93790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A3623E3-1CF9-4B39-93ED-3E788F30B2F2}"/>
              </a:ext>
            </a:extLst>
          </p:cNvPr>
          <p:cNvSpPr>
            <a:spLocks noGrp="1"/>
          </p:cNvSpPr>
          <p:nvPr>
            <p:ph idx="1"/>
          </p:nvPr>
        </p:nvSpPr>
        <p:spPr>
          <a:xfrm>
            <a:off x="838201" y="1562725"/>
            <a:ext cx="8485682" cy="3732550"/>
          </a:xfrm>
        </p:spPr>
        <p:txBody>
          <a:bodyPr>
            <a:normAutofit/>
          </a:bodyPr>
          <a:lstStyle/>
          <a:p>
            <a:pPr marL="0" indent="0">
              <a:buNone/>
            </a:pPr>
            <a:r>
              <a:rPr lang="en-US" sz="2400" b="1" dirty="0">
                <a:highlight>
                  <a:srgbClr val="F18E09"/>
                </a:highlight>
              </a:rPr>
              <a:t>Question #5</a:t>
            </a:r>
          </a:p>
          <a:p>
            <a:pPr marL="0" indent="0">
              <a:buNone/>
            </a:pPr>
            <a:r>
              <a:rPr lang="en-US" dirty="0"/>
              <a:t>A complete clinical case formulation is documented in the record (e.g., primary diagnosis, medical conditions, psychosocial and environmental factors and functional impairments) </a:t>
            </a:r>
          </a:p>
          <a:p>
            <a:pPr marL="0" indent="0">
              <a:buNone/>
            </a:pPr>
            <a:r>
              <a:rPr lang="en-US" sz="2400" b="1" dirty="0">
                <a:solidFill>
                  <a:schemeClr val="accent3"/>
                </a:solidFill>
                <a:highlight>
                  <a:srgbClr val="F18E09"/>
                </a:highlight>
              </a:rPr>
              <a:t>Question #43 </a:t>
            </a:r>
          </a:p>
          <a:p>
            <a:pPr marL="0" indent="0">
              <a:buNone/>
            </a:pPr>
            <a:r>
              <a:rPr lang="en-US" dirty="0"/>
              <a:t>The documentation in the treatment record includes the onset, duration and frequency of the symptoms the member is experiencing</a:t>
            </a:r>
          </a:p>
          <a:p>
            <a:pPr marL="0" indent="0">
              <a:buNone/>
            </a:pPr>
            <a:r>
              <a:rPr lang="en-US" sz="2400" b="1" dirty="0">
                <a:highlight>
                  <a:srgbClr val="F18E09"/>
                </a:highlight>
              </a:rPr>
              <a:t>Question #44</a:t>
            </a:r>
          </a:p>
          <a:p>
            <a:pPr marL="0" indent="0">
              <a:buNone/>
            </a:pPr>
            <a:r>
              <a:rPr lang="en-US" dirty="0"/>
              <a:t>The documentation in the treatment record identifies functional needs the member is experiencing and how they will be addressed in the treatment services </a:t>
            </a:r>
          </a:p>
        </p:txBody>
      </p:sp>
      <p:sp>
        <p:nvSpPr>
          <p:cNvPr id="3" name="Title 2">
            <a:extLst>
              <a:ext uri="{FF2B5EF4-FFF2-40B4-BE49-F238E27FC236}">
                <a16:creationId xmlns:a16="http://schemas.microsoft.com/office/drawing/2014/main" id="{C5E767E3-B554-48AD-B852-18A88757FFC5}"/>
              </a:ext>
            </a:extLst>
          </p:cNvPr>
          <p:cNvSpPr>
            <a:spLocks noGrp="1"/>
          </p:cNvSpPr>
          <p:nvPr>
            <p:ph type="title"/>
          </p:nvPr>
        </p:nvSpPr>
        <p:spPr>
          <a:xfrm>
            <a:off x="457199" y="555639"/>
            <a:ext cx="9601200" cy="443198"/>
          </a:xfrm>
        </p:spPr>
        <p:txBody>
          <a:bodyPr/>
          <a:lstStyle/>
          <a:p>
            <a:r>
              <a:rPr lang="en-US" sz="3200" dirty="0"/>
              <a:t>What are Common Mistakes in Assessments?</a:t>
            </a:r>
          </a:p>
        </p:txBody>
      </p:sp>
    </p:spTree>
    <p:extLst>
      <p:ext uri="{BB962C8B-B14F-4D97-AF65-F5344CB8AC3E}">
        <p14:creationId xmlns:p14="http://schemas.microsoft.com/office/powerpoint/2010/main" val="371879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83ACFB-1A39-4747-A2C0-EE657D4DFB80}"/>
              </a:ext>
            </a:extLst>
          </p:cNvPr>
          <p:cNvSpPr txBox="1"/>
          <p:nvPr/>
        </p:nvSpPr>
        <p:spPr>
          <a:xfrm>
            <a:off x="1028699" y="337849"/>
            <a:ext cx="10064021" cy="646331"/>
          </a:xfrm>
          <a:prstGeom prst="rect">
            <a:avLst/>
          </a:prstGeom>
          <a:noFill/>
        </p:spPr>
        <p:txBody>
          <a:bodyPr wrap="square">
            <a:spAutoFit/>
          </a:bodyPr>
          <a:lstStyle/>
          <a:p>
            <a:pPr algn="ctr"/>
            <a:r>
              <a:rPr lang="en-US" sz="3600" dirty="0"/>
              <a:t>DSM-5 Approach to Clinical Case Formulation </a:t>
            </a:r>
          </a:p>
        </p:txBody>
      </p:sp>
      <p:graphicFrame>
        <p:nvGraphicFramePr>
          <p:cNvPr id="5" name="Content Placeholder 2">
            <a:extLst>
              <a:ext uri="{FF2B5EF4-FFF2-40B4-BE49-F238E27FC236}">
                <a16:creationId xmlns:a16="http://schemas.microsoft.com/office/drawing/2014/main" id="{1057114E-700B-4F59-B8FE-7198BCBB9F56}"/>
              </a:ext>
            </a:extLst>
          </p:cNvPr>
          <p:cNvGraphicFramePr>
            <a:graphicFrameLocks/>
          </p:cNvGraphicFramePr>
          <p:nvPr>
            <p:extLst>
              <p:ext uri="{D42A27DB-BD31-4B8C-83A1-F6EECF244321}">
                <p14:modId xmlns:p14="http://schemas.microsoft.com/office/powerpoint/2010/main" val="1805382885"/>
              </p:ext>
            </p:extLst>
          </p:nvPr>
        </p:nvGraphicFramePr>
        <p:xfrm>
          <a:off x="1807028" y="1528997"/>
          <a:ext cx="7741706" cy="4695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211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43D8-2B10-4D28-956F-87EABDB667A9}"/>
              </a:ext>
            </a:extLst>
          </p:cNvPr>
          <p:cNvSpPr txBox="1">
            <a:spLocks/>
          </p:cNvSpPr>
          <p:nvPr/>
        </p:nvSpPr>
        <p:spPr>
          <a:xfrm>
            <a:off x="698046" y="293914"/>
            <a:ext cx="9885010" cy="107405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Cultural Variables and Lack of Cultural Competence</a:t>
            </a:r>
          </a:p>
        </p:txBody>
      </p:sp>
      <p:graphicFrame>
        <p:nvGraphicFramePr>
          <p:cNvPr id="3" name="Content Placeholder 2">
            <a:extLst>
              <a:ext uri="{FF2B5EF4-FFF2-40B4-BE49-F238E27FC236}">
                <a16:creationId xmlns:a16="http://schemas.microsoft.com/office/drawing/2014/main" id="{D56EDA4A-F91F-4658-8DC7-D1B4B357AF6B}"/>
              </a:ext>
            </a:extLst>
          </p:cNvPr>
          <p:cNvGraphicFramePr>
            <a:graphicFrameLocks/>
          </p:cNvGraphicFramePr>
          <p:nvPr>
            <p:extLst>
              <p:ext uri="{D42A27DB-BD31-4B8C-83A1-F6EECF244321}">
                <p14:modId xmlns:p14="http://schemas.microsoft.com/office/powerpoint/2010/main" val="1243532805"/>
              </p:ext>
            </p:extLst>
          </p:nvPr>
        </p:nvGraphicFramePr>
        <p:xfrm>
          <a:off x="1031421" y="1513114"/>
          <a:ext cx="8153400" cy="4659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68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8A60C-C8F6-41EA-9869-8FC8A4DEBCD6}"/>
              </a:ext>
            </a:extLst>
          </p:cNvPr>
          <p:cNvSpPr txBox="1">
            <a:spLocks/>
          </p:cNvSpPr>
          <p:nvPr/>
        </p:nvSpPr>
        <p:spPr>
          <a:xfrm>
            <a:off x="681718" y="195942"/>
            <a:ext cx="9964511" cy="10740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How to Assess Yourself and Your Agency </a:t>
            </a:r>
          </a:p>
        </p:txBody>
      </p:sp>
      <p:sp>
        <p:nvSpPr>
          <p:cNvPr id="3" name="Content Placeholder 2">
            <a:extLst>
              <a:ext uri="{FF2B5EF4-FFF2-40B4-BE49-F238E27FC236}">
                <a16:creationId xmlns:a16="http://schemas.microsoft.com/office/drawing/2014/main" id="{07C2FF58-3414-4608-9212-F0BC2A5040D9}"/>
              </a:ext>
            </a:extLst>
          </p:cNvPr>
          <p:cNvSpPr txBox="1">
            <a:spLocks/>
          </p:cNvSpPr>
          <p:nvPr/>
        </p:nvSpPr>
        <p:spPr>
          <a:xfrm>
            <a:off x="1153070" y="1427978"/>
            <a:ext cx="8486775" cy="2610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3600" dirty="0"/>
              <a:t>Readiness</a:t>
            </a:r>
          </a:p>
          <a:p>
            <a:pPr marL="457200" indent="-457200"/>
            <a:r>
              <a:rPr lang="en-US" sz="3600" dirty="0"/>
              <a:t>Preparedness </a:t>
            </a:r>
          </a:p>
          <a:p>
            <a:pPr marL="457200" indent="-457200"/>
            <a:r>
              <a:rPr lang="en-US" sz="3600" dirty="0"/>
              <a:t>Where are you functioning in providing culturally competent services?</a:t>
            </a:r>
          </a:p>
          <a:p>
            <a:pPr marL="0" indent="0">
              <a:buNone/>
            </a:pPr>
            <a:endParaRPr lang="en-US" sz="4300" dirty="0"/>
          </a:p>
          <a:p>
            <a:endParaRPr lang="en-US" dirty="0"/>
          </a:p>
        </p:txBody>
      </p:sp>
      <p:sp>
        <p:nvSpPr>
          <p:cNvPr id="4" name="TextBox 3">
            <a:extLst>
              <a:ext uri="{FF2B5EF4-FFF2-40B4-BE49-F238E27FC236}">
                <a16:creationId xmlns:a16="http://schemas.microsoft.com/office/drawing/2014/main" id="{466F7D18-B1E5-45A8-A546-86A602134F86}"/>
              </a:ext>
            </a:extLst>
          </p:cNvPr>
          <p:cNvSpPr txBox="1"/>
          <p:nvPr/>
        </p:nvSpPr>
        <p:spPr bwMode="gray">
          <a:xfrm>
            <a:off x="5636301" y="2968052"/>
            <a:ext cx="914400" cy="914400"/>
          </a:xfrm>
          <a:prstGeom prst="rect">
            <a:avLst/>
          </a:prstGeom>
          <a:noFill/>
        </p:spPr>
        <p:txBody>
          <a:bodyPr vert="horz" wrap="square" lIns="0" tIns="0" rIns="0" bIns="0" rtlCol="0">
            <a:spAutoFit/>
          </a:bodyPr>
          <a:lstStyle/>
          <a:p>
            <a:pPr algn="l">
              <a:spcBef>
                <a:spcPts val="600"/>
              </a:spcBef>
            </a:pPr>
            <a:endParaRPr lang="en-US" sz="1400" dirty="0"/>
          </a:p>
        </p:txBody>
      </p:sp>
    </p:spTree>
    <p:extLst>
      <p:ext uri="{BB962C8B-B14F-4D97-AF65-F5344CB8AC3E}">
        <p14:creationId xmlns:p14="http://schemas.microsoft.com/office/powerpoint/2010/main" val="99363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feet&#10;&#10;Description automatically generated">
            <a:extLst>
              <a:ext uri="{FF2B5EF4-FFF2-40B4-BE49-F238E27FC236}">
                <a16:creationId xmlns:a16="http://schemas.microsoft.com/office/drawing/2014/main" id="{F40D4315-08EE-4647-8CD3-85BD812EF7AE}"/>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15730"/>
          <a:stretch/>
        </p:blipFill>
        <p:spPr>
          <a:xfrm>
            <a:off x="0" y="29648"/>
            <a:ext cx="12390014" cy="6858000"/>
          </a:xfrm>
          <a:prstGeom prst="rect">
            <a:avLst/>
          </a:prstGeom>
        </p:spPr>
      </p:pic>
      <p:sp>
        <p:nvSpPr>
          <p:cNvPr id="6" name="Title 1">
            <a:extLst>
              <a:ext uri="{FF2B5EF4-FFF2-40B4-BE49-F238E27FC236}">
                <a16:creationId xmlns:a16="http://schemas.microsoft.com/office/drawing/2014/main" id="{8D866C68-B471-4EF5-9281-2EC4E87C2C2E}"/>
              </a:ext>
            </a:extLst>
          </p:cNvPr>
          <p:cNvSpPr txBox="1">
            <a:spLocks/>
          </p:cNvSpPr>
          <p:nvPr/>
        </p:nvSpPr>
        <p:spPr>
          <a:xfrm>
            <a:off x="371475" y="0"/>
            <a:ext cx="8486775" cy="10740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What Makes Up Culture?</a:t>
            </a:r>
          </a:p>
        </p:txBody>
      </p:sp>
      <p:sp>
        <p:nvSpPr>
          <p:cNvPr id="10" name="Text Placeholder 2">
            <a:extLst>
              <a:ext uri="{FF2B5EF4-FFF2-40B4-BE49-F238E27FC236}">
                <a16:creationId xmlns:a16="http://schemas.microsoft.com/office/drawing/2014/main" id="{14060B63-54CD-4272-B7E8-D2F4A8B6CE8C}"/>
              </a:ext>
            </a:extLst>
          </p:cNvPr>
          <p:cNvSpPr txBox="1">
            <a:spLocks/>
          </p:cNvSpPr>
          <p:nvPr/>
        </p:nvSpPr>
        <p:spPr>
          <a:xfrm>
            <a:off x="198013" y="1143434"/>
            <a:ext cx="2103753" cy="1608083"/>
          </a:xfrm>
          <a:prstGeom prst="ellipse">
            <a:avLst/>
          </a:prstGeom>
          <a:solidFill>
            <a:srgbClr val="FFCC9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400" b="1" dirty="0">
              <a:solidFill>
                <a:schemeClr val="tx1">
                  <a:lumMod val="75000"/>
                </a:schemeClr>
              </a:solidFill>
              <a:latin typeface="Goudy Old Style" panose="02020502050305020303" pitchFamily="18" charset="0"/>
            </a:endParaRPr>
          </a:p>
          <a:p>
            <a:pPr marL="0" indent="0" algn="ctr">
              <a:buNone/>
            </a:pPr>
            <a:r>
              <a:rPr lang="en-US" sz="2000" b="1" dirty="0">
                <a:solidFill>
                  <a:schemeClr val="tx1">
                    <a:lumMod val="75000"/>
                  </a:schemeClr>
                </a:solidFill>
                <a:latin typeface="Goudy Old Style" panose="02020502050305020303" pitchFamily="18" charset="0"/>
              </a:rPr>
              <a:t>Geography</a:t>
            </a:r>
          </a:p>
        </p:txBody>
      </p:sp>
      <p:sp>
        <p:nvSpPr>
          <p:cNvPr id="11" name="Text Placeholder 2">
            <a:extLst>
              <a:ext uri="{FF2B5EF4-FFF2-40B4-BE49-F238E27FC236}">
                <a16:creationId xmlns:a16="http://schemas.microsoft.com/office/drawing/2014/main" id="{EFC6C247-E497-434E-AECB-1A2ED15F0794}"/>
              </a:ext>
            </a:extLst>
          </p:cNvPr>
          <p:cNvSpPr txBox="1">
            <a:spLocks/>
          </p:cNvSpPr>
          <p:nvPr/>
        </p:nvSpPr>
        <p:spPr bwMode="gray">
          <a:xfrm>
            <a:off x="1537379" y="2901456"/>
            <a:ext cx="1607201" cy="1468951"/>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4400" b="1" dirty="0">
                <a:solidFill>
                  <a:schemeClr val="tx1">
                    <a:lumMod val="75000"/>
                  </a:schemeClr>
                </a:solidFill>
                <a:latin typeface="Freestyle Script" panose="030804020302050B0404" pitchFamily="66" charset="0"/>
              </a:rPr>
              <a:t>Age</a:t>
            </a:r>
          </a:p>
        </p:txBody>
      </p:sp>
      <p:sp>
        <p:nvSpPr>
          <p:cNvPr id="13" name="Text Placeholder 2">
            <a:extLst>
              <a:ext uri="{FF2B5EF4-FFF2-40B4-BE49-F238E27FC236}">
                <a16:creationId xmlns:a16="http://schemas.microsoft.com/office/drawing/2014/main" id="{2C6D7958-98FE-4459-B390-71C4B707CFC5}"/>
              </a:ext>
            </a:extLst>
          </p:cNvPr>
          <p:cNvSpPr txBox="1">
            <a:spLocks/>
          </p:cNvSpPr>
          <p:nvPr/>
        </p:nvSpPr>
        <p:spPr bwMode="gray">
          <a:xfrm>
            <a:off x="520743" y="4733212"/>
            <a:ext cx="1985974" cy="1468951"/>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600" b="1" dirty="0">
                <a:solidFill>
                  <a:schemeClr val="tx1">
                    <a:lumMod val="75000"/>
                  </a:schemeClr>
                </a:solidFill>
                <a:latin typeface="Berlin Sans FB" panose="020E0602020502020306" pitchFamily="34" charset="0"/>
              </a:rPr>
              <a:t>Family Structures</a:t>
            </a:r>
          </a:p>
        </p:txBody>
      </p:sp>
      <p:sp>
        <p:nvSpPr>
          <p:cNvPr id="14" name="Text Placeholder 2">
            <a:extLst>
              <a:ext uri="{FF2B5EF4-FFF2-40B4-BE49-F238E27FC236}">
                <a16:creationId xmlns:a16="http://schemas.microsoft.com/office/drawing/2014/main" id="{7458AE50-464C-4B72-875E-FAC1D82E0A9E}"/>
              </a:ext>
            </a:extLst>
          </p:cNvPr>
          <p:cNvSpPr txBox="1">
            <a:spLocks/>
          </p:cNvSpPr>
          <p:nvPr/>
        </p:nvSpPr>
        <p:spPr bwMode="gray">
          <a:xfrm>
            <a:off x="2947248" y="4370407"/>
            <a:ext cx="1139145" cy="1097280"/>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2400" dirty="0">
                <a:solidFill>
                  <a:schemeClr val="tx1">
                    <a:lumMod val="75000"/>
                  </a:schemeClr>
                </a:solidFill>
                <a:latin typeface="Kristen ITC" panose="03050502040202030202" pitchFamily="66" charset="0"/>
              </a:rPr>
              <a:t>Sex</a:t>
            </a:r>
          </a:p>
        </p:txBody>
      </p:sp>
      <p:sp>
        <p:nvSpPr>
          <p:cNvPr id="15" name="Text Placeholder 2">
            <a:extLst>
              <a:ext uri="{FF2B5EF4-FFF2-40B4-BE49-F238E27FC236}">
                <a16:creationId xmlns:a16="http://schemas.microsoft.com/office/drawing/2014/main" id="{E79F0A24-A786-4723-A622-CB5D966FFA87}"/>
              </a:ext>
            </a:extLst>
          </p:cNvPr>
          <p:cNvSpPr txBox="1">
            <a:spLocks/>
          </p:cNvSpPr>
          <p:nvPr/>
        </p:nvSpPr>
        <p:spPr bwMode="gray">
          <a:xfrm>
            <a:off x="2872855" y="1076311"/>
            <a:ext cx="1777973" cy="1370213"/>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3600" dirty="0">
                <a:solidFill>
                  <a:schemeClr val="tx1">
                    <a:lumMod val="75000"/>
                  </a:schemeClr>
                </a:solidFill>
                <a:latin typeface="Brush Script MT" panose="03060802040406070304" pitchFamily="66" charset="0"/>
              </a:rPr>
              <a:t>Race</a:t>
            </a:r>
          </a:p>
        </p:txBody>
      </p:sp>
      <p:sp>
        <p:nvSpPr>
          <p:cNvPr id="16" name="Text Placeholder 2">
            <a:extLst>
              <a:ext uri="{FF2B5EF4-FFF2-40B4-BE49-F238E27FC236}">
                <a16:creationId xmlns:a16="http://schemas.microsoft.com/office/drawing/2014/main" id="{BDAFAC07-F0CF-4EB5-A624-AB776D77B3C4}"/>
              </a:ext>
            </a:extLst>
          </p:cNvPr>
          <p:cNvSpPr txBox="1">
            <a:spLocks/>
          </p:cNvSpPr>
          <p:nvPr/>
        </p:nvSpPr>
        <p:spPr bwMode="gray">
          <a:xfrm>
            <a:off x="4226489" y="2562489"/>
            <a:ext cx="1531137" cy="1097280"/>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600" b="1" dirty="0">
                <a:solidFill>
                  <a:schemeClr val="tx1">
                    <a:lumMod val="75000"/>
                  </a:schemeClr>
                </a:solidFill>
                <a:latin typeface="Century Schoolbook" panose="02040604050505020304" pitchFamily="18" charset="0"/>
              </a:rPr>
              <a:t>Ethnicity</a:t>
            </a:r>
          </a:p>
        </p:txBody>
      </p:sp>
      <p:sp>
        <p:nvSpPr>
          <p:cNvPr id="18" name="Text Placeholder 2">
            <a:extLst>
              <a:ext uri="{FF2B5EF4-FFF2-40B4-BE49-F238E27FC236}">
                <a16:creationId xmlns:a16="http://schemas.microsoft.com/office/drawing/2014/main" id="{C9811042-4B11-4324-BA54-9AEE1ACB8945}"/>
              </a:ext>
            </a:extLst>
          </p:cNvPr>
          <p:cNvSpPr txBox="1">
            <a:spLocks/>
          </p:cNvSpPr>
          <p:nvPr/>
        </p:nvSpPr>
        <p:spPr bwMode="gray">
          <a:xfrm>
            <a:off x="5221917" y="850194"/>
            <a:ext cx="1509959" cy="1370213"/>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b="1" dirty="0">
                <a:solidFill>
                  <a:schemeClr val="tx1">
                    <a:lumMod val="75000"/>
                  </a:schemeClr>
                </a:solidFill>
                <a:latin typeface="Lucida Handwriting" panose="03010101010101010101" pitchFamily="66" charset="0"/>
              </a:rPr>
              <a:t>Language</a:t>
            </a:r>
          </a:p>
        </p:txBody>
      </p:sp>
      <p:sp>
        <p:nvSpPr>
          <p:cNvPr id="20" name="Text Placeholder 2">
            <a:extLst>
              <a:ext uri="{FF2B5EF4-FFF2-40B4-BE49-F238E27FC236}">
                <a16:creationId xmlns:a16="http://schemas.microsoft.com/office/drawing/2014/main" id="{FE9498BA-5C49-41EA-8206-DB20858D723B}"/>
              </a:ext>
            </a:extLst>
          </p:cNvPr>
          <p:cNvSpPr txBox="1">
            <a:spLocks/>
          </p:cNvSpPr>
          <p:nvPr/>
        </p:nvSpPr>
        <p:spPr bwMode="gray">
          <a:xfrm>
            <a:off x="6101909" y="2904761"/>
            <a:ext cx="1827195" cy="1370213"/>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800" b="1" dirty="0">
                <a:solidFill>
                  <a:schemeClr val="tx1">
                    <a:lumMod val="75000"/>
                  </a:schemeClr>
                </a:solidFill>
              </a:rPr>
              <a:t>Health Practices</a:t>
            </a:r>
          </a:p>
        </p:txBody>
      </p:sp>
      <p:sp>
        <p:nvSpPr>
          <p:cNvPr id="21" name="Text Placeholder 2">
            <a:extLst>
              <a:ext uri="{FF2B5EF4-FFF2-40B4-BE49-F238E27FC236}">
                <a16:creationId xmlns:a16="http://schemas.microsoft.com/office/drawing/2014/main" id="{02C4FA84-26D0-4712-9FD8-C40BEA7E632C}"/>
              </a:ext>
            </a:extLst>
          </p:cNvPr>
          <p:cNvSpPr txBox="1">
            <a:spLocks/>
          </p:cNvSpPr>
          <p:nvPr/>
        </p:nvSpPr>
        <p:spPr bwMode="gray">
          <a:xfrm>
            <a:off x="4406081" y="4873014"/>
            <a:ext cx="1827195" cy="1468951"/>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600" b="1" dirty="0">
                <a:solidFill>
                  <a:schemeClr val="tx1">
                    <a:lumMod val="75000"/>
                  </a:schemeClr>
                </a:solidFill>
                <a:latin typeface="Lucida Handwriting" panose="03010101010101010101" pitchFamily="66" charset="0"/>
              </a:rPr>
              <a:t>Education</a:t>
            </a:r>
          </a:p>
        </p:txBody>
      </p:sp>
      <p:sp>
        <p:nvSpPr>
          <p:cNvPr id="22" name="Text Placeholder 2">
            <a:extLst>
              <a:ext uri="{FF2B5EF4-FFF2-40B4-BE49-F238E27FC236}">
                <a16:creationId xmlns:a16="http://schemas.microsoft.com/office/drawing/2014/main" id="{1C33EF4A-3AB2-4AF0-932C-6587349999A8}"/>
              </a:ext>
            </a:extLst>
          </p:cNvPr>
          <p:cNvSpPr txBox="1">
            <a:spLocks/>
          </p:cNvSpPr>
          <p:nvPr/>
        </p:nvSpPr>
        <p:spPr bwMode="gray">
          <a:xfrm>
            <a:off x="7302965" y="618853"/>
            <a:ext cx="1555285" cy="1257244"/>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800" dirty="0">
                <a:solidFill>
                  <a:schemeClr val="tx1">
                    <a:lumMod val="75000"/>
                  </a:schemeClr>
                </a:solidFill>
                <a:latin typeface="Britannic Bold" panose="020B0903060703020204" pitchFamily="34" charset="0"/>
              </a:rPr>
              <a:t>Military Service</a:t>
            </a:r>
          </a:p>
        </p:txBody>
      </p:sp>
      <p:sp>
        <p:nvSpPr>
          <p:cNvPr id="23" name="Text Placeholder 2">
            <a:extLst>
              <a:ext uri="{FF2B5EF4-FFF2-40B4-BE49-F238E27FC236}">
                <a16:creationId xmlns:a16="http://schemas.microsoft.com/office/drawing/2014/main" id="{AA7BDAC4-75D7-4A66-B56D-DF3F8428CC2E}"/>
              </a:ext>
            </a:extLst>
          </p:cNvPr>
          <p:cNvSpPr txBox="1">
            <a:spLocks/>
          </p:cNvSpPr>
          <p:nvPr/>
        </p:nvSpPr>
        <p:spPr bwMode="gray">
          <a:xfrm>
            <a:off x="8273387" y="2176205"/>
            <a:ext cx="1139145" cy="1097280"/>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600" b="1" dirty="0">
                <a:solidFill>
                  <a:schemeClr val="tx1">
                    <a:lumMod val="75000"/>
                  </a:schemeClr>
                </a:solidFill>
                <a:latin typeface="Kristen ITC" panose="03050502040202030202" pitchFamily="66" charset="0"/>
              </a:rPr>
              <a:t>Gender Identity</a:t>
            </a:r>
          </a:p>
        </p:txBody>
      </p:sp>
      <p:sp>
        <p:nvSpPr>
          <p:cNvPr id="24" name="Text Placeholder 2">
            <a:extLst>
              <a:ext uri="{FF2B5EF4-FFF2-40B4-BE49-F238E27FC236}">
                <a16:creationId xmlns:a16="http://schemas.microsoft.com/office/drawing/2014/main" id="{65CAD332-766D-4EF5-B7E5-4F5DA950AB9B}"/>
              </a:ext>
            </a:extLst>
          </p:cNvPr>
          <p:cNvSpPr txBox="1">
            <a:spLocks/>
          </p:cNvSpPr>
          <p:nvPr/>
        </p:nvSpPr>
        <p:spPr bwMode="gray">
          <a:xfrm>
            <a:off x="6976876" y="5089323"/>
            <a:ext cx="1515598" cy="1112840"/>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600" b="1" dirty="0">
                <a:solidFill>
                  <a:schemeClr val="tx1">
                    <a:lumMod val="75000"/>
                  </a:schemeClr>
                </a:solidFill>
                <a:latin typeface="Abadi" panose="020B0604020104020204" pitchFamily="34" charset="0"/>
              </a:rPr>
              <a:t>Political</a:t>
            </a:r>
            <a:r>
              <a:rPr lang="en-US" sz="1600" dirty="0">
                <a:solidFill>
                  <a:schemeClr val="tx1">
                    <a:lumMod val="75000"/>
                  </a:schemeClr>
                </a:solidFill>
                <a:latin typeface="Abadi" panose="020B0604020104020204" pitchFamily="34" charset="0"/>
              </a:rPr>
              <a:t> </a:t>
            </a:r>
            <a:r>
              <a:rPr lang="en-US" sz="1600" b="1" dirty="0">
                <a:solidFill>
                  <a:schemeClr val="tx1">
                    <a:lumMod val="75000"/>
                  </a:schemeClr>
                </a:solidFill>
                <a:latin typeface="Abadi" panose="020B0604020104020204" pitchFamily="34" charset="0"/>
              </a:rPr>
              <a:t>Beliefs</a:t>
            </a:r>
          </a:p>
        </p:txBody>
      </p:sp>
      <p:sp>
        <p:nvSpPr>
          <p:cNvPr id="25" name="Text Placeholder 2">
            <a:extLst>
              <a:ext uri="{FF2B5EF4-FFF2-40B4-BE49-F238E27FC236}">
                <a16:creationId xmlns:a16="http://schemas.microsoft.com/office/drawing/2014/main" id="{62EF8924-78D7-46DB-B85C-55FE0C36A9FC}"/>
              </a:ext>
            </a:extLst>
          </p:cNvPr>
          <p:cNvSpPr txBox="1">
            <a:spLocks/>
          </p:cNvSpPr>
          <p:nvPr/>
        </p:nvSpPr>
        <p:spPr bwMode="gray">
          <a:xfrm>
            <a:off x="8445739" y="4249033"/>
            <a:ext cx="1484014" cy="1200657"/>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2000" b="1" dirty="0">
                <a:solidFill>
                  <a:schemeClr val="tx1">
                    <a:lumMod val="75000"/>
                  </a:schemeClr>
                </a:solidFill>
                <a:latin typeface="Goudy Old Style" panose="02020502050305020303" pitchFamily="18" charset="0"/>
              </a:rPr>
              <a:t>Customs</a:t>
            </a:r>
          </a:p>
        </p:txBody>
      </p:sp>
      <p:sp>
        <p:nvSpPr>
          <p:cNvPr id="26" name="Text Placeholder 2">
            <a:extLst>
              <a:ext uri="{FF2B5EF4-FFF2-40B4-BE49-F238E27FC236}">
                <a16:creationId xmlns:a16="http://schemas.microsoft.com/office/drawing/2014/main" id="{329584AB-BEAC-4676-BC5B-4BA8BFF76A8A}"/>
              </a:ext>
            </a:extLst>
          </p:cNvPr>
          <p:cNvSpPr txBox="1">
            <a:spLocks/>
          </p:cNvSpPr>
          <p:nvPr/>
        </p:nvSpPr>
        <p:spPr bwMode="gray">
          <a:xfrm>
            <a:off x="9669069" y="478596"/>
            <a:ext cx="1913249" cy="1340027"/>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600" b="1" dirty="0">
                <a:solidFill>
                  <a:schemeClr val="tx1">
                    <a:lumMod val="75000"/>
                  </a:schemeClr>
                </a:solidFill>
                <a:latin typeface="Century Schoolbook" panose="02040604050505020304" pitchFamily="18" charset="0"/>
              </a:rPr>
              <a:t>Religion Spirituality </a:t>
            </a:r>
          </a:p>
        </p:txBody>
      </p:sp>
      <p:sp>
        <p:nvSpPr>
          <p:cNvPr id="27" name="Text Placeholder 2">
            <a:extLst>
              <a:ext uri="{FF2B5EF4-FFF2-40B4-BE49-F238E27FC236}">
                <a16:creationId xmlns:a16="http://schemas.microsoft.com/office/drawing/2014/main" id="{A162C08F-AA26-4D40-9C4E-B1293E7E6283}"/>
              </a:ext>
            </a:extLst>
          </p:cNvPr>
          <p:cNvSpPr txBox="1">
            <a:spLocks/>
          </p:cNvSpPr>
          <p:nvPr/>
        </p:nvSpPr>
        <p:spPr bwMode="gray">
          <a:xfrm>
            <a:off x="9883686" y="2724845"/>
            <a:ext cx="1484013" cy="1467606"/>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600" dirty="0">
                <a:solidFill>
                  <a:schemeClr val="tx1">
                    <a:lumMod val="75000"/>
                  </a:schemeClr>
                </a:solidFill>
                <a:latin typeface="Elephant" panose="02020904090505020303" pitchFamily="18" charset="0"/>
              </a:rPr>
              <a:t>Economic</a:t>
            </a:r>
            <a:r>
              <a:rPr lang="en-US" sz="1400" dirty="0">
                <a:solidFill>
                  <a:schemeClr val="tx1">
                    <a:lumMod val="75000"/>
                  </a:schemeClr>
                </a:solidFill>
                <a:latin typeface="Elephant" panose="02020904090505020303" pitchFamily="18" charset="0"/>
              </a:rPr>
              <a:t> Status</a:t>
            </a:r>
          </a:p>
        </p:txBody>
      </p:sp>
      <p:sp>
        <p:nvSpPr>
          <p:cNvPr id="28" name="Text Placeholder 2">
            <a:extLst>
              <a:ext uri="{FF2B5EF4-FFF2-40B4-BE49-F238E27FC236}">
                <a16:creationId xmlns:a16="http://schemas.microsoft.com/office/drawing/2014/main" id="{498F89D6-BAB1-46E4-B4C6-45B05FE32587}"/>
              </a:ext>
            </a:extLst>
          </p:cNvPr>
          <p:cNvSpPr txBox="1">
            <a:spLocks/>
          </p:cNvSpPr>
          <p:nvPr/>
        </p:nvSpPr>
        <p:spPr bwMode="gray">
          <a:xfrm>
            <a:off x="10187244" y="4919047"/>
            <a:ext cx="1484013" cy="1097280"/>
          </a:xfrm>
          <a:prstGeom prst="ellipse">
            <a:avLst/>
          </a:prstGeom>
          <a:solidFill>
            <a:srgbClr val="FFCC99"/>
          </a:solidFill>
          <a:ln w="19050">
            <a:solidFill>
              <a:schemeClr val="accent1"/>
            </a:solidFill>
          </a:ln>
        </p:spPr>
        <p:txBody>
          <a:bodyPr vert="horz" lIns="0" tIns="0" rIns="0" bIns="0" rtlCol="0" anchor="ctr">
            <a:noAutofit/>
          </a:bodyPr>
          <a:lstStyle>
            <a:lvl1pPr marL="0" indent="0" algn="ctr" defTabSz="685800" rtl="0" eaLnBrk="1" latinLnBrk="0" hangingPunct="1">
              <a:lnSpc>
                <a:spcPct val="95000"/>
              </a:lnSpc>
              <a:spcBef>
                <a:spcPts val="800"/>
              </a:spcBef>
              <a:spcAft>
                <a:spcPts val="600"/>
              </a:spcAft>
              <a:buFont typeface="Arial" panose="020B0604020202020204" pitchFamily="34" charset="0"/>
              <a:buNone/>
              <a:defRPr sz="1200" kern="1200">
                <a:solidFill>
                  <a:schemeClr val="accent5"/>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US" sz="1400" dirty="0">
                <a:solidFill>
                  <a:schemeClr val="tx1">
                    <a:lumMod val="75000"/>
                  </a:schemeClr>
                </a:solidFill>
                <a:latin typeface="Britannic Bold" panose="020B0903060703020204" pitchFamily="34" charset="0"/>
              </a:rPr>
              <a:t>Racial and Minority Groups</a:t>
            </a:r>
          </a:p>
        </p:txBody>
      </p:sp>
    </p:spTree>
    <p:extLst>
      <p:ext uri="{BB962C8B-B14F-4D97-AF65-F5344CB8AC3E}">
        <p14:creationId xmlns:p14="http://schemas.microsoft.com/office/powerpoint/2010/main" val="8815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E213D-CA1C-45FD-BB9D-FD7DB3672756}"/>
              </a:ext>
            </a:extLst>
          </p:cNvPr>
          <p:cNvSpPr txBox="1"/>
          <p:nvPr/>
        </p:nvSpPr>
        <p:spPr bwMode="gray">
          <a:xfrm>
            <a:off x="463462" y="2450287"/>
            <a:ext cx="4709160" cy="1869743"/>
          </a:xfrm>
          <a:prstGeom prst="rect">
            <a:avLst/>
          </a:prstGeom>
        </p:spPr>
        <p:txBody>
          <a:bodyPr vert="horz" wrap="square" lIns="0" tIns="0" rIns="0" bIns="0" rtlCol="0" anchor="b" anchorCtr="0">
            <a:normAutofit/>
          </a:bodyPr>
          <a:lstStyle/>
          <a:p>
            <a:pPr>
              <a:lnSpc>
                <a:spcPct val="90000"/>
              </a:lnSpc>
              <a:spcBef>
                <a:spcPct val="0"/>
              </a:spcBef>
              <a:spcAft>
                <a:spcPts val="600"/>
              </a:spcAft>
            </a:pPr>
            <a:r>
              <a:rPr lang="en-US" sz="4500" b="1" kern="1200">
                <a:solidFill>
                  <a:schemeClr val="accent6"/>
                </a:solidFill>
                <a:latin typeface="+mj-lt"/>
                <a:ea typeface="+mj-ea"/>
                <a:cs typeface="+mj-cs"/>
              </a:rPr>
              <a:t>How Do We Assess for This?</a:t>
            </a:r>
          </a:p>
        </p:txBody>
      </p:sp>
      <p:pic>
        <p:nvPicPr>
          <p:cNvPr id="4" name="Picture 3" descr="A person talking to a person&#10;&#10;Description automatically generated with low confidence">
            <a:extLst>
              <a:ext uri="{FF2B5EF4-FFF2-40B4-BE49-F238E27FC236}">
                <a16:creationId xmlns:a16="http://schemas.microsoft.com/office/drawing/2014/main" id="{93DAF2B2-9796-4FAC-A44E-2E86BEC64902}"/>
              </a:ext>
            </a:extLst>
          </p:cNvPr>
          <p:cNvPicPr>
            <a:picLocks noChangeAspect="1"/>
          </p:cNvPicPr>
          <p:nvPr/>
        </p:nvPicPr>
        <p:blipFill rotWithShape="1">
          <a:blip r:embed="rId3">
            <a:extLst>
              <a:ext uri="{28A0092B-C50C-407E-A947-70E740481C1C}">
                <a14:useLocalDpi xmlns:a14="http://schemas.microsoft.com/office/drawing/2010/main" val="0"/>
              </a:ext>
            </a:extLst>
          </a:blip>
          <a:srcRect l="35575" r="4575"/>
          <a:stretch/>
        </p:blipFill>
        <p:spPr>
          <a:xfrm>
            <a:off x="6019800" y="10"/>
            <a:ext cx="6172200" cy="6857990"/>
          </a:xfrm>
          <a:prstGeom prst="rect">
            <a:avLst/>
          </a:prstGeom>
          <a:noFill/>
        </p:spPr>
      </p:pic>
    </p:spTree>
    <p:extLst>
      <p:ext uri="{BB962C8B-B14F-4D97-AF65-F5344CB8AC3E}">
        <p14:creationId xmlns:p14="http://schemas.microsoft.com/office/powerpoint/2010/main" val="173349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BF90A0-0526-4685-B80E-7D05F70A28F5}"/>
              </a:ext>
            </a:extLst>
          </p:cNvPr>
          <p:cNvSpPr>
            <a:spLocks noGrp="1"/>
          </p:cNvSpPr>
          <p:nvPr>
            <p:ph type="title"/>
          </p:nvPr>
        </p:nvSpPr>
        <p:spPr>
          <a:xfrm>
            <a:off x="838200" y="0"/>
            <a:ext cx="9070910" cy="754548"/>
          </a:xfrm>
        </p:spPr>
        <p:txBody>
          <a:bodyPr anchor="b">
            <a:normAutofit/>
          </a:bodyPr>
          <a:lstStyle/>
          <a:p>
            <a:r>
              <a:rPr lang="en-US" sz="3600" b="1" dirty="0"/>
              <a:t>Cultural Formulation Interview (CFI</a:t>
            </a:r>
            <a:r>
              <a:rPr lang="en-US" sz="3600" dirty="0"/>
              <a:t>)</a:t>
            </a:r>
            <a:endParaRPr lang="en-US" sz="3600" b="1" dirty="0"/>
          </a:p>
        </p:txBody>
      </p:sp>
      <p:graphicFrame>
        <p:nvGraphicFramePr>
          <p:cNvPr id="5" name="Content Placeholder 2">
            <a:extLst>
              <a:ext uri="{FF2B5EF4-FFF2-40B4-BE49-F238E27FC236}">
                <a16:creationId xmlns:a16="http://schemas.microsoft.com/office/drawing/2014/main" id="{9FAA67FD-5A90-4B2A-949C-D4FE844ABF71}"/>
              </a:ext>
            </a:extLst>
          </p:cNvPr>
          <p:cNvGraphicFramePr>
            <a:graphicFrameLocks/>
          </p:cNvGraphicFramePr>
          <p:nvPr>
            <p:extLst>
              <p:ext uri="{D42A27DB-BD31-4B8C-83A1-F6EECF244321}">
                <p14:modId xmlns:p14="http://schemas.microsoft.com/office/powerpoint/2010/main" val="3091438577"/>
              </p:ext>
            </p:extLst>
          </p:nvPr>
        </p:nvGraphicFramePr>
        <p:xfrm>
          <a:off x="838200" y="1119674"/>
          <a:ext cx="8386665" cy="5113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027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D6D8E9-63BB-4BD0-8533-D96BFADBE9B9}"/>
              </a:ext>
            </a:extLst>
          </p:cNvPr>
          <p:cNvSpPr>
            <a:spLocks noGrp="1"/>
          </p:cNvSpPr>
          <p:nvPr>
            <p:ph type="title"/>
          </p:nvPr>
        </p:nvSpPr>
        <p:spPr>
          <a:xfrm>
            <a:off x="838200" y="365126"/>
            <a:ext cx="10515600" cy="1109112"/>
          </a:xfrm>
        </p:spPr>
        <p:txBody>
          <a:bodyPr vert="horz" lIns="0" tIns="0" rIns="0" bIns="0" rtlCol="0" anchor="b">
            <a:normAutofit/>
          </a:bodyPr>
          <a:lstStyle/>
          <a:p>
            <a:r>
              <a:rPr lang="en-US" sz="3600" b="1" kern="1200" dirty="0">
                <a:latin typeface="+mj-lt"/>
                <a:ea typeface="+mj-ea"/>
                <a:cs typeface="+mj-cs"/>
              </a:rPr>
              <a:t>Example: Cultural Perceptions of Cause, Context and Support </a:t>
            </a:r>
          </a:p>
        </p:txBody>
      </p:sp>
      <p:sp>
        <p:nvSpPr>
          <p:cNvPr id="5" name="TextBox 4">
            <a:extLst>
              <a:ext uri="{FF2B5EF4-FFF2-40B4-BE49-F238E27FC236}">
                <a16:creationId xmlns:a16="http://schemas.microsoft.com/office/drawing/2014/main" id="{65099014-ACE2-42BD-8A31-9E7BB08D964B}"/>
              </a:ext>
            </a:extLst>
          </p:cNvPr>
          <p:cNvSpPr txBox="1"/>
          <p:nvPr/>
        </p:nvSpPr>
        <p:spPr bwMode="gray">
          <a:xfrm>
            <a:off x="978516" y="1654120"/>
            <a:ext cx="8855031" cy="3982616"/>
          </a:xfrm>
          <a:prstGeom prst="rect">
            <a:avLst/>
          </a:prstGeom>
        </p:spPr>
        <p:txBody>
          <a:bodyPr vert="horz" lIns="0" tIns="0" rIns="0" bIns="0" rtlCol="0">
            <a:normAutofit fontScale="92500" lnSpcReduction="20000"/>
          </a:bodyPr>
          <a:lstStyle/>
          <a:p>
            <a:pPr defTabSz="685800" fontAlgn="auto">
              <a:lnSpc>
                <a:spcPct val="95000"/>
              </a:lnSpc>
              <a:spcBef>
                <a:spcPts val="0"/>
              </a:spcBef>
              <a:spcAft>
                <a:spcPts val="600"/>
              </a:spcAft>
              <a:buFont typeface="Arial" panose="020B0604020202020204" pitchFamily="34" charset="0"/>
            </a:pPr>
            <a:endParaRPr lang="en-US" sz="2200" b="0" i="0" u="none" baseline="0" dirty="0">
              <a:solidFill>
                <a:schemeClr val="tx2"/>
              </a:solidFill>
            </a:endParaRPr>
          </a:p>
          <a:p>
            <a:pPr marL="342900" indent="-342900" defTabSz="685800" fontAlgn="auto">
              <a:lnSpc>
                <a:spcPct val="95000"/>
              </a:lnSpc>
              <a:spcBef>
                <a:spcPts val="0"/>
              </a:spcBef>
              <a:spcAft>
                <a:spcPts val="600"/>
              </a:spcAft>
              <a:buFont typeface="Arial" panose="020B0604020202020204" pitchFamily="34" charset="0"/>
              <a:buChar char="•"/>
            </a:pPr>
            <a:r>
              <a:rPr lang="en-US" sz="2600" dirty="0"/>
              <a:t>Why do you think this is happening to you? </a:t>
            </a:r>
          </a:p>
          <a:p>
            <a:pPr marL="342900" indent="-342900" defTabSz="685800" fontAlgn="auto">
              <a:lnSpc>
                <a:spcPct val="95000"/>
              </a:lnSpc>
              <a:spcBef>
                <a:spcPts val="0"/>
              </a:spcBef>
              <a:spcAft>
                <a:spcPts val="600"/>
              </a:spcAft>
              <a:buFont typeface="Arial" panose="020B0604020202020204" pitchFamily="34" charset="0"/>
              <a:buChar char="•"/>
            </a:pPr>
            <a:endParaRPr lang="en-US" sz="2600" dirty="0"/>
          </a:p>
          <a:p>
            <a:pPr marL="342900" indent="-342900" defTabSz="685800" fontAlgn="auto">
              <a:lnSpc>
                <a:spcPct val="95000"/>
              </a:lnSpc>
              <a:spcBef>
                <a:spcPts val="0"/>
              </a:spcBef>
              <a:spcAft>
                <a:spcPts val="600"/>
              </a:spcAft>
              <a:buFont typeface="Arial" panose="020B0604020202020204" pitchFamily="34" charset="0"/>
              <a:buChar char="•"/>
            </a:pPr>
            <a:r>
              <a:rPr lang="en-US" sz="2600" b="0" i="0" u="none" baseline="0" dirty="0"/>
              <a:t>What do you think are the causes of your problem? </a:t>
            </a:r>
          </a:p>
          <a:p>
            <a:pPr marL="342900" indent="-342900" defTabSz="685800" fontAlgn="auto">
              <a:lnSpc>
                <a:spcPct val="95000"/>
              </a:lnSpc>
              <a:spcBef>
                <a:spcPts val="0"/>
              </a:spcBef>
              <a:spcAft>
                <a:spcPts val="600"/>
              </a:spcAft>
              <a:buFont typeface="Arial" panose="020B0604020202020204" pitchFamily="34" charset="0"/>
              <a:buChar char="•"/>
            </a:pPr>
            <a:endParaRPr lang="en-US" sz="2600" b="0" i="0" u="none" baseline="0" dirty="0"/>
          </a:p>
          <a:p>
            <a:pPr marL="342900" indent="-342900" defTabSz="685800" fontAlgn="auto">
              <a:lnSpc>
                <a:spcPct val="95000"/>
              </a:lnSpc>
              <a:spcBef>
                <a:spcPts val="0"/>
              </a:spcBef>
              <a:spcAft>
                <a:spcPts val="600"/>
              </a:spcAft>
              <a:buFont typeface="Arial" panose="020B0604020202020204" pitchFamily="34" charset="0"/>
              <a:buChar char="•"/>
            </a:pPr>
            <a:r>
              <a:rPr lang="en-US" sz="2600" dirty="0"/>
              <a:t>What do others in your family, your friends or others in your community think is causing your problem? </a:t>
            </a:r>
          </a:p>
          <a:p>
            <a:pPr marL="342900" indent="-342900" defTabSz="685800" fontAlgn="auto">
              <a:lnSpc>
                <a:spcPct val="95000"/>
              </a:lnSpc>
              <a:spcBef>
                <a:spcPts val="0"/>
              </a:spcBef>
              <a:spcAft>
                <a:spcPts val="600"/>
              </a:spcAft>
              <a:buFont typeface="Arial" panose="020B0604020202020204" pitchFamily="34" charset="0"/>
              <a:buChar char="•"/>
            </a:pPr>
            <a:endParaRPr lang="en-US" sz="2600" dirty="0"/>
          </a:p>
          <a:p>
            <a:pPr marL="342900" indent="-342900" defTabSz="685800" fontAlgn="auto">
              <a:lnSpc>
                <a:spcPct val="95000"/>
              </a:lnSpc>
              <a:spcBef>
                <a:spcPts val="0"/>
              </a:spcBef>
              <a:spcAft>
                <a:spcPts val="600"/>
              </a:spcAft>
              <a:buFont typeface="Arial" panose="020B0604020202020204" pitchFamily="34" charset="0"/>
              <a:buChar char="•"/>
            </a:pPr>
            <a:r>
              <a:rPr lang="en-US" sz="2600" b="0" i="0" u="none" baseline="0" dirty="0"/>
              <a:t>Are the</a:t>
            </a:r>
            <a:r>
              <a:rPr lang="en-US" sz="2600" dirty="0"/>
              <a:t>re any kinds of support that make your problem better? </a:t>
            </a:r>
          </a:p>
          <a:p>
            <a:pPr marL="342900" indent="-342900" defTabSz="685800" fontAlgn="auto">
              <a:lnSpc>
                <a:spcPct val="95000"/>
              </a:lnSpc>
              <a:spcBef>
                <a:spcPts val="0"/>
              </a:spcBef>
              <a:spcAft>
                <a:spcPts val="600"/>
              </a:spcAft>
              <a:buFont typeface="Arial" panose="020B0604020202020204" pitchFamily="34" charset="0"/>
              <a:buChar char="•"/>
            </a:pPr>
            <a:endParaRPr lang="en-US" sz="2600" dirty="0"/>
          </a:p>
          <a:p>
            <a:pPr marL="342900" indent="-342900" defTabSz="685800" fontAlgn="auto">
              <a:lnSpc>
                <a:spcPct val="95000"/>
              </a:lnSpc>
              <a:spcBef>
                <a:spcPts val="0"/>
              </a:spcBef>
              <a:spcAft>
                <a:spcPts val="600"/>
              </a:spcAft>
              <a:buFont typeface="Arial" panose="020B0604020202020204" pitchFamily="34" charset="0"/>
              <a:buChar char="•"/>
            </a:pPr>
            <a:r>
              <a:rPr lang="en-US" sz="2600" b="0" i="0" u="none" baseline="0" dirty="0"/>
              <a:t>Are there stresses that make your problem worse? </a:t>
            </a:r>
          </a:p>
        </p:txBody>
      </p:sp>
    </p:spTree>
    <p:extLst>
      <p:ext uri="{BB962C8B-B14F-4D97-AF65-F5344CB8AC3E}">
        <p14:creationId xmlns:p14="http://schemas.microsoft.com/office/powerpoint/2010/main" val="352514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4FE663-CCE0-4450-AECA-92B0B428A1E3}"/>
              </a:ext>
            </a:extLst>
          </p:cNvPr>
          <p:cNvSpPr>
            <a:spLocks noGrp="1"/>
          </p:cNvSpPr>
          <p:nvPr>
            <p:ph type="title"/>
          </p:nvPr>
        </p:nvSpPr>
        <p:spPr>
          <a:xfrm>
            <a:off x="838200" y="365125"/>
            <a:ext cx="10515600" cy="549275"/>
          </a:xfrm>
        </p:spPr>
        <p:txBody>
          <a:bodyPr vert="horz" lIns="0" tIns="0" rIns="0" bIns="0" rtlCol="0" anchor="b">
            <a:normAutofit/>
          </a:bodyPr>
          <a:lstStyle/>
          <a:p>
            <a:r>
              <a:rPr lang="en-US" sz="3600" kern="1200" dirty="0">
                <a:latin typeface="+mj-lt"/>
                <a:ea typeface="+mj-ea"/>
                <a:cs typeface="+mj-cs"/>
              </a:rPr>
              <a:t>Considerations When Serving Veterans </a:t>
            </a:r>
          </a:p>
        </p:txBody>
      </p:sp>
      <p:pic>
        <p:nvPicPr>
          <p:cNvPr id="4" name="Content Placeholder 6" descr="A picture containing military vehicle&#10;&#10;Description automatically generated">
            <a:extLst>
              <a:ext uri="{FF2B5EF4-FFF2-40B4-BE49-F238E27FC236}">
                <a16:creationId xmlns:a16="http://schemas.microsoft.com/office/drawing/2014/main" id="{64D9B7A3-719D-4142-82E4-14F74A034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31820"/>
            <a:ext cx="5087666" cy="3644445"/>
          </a:xfrm>
          <a:prstGeom prst="rect">
            <a:avLst/>
          </a:prstGeom>
        </p:spPr>
      </p:pic>
      <p:sp>
        <p:nvSpPr>
          <p:cNvPr id="6" name="Rectangle 5">
            <a:extLst>
              <a:ext uri="{FF2B5EF4-FFF2-40B4-BE49-F238E27FC236}">
                <a16:creationId xmlns:a16="http://schemas.microsoft.com/office/drawing/2014/main" id="{8A8BA00C-CCC6-406C-9C3A-BAA320B8D121}"/>
              </a:ext>
            </a:extLst>
          </p:cNvPr>
          <p:cNvSpPr/>
          <p:nvPr/>
        </p:nvSpPr>
        <p:spPr bwMode="gray">
          <a:xfrm>
            <a:off x="7108371" y="1972583"/>
            <a:ext cx="4245429" cy="3644445"/>
          </a:xfrm>
          <a:prstGeom prst="rect">
            <a:avLst/>
          </a:prstGeom>
        </p:spPr>
        <p:txBody>
          <a:bodyPr vert="horz" lIns="0" tIns="0" rIns="0" bIns="0" rtlCol="0">
            <a:normAutofit/>
          </a:bodyPr>
          <a:lstStyle/>
          <a:p>
            <a:pPr marL="342900" indent="-342900" defTabSz="685800">
              <a:lnSpc>
                <a:spcPct val="95000"/>
              </a:lnSpc>
              <a:spcAft>
                <a:spcPts val="600"/>
              </a:spcAft>
              <a:buFont typeface="Arial" panose="020B0604020202020204" pitchFamily="34" charset="0"/>
              <a:buChar char="•"/>
            </a:pPr>
            <a:r>
              <a:rPr lang="en-US" sz="2400" dirty="0"/>
              <a:t>Less than 7% of Americans have served in uniform</a:t>
            </a:r>
          </a:p>
          <a:p>
            <a:pPr marL="342900" indent="-342900" defTabSz="685800">
              <a:lnSpc>
                <a:spcPct val="95000"/>
              </a:lnSpc>
              <a:spcAft>
                <a:spcPts val="600"/>
              </a:spcAft>
              <a:buFont typeface="Arial" panose="020B0604020202020204" pitchFamily="34" charset="0"/>
              <a:buChar char="•"/>
            </a:pPr>
            <a:r>
              <a:rPr lang="en-US" sz="2400" dirty="0"/>
              <a:t>Be mindful of communication styles</a:t>
            </a:r>
          </a:p>
          <a:p>
            <a:pPr marL="342900" indent="-342900" defTabSz="685800">
              <a:lnSpc>
                <a:spcPct val="95000"/>
              </a:lnSpc>
              <a:spcAft>
                <a:spcPts val="600"/>
              </a:spcAft>
              <a:buFont typeface="Arial" panose="020B0604020202020204" pitchFamily="34" charset="0"/>
              <a:buChar char="•"/>
            </a:pPr>
            <a:r>
              <a:rPr lang="en-US" sz="2400" dirty="0"/>
              <a:t>Be respectful of families’ and caregivers' perspectives</a:t>
            </a:r>
          </a:p>
          <a:p>
            <a:pPr marL="342900" indent="-342900" defTabSz="685800">
              <a:lnSpc>
                <a:spcPct val="95000"/>
              </a:lnSpc>
              <a:spcAft>
                <a:spcPts val="600"/>
              </a:spcAft>
              <a:buFont typeface="Arial" panose="020B0604020202020204" pitchFamily="34" charset="0"/>
              <a:buChar char="•"/>
            </a:pPr>
            <a:r>
              <a:rPr lang="en-US" sz="2400" dirty="0"/>
              <a:t>Veterans also have significant health effects (physical and emotional)</a:t>
            </a:r>
          </a:p>
        </p:txBody>
      </p:sp>
    </p:spTree>
    <p:extLst>
      <p:ext uri="{BB962C8B-B14F-4D97-AF65-F5344CB8AC3E}">
        <p14:creationId xmlns:p14="http://schemas.microsoft.com/office/powerpoint/2010/main" val="370523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E59FF-72FF-4B86-AAA6-7939DAA1C418}"/>
              </a:ext>
            </a:extLst>
          </p:cNvPr>
          <p:cNvSpPr>
            <a:spLocks noGrp="1"/>
          </p:cNvSpPr>
          <p:nvPr>
            <p:ph type="title"/>
          </p:nvPr>
        </p:nvSpPr>
        <p:spPr>
          <a:xfrm>
            <a:off x="838200" y="365126"/>
            <a:ext cx="10515600" cy="498598"/>
          </a:xfrm>
        </p:spPr>
        <p:txBody>
          <a:bodyPr/>
          <a:lstStyle/>
          <a:p>
            <a:r>
              <a:rPr lang="en-US" sz="3600" b="1" dirty="0">
                <a:solidFill>
                  <a:srgbClr val="002060"/>
                </a:solidFill>
              </a:rPr>
              <a:t>Objectives</a:t>
            </a:r>
          </a:p>
        </p:txBody>
      </p:sp>
      <p:sp>
        <p:nvSpPr>
          <p:cNvPr id="5" name="TextBox 4">
            <a:extLst>
              <a:ext uri="{FF2B5EF4-FFF2-40B4-BE49-F238E27FC236}">
                <a16:creationId xmlns:a16="http://schemas.microsoft.com/office/drawing/2014/main" id="{2345416E-E415-4324-9DDE-B06180B4BC4C}"/>
              </a:ext>
            </a:extLst>
          </p:cNvPr>
          <p:cNvSpPr txBox="1"/>
          <p:nvPr/>
        </p:nvSpPr>
        <p:spPr bwMode="gray">
          <a:xfrm>
            <a:off x="457198" y="1287379"/>
            <a:ext cx="10226843" cy="4801314"/>
          </a:xfrm>
          <a:prstGeom prst="rect">
            <a:avLst/>
          </a:prstGeom>
          <a:noFill/>
        </p:spPr>
        <p:txBody>
          <a:bodyPr vert="horz" wrap="square" lIns="0" tIns="0" rIns="0" bIns="0" rtlCol="0">
            <a:spAutoFit/>
          </a:bodyPr>
          <a:lstStyle/>
          <a:p>
            <a:pPr marL="342900" indent="-342900">
              <a:spcBef>
                <a:spcPts val="600"/>
              </a:spcBef>
              <a:spcAft>
                <a:spcPts val="1800"/>
              </a:spcAft>
              <a:buFont typeface="Arial" panose="020B0604020202020204" pitchFamily="34" charset="0"/>
              <a:buChar char="•"/>
            </a:pPr>
            <a:r>
              <a:rPr lang="en-US" sz="2800" dirty="0"/>
              <a:t>Explain the value of clear, consistent documentation standards</a:t>
            </a:r>
          </a:p>
          <a:p>
            <a:pPr marL="342900" indent="-342900">
              <a:spcBef>
                <a:spcPts val="600"/>
              </a:spcBef>
              <a:spcAft>
                <a:spcPts val="1800"/>
              </a:spcAft>
              <a:buFont typeface="Arial" panose="020B0604020202020204" pitchFamily="34" charset="0"/>
              <a:buChar char="•"/>
            </a:pPr>
            <a:r>
              <a:rPr lang="en-US" sz="2800" dirty="0"/>
              <a:t>Summarize the required assessment criteria for Optum Idaho, including common areas of deficiencies and how to address these</a:t>
            </a:r>
          </a:p>
          <a:p>
            <a:pPr marL="342900" indent="-342900">
              <a:spcBef>
                <a:spcPts val="600"/>
              </a:spcBef>
              <a:spcAft>
                <a:spcPts val="1800"/>
              </a:spcAft>
              <a:buFont typeface="Arial" panose="020B0604020202020204" pitchFamily="34" charset="0"/>
              <a:buChar char="•"/>
            </a:pPr>
            <a:r>
              <a:rPr lang="en-US" sz="2800" dirty="0"/>
              <a:t>Review treatment plan requirements for Optum Idaho providers, common deficiencies in treatment planning and resources to address deficiencies</a:t>
            </a:r>
          </a:p>
          <a:p>
            <a:pPr marL="342900" indent="-342900">
              <a:spcBef>
                <a:spcPts val="600"/>
              </a:spcBef>
              <a:spcAft>
                <a:spcPts val="1800"/>
              </a:spcAft>
              <a:buFont typeface="Arial" panose="020B0604020202020204" pitchFamily="34" charset="0"/>
              <a:buChar char="•"/>
            </a:pPr>
            <a:r>
              <a:rPr lang="en-US" sz="2800" dirty="0"/>
              <a:t>Outline the requirements for documenting progress notes and how it aligns with the road map for treatment</a:t>
            </a:r>
          </a:p>
        </p:txBody>
      </p:sp>
    </p:spTree>
    <p:extLst>
      <p:ext uri="{BB962C8B-B14F-4D97-AF65-F5344CB8AC3E}">
        <p14:creationId xmlns:p14="http://schemas.microsoft.com/office/powerpoint/2010/main" val="148327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444DDB-9078-4966-872B-06D8CED8BD69}"/>
              </a:ext>
            </a:extLst>
          </p:cNvPr>
          <p:cNvSpPr>
            <a:spLocks noGrp="1"/>
          </p:cNvSpPr>
          <p:nvPr>
            <p:ph type="title"/>
          </p:nvPr>
        </p:nvSpPr>
        <p:spPr>
          <a:xfrm>
            <a:off x="838200" y="1"/>
            <a:ext cx="9448800" cy="1227550"/>
          </a:xfrm>
        </p:spPr>
        <p:txBody>
          <a:bodyPr anchor="b">
            <a:noAutofit/>
          </a:bodyPr>
          <a:lstStyle/>
          <a:p>
            <a:r>
              <a:rPr lang="en-US" sz="3600" dirty="0"/>
              <a:t>How Can We Use This Information to Inform Care?</a:t>
            </a:r>
          </a:p>
        </p:txBody>
      </p:sp>
      <p:graphicFrame>
        <p:nvGraphicFramePr>
          <p:cNvPr id="4" name="Content Placeholder 2">
            <a:extLst>
              <a:ext uri="{FF2B5EF4-FFF2-40B4-BE49-F238E27FC236}">
                <a16:creationId xmlns:a16="http://schemas.microsoft.com/office/drawing/2014/main" id="{FF171891-17D9-4760-9DA5-6A3B6E9046FF}"/>
              </a:ext>
            </a:extLst>
          </p:cNvPr>
          <p:cNvGraphicFramePr>
            <a:graphicFrameLocks/>
          </p:cNvGraphicFramePr>
          <p:nvPr>
            <p:extLst>
              <p:ext uri="{D42A27DB-BD31-4B8C-83A1-F6EECF244321}">
                <p14:modId xmlns:p14="http://schemas.microsoft.com/office/powerpoint/2010/main" val="397021168"/>
              </p:ext>
            </p:extLst>
          </p:nvPr>
        </p:nvGraphicFramePr>
        <p:xfrm>
          <a:off x="1077685" y="1461809"/>
          <a:ext cx="8969829" cy="4474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324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1868FE-D264-48EF-B207-D7585A256B91}"/>
              </a:ext>
            </a:extLst>
          </p:cNvPr>
          <p:cNvSpPr>
            <a:spLocks noGrp="1"/>
          </p:cNvSpPr>
          <p:nvPr>
            <p:ph type="title"/>
          </p:nvPr>
        </p:nvSpPr>
        <p:spPr/>
        <p:txBody>
          <a:bodyPr/>
          <a:lstStyle/>
          <a:p>
            <a:r>
              <a:rPr lang="en-US" sz="5400" dirty="0"/>
              <a:t>Assessing for Risk and Safety Planning</a:t>
            </a:r>
            <a:endParaRPr lang="en-US" dirty="0"/>
          </a:p>
        </p:txBody>
      </p:sp>
    </p:spTree>
    <p:extLst>
      <p:ext uri="{BB962C8B-B14F-4D97-AF65-F5344CB8AC3E}">
        <p14:creationId xmlns:p14="http://schemas.microsoft.com/office/powerpoint/2010/main" val="39054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DE120C-1F0A-4C11-BEA1-DBC091A07A88}"/>
              </a:ext>
            </a:extLst>
          </p:cNvPr>
          <p:cNvSpPr>
            <a:spLocks noGrp="1"/>
          </p:cNvSpPr>
          <p:nvPr>
            <p:ph type="title"/>
          </p:nvPr>
        </p:nvSpPr>
        <p:spPr>
          <a:xfrm>
            <a:off x="457200" y="555625"/>
            <a:ext cx="9601200" cy="997196"/>
          </a:xfrm>
        </p:spPr>
        <p:txBody>
          <a:bodyPr/>
          <a:lstStyle/>
          <a:p>
            <a:r>
              <a:rPr lang="en-US" sz="3600" dirty="0"/>
              <a:t>Observations from the Field Around Assessing for Risk and Safety Planning.</a:t>
            </a:r>
          </a:p>
        </p:txBody>
      </p:sp>
      <p:sp>
        <p:nvSpPr>
          <p:cNvPr id="5" name="TextBox 4">
            <a:extLst>
              <a:ext uri="{FF2B5EF4-FFF2-40B4-BE49-F238E27FC236}">
                <a16:creationId xmlns:a16="http://schemas.microsoft.com/office/drawing/2014/main" id="{5E8C6E4D-6089-4D79-9C99-302279F06D66}"/>
              </a:ext>
            </a:extLst>
          </p:cNvPr>
          <p:cNvSpPr txBox="1"/>
          <p:nvPr/>
        </p:nvSpPr>
        <p:spPr bwMode="gray">
          <a:xfrm>
            <a:off x="1288585" y="1905506"/>
            <a:ext cx="7938430" cy="389048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2800" dirty="0"/>
              <a:t>Lack of thorough/comprehensive assessment of risk</a:t>
            </a:r>
          </a:p>
          <a:p>
            <a:pPr marL="457200" indent="-457200">
              <a:lnSpc>
                <a:spcPct val="150000"/>
              </a:lnSpc>
              <a:buFont typeface="Arial" panose="020B0604020202020204" pitchFamily="34" charset="0"/>
              <a:buChar char="•"/>
            </a:pPr>
            <a:r>
              <a:rPr lang="en-US" sz="2800" dirty="0"/>
              <a:t>No safety plans</a:t>
            </a:r>
          </a:p>
          <a:p>
            <a:pPr marL="457200" indent="-457200">
              <a:lnSpc>
                <a:spcPct val="150000"/>
              </a:lnSpc>
              <a:buFont typeface="Arial" panose="020B0604020202020204" pitchFamily="34" charset="0"/>
              <a:buChar char="•"/>
            </a:pPr>
            <a:r>
              <a:rPr lang="en-US" sz="2800" dirty="0"/>
              <a:t>Cookie-cutter plans </a:t>
            </a:r>
          </a:p>
          <a:p>
            <a:pPr marL="457200" indent="-457200">
              <a:lnSpc>
                <a:spcPct val="150000"/>
              </a:lnSpc>
              <a:buFont typeface="Arial" panose="020B0604020202020204" pitchFamily="34" charset="0"/>
              <a:buChar char="•"/>
            </a:pPr>
            <a:r>
              <a:rPr lang="en-US" sz="2800" dirty="0"/>
              <a:t>Not including member/family in development of safety plan</a:t>
            </a:r>
          </a:p>
        </p:txBody>
      </p:sp>
    </p:spTree>
    <p:extLst>
      <p:ext uri="{BB962C8B-B14F-4D97-AF65-F5344CB8AC3E}">
        <p14:creationId xmlns:p14="http://schemas.microsoft.com/office/powerpoint/2010/main" val="78717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21777A-DAC9-487F-B595-2891F3289183}"/>
              </a:ext>
            </a:extLst>
          </p:cNvPr>
          <p:cNvSpPr>
            <a:spLocks noGrp="1"/>
          </p:cNvSpPr>
          <p:nvPr>
            <p:ph type="title"/>
          </p:nvPr>
        </p:nvSpPr>
        <p:spPr>
          <a:xfrm>
            <a:off x="457200" y="555625"/>
            <a:ext cx="9601200" cy="598618"/>
          </a:xfrm>
        </p:spPr>
        <p:txBody>
          <a:bodyPr anchor="b">
            <a:normAutofit/>
          </a:bodyPr>
          <a:lstStyle/>
          <a:p>
            <a:r>
              <a:rPr lang="en-US" sz="3600" dirty="0"/>
              <a:t>Stages of Crisis </a:t>
            </a:r>
          </a:p>
        </p:txBody>
      </p:sp>
      <p:graphicFrame>
        <p:nvGraphicFramePr>
          <p:cNvPr id="4" name="Content Placeholder 2">
            <a:extLst>
              <a:ext uri="{FF2B5EF4-FFF2-40B4-BE49-F238E27FC236}">
                <a16:creationId xmlns:a16="http://schemas.microsoft.com/office/drawing/2014/main" id="{2116F47A-349E-4322-81AC-6583420A908C}"/>
              </a:ext>
            </a:extLst>
          </p:cNvPr>
          <p:cNvGraphicFramePr>
            <a:graphicFrameLocks/>
          </p:cNvGraphicFramePr>
          <p:nvPr>
            <p:extLst>
              <p:ext uri="{D42A27DB-BD31-4B8C-83A1-F6EECF244321}">
                <p14:modId xmlns:p14="http://schemas.microsoft.com/office/powerpoint/2010/main" val="2362197766"/>
              </p:ext>
            </p:extLst>
          </p:nvPr>
        </p:nvGraphicFramePr>
        <p:xfrm>
          <a:off x="612208" y="1326955"/>
          <a:ext cx="8771634" cy="4564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393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C5DDC-2D54-4CB6-B397-699B6CA3C862}"/>
              </a:ext>
            </a:extLst>
          </p:cNvPr>
          <p:cNvSpPr>
            <a:spLocks noGrp="1"/>
          </p:cNvSpPr>
          <p:nvPr>
            <p:ph type="title"/>
          </p:nvPr>
        </p:nvSpPr>
        <p:spPr>
          <a:xfrm>
            <a:off x="457200" y="435704"/>
            <a:ext cx="9601200" cy="658578"/>
          </a:xfrm>
        </p:spPr>
        <p:txBody>
          <a:bodyPr anchor="b">
            <a:noAutofit/>
          </a:bodyPr>
          <a:lstStyle/>
          <a:p>
            <a:pPr algn="ctr"/>
            <a:r>
              <a:rPr lang="en-US" sz="3600" dirty="0"/>
              <a:t>When Is the Best Time to Do a Safety Plan?</a:t>
            </a:r>
          </a:p>
        </p:txBody>
      </p:sp>
      <p:graphicFrame>
        <p:nvGraphicFramePr>
          <p:cNvPr id="4" name="Content Placeholder 2">
            <a:extLst>
              <a:ext uri="{FF2B5EF4-FFF2-40B4-BE49-F238E27FC236}">
                <a16:creationId xmlns:a16="http://schemas.microsoft.com/office/drawing/2014/main" id="{C92D0F60-7D57-41C4-B867-82F706E84280}"/>
              </a:ext>
            </a:extLst>
          </p:cNvPr>
          <p:cNvGraphicFramePr>
            <a:graphicFrameLocks/>
          </p:cNvGraphicFramePr>
          <p:nvPr>
            <p:extLst>
              <p:ext uri="{D42A27DB-BD31-4B8C-83A1-F6EECF244321}">
                <p14:modId xmlns:p14="http://schemas.microsoft.com/office/powerpoint/2010/main" val="530217016"/>
              </p:ext>
            </p:extLst>
          </p:nvPr>
        </p:nvGraphicFramePr>
        <p:xfrm>
          <a:off x="1571625" y="1391784"/>
          <a:ext cx="8486775" cy="4074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940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B321D-333B-4AFB-B27E-34D150E900F5}"/>
              </a:ext>
            </a:extLst>
          </p:cNvPr>
          <p:cNvSpPr>
            <a:spLocks noGrp="1"/>
          </p:cNvSpPr>
          <p:nvPr>
            <p:ph type="title"/>
          </p:nvPr>
        </p:nvSpPr>
        <p:spPr>
          <a:xfrm>
            <a:off x="457200" y="329784"/>
            <a:ext cx="9601200" cy="530641"/>
          </a:xfrm>
        </p:spPr>
        <p:txBody>
          <a:bodyPr anchor="b">
            <a:noAutofit/>
          </a:bodyPr>
          <a:lstStyle/>
          <a:p>
            <a:r>
              <a:rPr lang="en-US" sz="3600" dirty="0"/>
              <a:t>Questions to Ask?</a:t>
            </a:r>
          </a:p>
        </p:txBody>
      </p:sp>
      <p:graphicFrame>
        <p:nvGraphicFramePr>
          <p:cNvPr id="4" name="Content Placeholder 2">
            <a:extLst>
              <a:ext uri="{FF2B5EF4-FFF2-40B4-BE49-F238E27FC236}">
                <a16:creationId xmlns:a16="http://schemas.microsoft.com/office/drawing/2014/main" id="{6E03F808-AD62-4D74-9695-5A54E74713DC}"/>
              </a:ext>
            </a:extLst>
          </p:cNvPr>
          <p:cNvGraphicFramePr>
            <a:graphicFrameLocks/>
          </p:cNvGraphicFramePr>
          <p:nvPr>
            <p:extLst>
              <p:ext uri="{D42A27DB-BD31-4B8C-83A1-F6EECF244321}">
                <p14:modId xmlns:p14="http://schemas.microsoft.com/office/powerpoint/2010/main" val="1359423717"/>
              </p:ext>
            </p:extLst>
          </p:nvPr>
        </p:nvGraphicFramePr>
        <p:xfrm>
          <a:off x="1162987" y="1147997"/>
          <a:ext cx="8153400" cy="490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87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EDAA1F-9A76-4A17-BC16-2F9477E543BD}"/>
              </a:ext>
            </a:extLst>
          </p:cNvPr>
          <p:cNvSpPr>
            <a:spLocks noGrp="1"/>
          </p:cNvSpPr>
          <p:nvPr>
            <p:ph type="title"/>
          </p:nvPr>
        </p:nvSpPr>
        <p:spPr>
          <a:xfrm>
            <a:off x="457200" y="555624"/>
            <a:ext cx="9601200" cy="498598"/>
          </a:xfrm>
        </p:spPr>
        <p:txBody>
          <a:bodyPr/>
          <a:lstStyle/>
          <a:p>
            <a:r>
              <a:rPr lang="en-US" sz="3600" dirty="0"/>
              <a:t>Elements of the Safety Plan</a:t>
            </a:r>
          </a:p>
        </p:txBody>
      </p:sp>
      <p:sp>
        <p:nvSpPr>
          <p:cNvPr id="4" name="Content Placeholder 2">
            <a:extLst>
              <a:ext uri="{FF2B5EF4-FFF2-40B4-BE49-F238E27FC236}">
                <a16:creationId xmlns:a16="http://schemas.microsoft.com/office/drawing/2014/main" id="{0D9AC011-C009-4CA2-82DE-5B7137257E2A}"/>
              </a:ext>
            </a:extLst>
          </p:cNvPr>
          <p:cNvSpPr txBox="1">
            <a:spLocks/>
          </p:cNvSpPr>
          <p:nvPr/>
        </p:nvSpPr>
        <p:spPr bwMode="gray">
          <a:xfrm>
            <a:off x="652072" y="1391443"/>
            <a:ext cx="8486775" cy="4274839"/>
          </a:xfrm>
          <a:prstGeom prst="rect">
            <a:avLst/>
          </a:prstGeom>
        </p:spPr>
        <p:txBody>
          <a:bodyPr vert="horz" lIns="0" tIns="0" rIns="0" bIns="0" rtlCol="0">
            <a:normAutofit fontScale="70000" lnSpcReduction="20000"/>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8975" lvl="2" indent="-457200">
              <a:spcAft>
                <a:spcPts val="1800"/>
              </a:spcAft>
              <a:buClr>
                <a:srgbClr val="F18E09"/>
              </a:buClr>
              <a:buFont typeface="Arial" panose="020B0604020202020204" pitchFamily="34" charset="0"/>
              <a:buChar char="•"/>
            </a:pPr>
            <a:r>
              <a:rPr lang="en-US" sz="3400" dirty="0"/>
              <a:t>Identification of Key Warning Signs </a:t>
            </a:r>
          </a:p>
          <a:p>
            <a:pPr marL="688975" lvl="2" indent="-457200">
              <a:spcAft>
                <a:spcPts val="1800"/>
              </a:spcAft>
              <a:buClr>
                <a:srgbClr val="F18E09"/>
              </a:buClr>
              <a:buFont typeface="Arial" panose="020B0604020202020204" pitchFamily="34" charset="0"/>
              <a:buChar char="•"/>
            </a:pPr>
            <a:r>
              <a:rPr lang="en-US" sz="3400" dirty="0"/>
              <a:t>Internal Coping Strategies </a:t>
            </a:r>
          </a:p>
          <a:p>
            <a:pPr marL="688975" lvl="2" indent="-457200">
              <a:spcAft>
                <a:spcPts val="1800"/>
              </a:spcAft>
              <a:buClr>
                <a:srgbClr val="F18E09"/>
              </a:buClr>
              <a:buFont typeface="Arial" panose="020B0604020202020204" pitchFamily="34" charset="0"/>
              <a:buChar char="•"/>
            </a:pPr>
            <a:r>
              <a:rPr lang="en-US" sz="3400" dirty="0"/>
              <a:t>Socialization and Social Support Strategies </a:t>
            </a:r>
          </a:p>
          <a:p>
            <a:pPr marL="688975" lvl="2" indent="-457200">
              <a:spcAft>
                <a:spcPts val="1800"/>
              </a:spcAft>
              <a:buClr>
                <a:srgbClr val="F18E09"/>
              </a:buClr>
              <a:buFont typeface="Arial" panose="020B0604020202020204" pitchFamily="34" charset="0"/>
              <a:buChar char="•"/>
            </a:pPr>
            <a:r>
              <a:rPr lang="en-US" sz="3400" dirty="0"/>
              <a:t>Contacting Family or Friends Who May Offer Help </a:t>
            </a:r>
          </a:p>
          <a:p>
            <a:pPr marL="688975" lvl="2" indent="-457200">
              <a:spcAft>
                <a:spcPts val="1800"/>
              </a:spcAft>
              <a:buClr>
                <a:srgbClr val="F18E09"/>
              </a:buClr>
              <a:buFont typeface="Arial" panose="020B0604020202020204" pitchFamily="34" charset="0"/>
              <a:buChar char="•"/>
            </a:pPr>
            <a:r>
              <a:rPr lang="en-US" sz="3400" dirty="0"/>
              <a:t>Contacting Professionals and Agencies </a:t>
            </a:r>
          </a:p>
          <a:p>
            <a:pPr marL="688975" lvl="2" indent="-457200">
              <a:spcAft>
                <a:spcPts val="1800"/>
              </a:spcAft>
              <a:buClr>
                <a:srgbClr val="F18E09"/>
              </a:buClr>
              <a:buFont typeface="Arial" panose="020B0604020202020204" pitchFamily="34" charset="0"/>
              <a:buChar char="•"/>
            </a:pPr>
            <a:r>
              <a:rPr lang="en-US" sz="3400" dirty="0"/>
              <a:t>Making the Environment Safe </a:t>
            </a:r>
          </a:p>
          <a:p>
            <a:pPr marL="688975" lvl="2" indent="-457200">
              <a:spcAft>
                <a:spcPts val="1800"/>
              </a:spcAft>
              <a:buClr>
                <a:srgbClr val="F18E09"/>
              </a:buClr>
              <a:buFont typeface="Arial" panose="020B0604020202020204" pitchFamily="34" charset="0"/>
              <a:buChar char="•"/>
            </a:pPr>
            <a:r>
              <a:rPr lang="en-US" sz="3400" dirty="0"/>
              <a:t>Location, Barriers and Likelihood of Use </a:t>
            </a:r>
          </a:p>
          <a:p>
            <a:endParaRPr lang="en-US" dirty="0"/>
          </a:p>
        </p:txBody>
      </p:sp>
    </p:spTree>
    <p:extLst>
      <p:ext uri="{BB962C8B-B14F-4D97-AF65-F5344CB8AC3E}">
        <p14:creationId xmlns:p14="http://schemas.microsoft.com/office/powerpoint/2010/main" val="199221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3ED04B-9094-401D-A9BE-B015D6457D5E}"/>
              </a:ext>
            </a:extLst>
          </p:cNvPr>
          <p:cNvSpPr>
            <a:spLocks noGrp="1"/>
          </p:cNvSpPr>
          <p:nvPr>
            <p:ph type="title"/>
          </p:nvPr>
        </p:nvSpPr>
        <p:spPr>
          <a:xfrm>
            <a:off x="1752600" y="3212854"/>
            <a:ext cx="8686800" cy="761747"/>
          </a:xfrm>
        </p:spPr>
        <p:txBody>
          <a:bodyPr/>
          <a:lstStyle/>
          <a:p>
            <a:r>
              <a:rPr lang="en-US" dirty="0"/>
              <a:t>Treatment Planning</a:t>
            </a:r>
          </a:p>
        </p:txBody>
      </p:sp>
    </p:spTree>
    <p:extLst>
      <p:ext uri="{BB962C8B-B14F-4D97-AF65-F5344CB8AC3E}">
        <p14:creationId xmlns:p14="http://schemas.microsoft.com/office/powerpoint/2010/main" val="159644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2F389B-490A-44A2-A603-C3ED18769B19}"/>
              </a:ext>
            </a:extLst>
          </p:cNvPr>
          <p:cNvSpPr>
            <a:spLocks noGrp="1"/>
          </p:cNvSpPr>
          <p:nvPr>
            <p:ph type="title"/>
          </p:nvPr>
        </p:nvSpPr>
        <p:spPr>
          <a:xfrm>
            <a:off x="457200" y="555624"/>
            <a:ext cx="9601200" cy="523667"/>
          </a:xfrm>
        </p:spPr>
        <p:txBody>
          <a:bodyPr anchor="b">
            <a:noAutofit/>
          </a:bodyPr>
          <a:lstStyle/>
          <a:p>
            <a:r>
              <a:rPr lang="en-US" sz="3600" dirty="0"/>
              <a:t>What Does Person-Centered Mean?</a:t>
            </a:r>
          </a:p>
        </p:txBody>
      </p:sp>
      <p:graphicFrame>
        <p:nvGraphicFramePr>
          <p:cNvPr id="5" name="Content Placeholder 3">
            <a:extLst>
              <a:ext uri="{FF2B5EF4-FFF2-40B4-BE49-F238E27FC236}">
                <a16:creationId xmlns:a16="http://schemas.microsoft.com/office/drawing/2014/main" id="{4EE2E634-86B4-41B6-822B-FDD070097DD8}"/>
              </a:ext>
            </a:extLst>
          </p:cNvPr>
          <p:cNvGraphicFramePr>
            <a:graphicFrameLocks noGrp="1"/>
          </p:cNvGraphicFramePr>
          <p:nvPr>
            <p:ph sz="half" idx="1"/>
            <p:extLst>
              <p:ext uri="{D42A27DB-BD31-4B8C-83A1-F6EECF244321}">
                <p14:modId xmlns:p14="http://schemas.microsoft.com/office/powerpoint/2010/main" val="1260710836"/>
              </p:ext>
            </p:extLst>
          </p:nvPr>
        </p:nvGraphicFramePr>
        <p:xfrm>
          <a:off x="1114425" y="1389062"/>
          <a:ext cx="4220514" cy="4253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3">
            <a:extLst>
              <a:ext uri="{FF2B5EF4-FFF2-40B4-BE49-F238E27FC236}">
                <a16:creationId xmlns:a16="http://schemas.microsoft.com/office/drawing/2014/main" id="{586A3C8A-6FAB-43DF-BAD2-8F31732FE480}"/>
              </a:ext>
            </a:extLst>
          </p:cNvPr>
          <p:cNvGraphicFramePr>
            <a:graphicFrameLocks/>
          </p:cNvGraphicFramePr>
          <p:nvPr>
            <p:extLst>
              <p:ext uri="{D42A27DB-BD31-4B8C-83A1-F6EECF244321}">
                <p14:modId xmlns:p14="http://schemas.microsoft.com/office/powerpoint/2010/main" val="3978768969"/>
              </p:ext>
            </p:extLst>
          </p:nvPr>
        </p:nvGraphicFramePr>
        <p:xfrm>
          <a:off x="5334939" y="1389063"/>
          <a:ext cx="4453638" cy="42536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2128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C61F8D0-A7B9-4E19-97DE-F80031CC5A60}"/>
              </a:ext>
            </a:extLst>
          </p:cNvPr>
          <p:cNvSpPr>
            <a:spLocks noGrp="1" noChangeArrowheads="1"/>
          </p:cNvSpPr>
          <p:nvPr>
            <p:ph type="title"/>
          </p:nvPr>
        </p:nvSpPr>
        <p:spPr>
          <a:xfrm>
            <a:off x="457200" y="555625"/>
            <a:ext cx="10350708" cy="588366"/>
          </a:xfrm>
          <a:noFill/>
          <a:ln/>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wrap="square" lIns="90488" tIns="44450" rIns="90488" bIns="44450" anchor="t">
            <a:spAutoFit/>
          </a:bodyPr>
          <a:lstStyle/>
          <a:p>
            <a:pPr eaLnBrk="0" hangingPunct="0">
              <a:spcBef>
                <a:spcPct val="50000"/>
              </a:spcBef>
            </a:pPr>
            <a:r>
              <a:rPr lang="en-US" altLang="en-US" sz="3600" dirty="0">
                <a:solidFill>
                  <a:schemeClr val="accent6">
                    <a:lumMod val="10000"/>
                  </a:schemeClr>
                </a:solidFill>
              </a:rPr>
              <a:t>ASAM Assessment and Treatment Planning</a:t>
            </a:r>
          </a:p>
        </p:txBody>
      </p:sp>
      <p:sp>
        <p:nvSpPr>
          <p:cNvPr id="6" name="Rectangle: Rounded Corners 5">
            <a:extLst>
              <a:ext uri="{FF2B5EF4-FFF2-40B4-BE49-F238E27FC236}">
                <a16:creationId xmlns:a16="http://schemas.microsoft.com/office/drawing/2014/main" id="{587B59C0-789E-495E-AFF8-792714E983F5}"/>
              </a:ext>
            </a:extLst>
          </p:cNvPr>
          <p:cNvSpPr/>
          <p:nvPr/>
        </p:nvSpPr>
        <p:spPr>
          <a:xfrm>
            <a:off x="659568" y="1606496"/>
            <a:ext cx="3477718" cy="2655683"/>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dirty="0">
              <a:solidFill>
                <a:srgbClr val="FFFFFF"/>
              </a:solidFill>
              <a:latin typeface="Arial"/>
            </a:endParaRPr>
          </a:p>
        </p:txBody>
      </p:sp>
      <p:sp>
        <p:nvSpPr>
          <p:cNvPr id="7" name="Rectangle 5">
            <a:extLst>
              <a:ext uri="{FF2B5EF4-FFF2-40B4-BE49-F238E27FC236}">
                <a16:creationId xmlns:a16="http://schemas.microsoft.com/office/drawing/2014/main" id="{B6BD8C3F-AE34-4288-B282-7AC535C243D3}"/>
              </a:ext>
            </a:extLst>
          </p:cNvPr>
          <p:cNvSpPr>
            <a:spLocks noChangeArrowheads="1"/>
          </p:cNvSpPr>
          <p:nvPr/>
        </p:nvSpPr>
        <p:spPr bwMode="auto">
          <a:xfrm>
            <a:off x="898688" y="1736598"/>
            <a:ext cx="29001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a:solidFill>
                  <a:schemeClr val="tx1">
                    <a:lumMod val="75000"/>
                  </a:schemeClr>
                </a:solidFill>
              </a:rPr>
              <a:t>Program-Driven</a:t>
            </a:r>
          </a:p>
        </p:txBody>
      </p:sp>
      <p:pic>
        <p:nvPicPr>
          <p:cNvPr id="8" name="Graphic 7" descr="Robot">
            <a:extLst>
              <a:ext uri="{FF2B5EF4-FFF2-40B4-BE49-F238E27FC236}">
                <a16:creationId xmlns:a16="http://schemas.microsoft.com/office/drawing/2014/main" id="{7399AE5C-77CE-42B4-8529-D8CE84D3A1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5539" y="2259818"/>
            <a:ext cx="2002361" cy="2002361"/>
          </a:xfrm>
          <a:prstGeom prst="rect">
            <a:avLst/>
          </a:prstGeom>
        </p:spPr>
      </p:pic>
      <p:sp>
        <p:nvSpPr>
          <p:cNvPr id="9" name="Rectangle 8">
            <a:extLst>
              <a:ext uri="{FF2B5EF4-FFF2-40B4-BE49-F238E27FC236}">
                <a16:creationId xmlns:a16="http://schemas.microsoft.com/office/drawing/2014/main" id="{274D0A54-D482-484F-882D-0CB0C17CA7E8}"/>
              </a:ext>
            </a:extLst>
          </p:cNvPr>
          <p:cNvSpPr>
            <a:spLocks noChangeArrowheads="1"/>
          </p:cNvSpPr>
          <p:nvPr/>
        </p:nvSpPr>
        <p:spPr bwMode="auto">
          <a:xfrm>
            <a:off x="4842220" y="2990550"/>
            <a:ext cx="18742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t>VERSUS</a:t>
            </a:r>
          </a:p>
        </p:txBody>
      </p:sp>
      <p:sp>
        <p:nvSpPr>
          <p:cNvPr id="10" name="Rectangle: Rounded Corners 9">
            <a:extLst>
              <a:ext uri="{FF2B5EF4-FFF2-40B4-BE49-F238E27FC236}">
                <a16:creationId xmlns:a16="http://schemas.microsoft.com/office/drawing/2014/main" id="{152BB96B-0D35-4FD8-A482-768D69522B77}"/>
              </a:ext>
            </a:extLst>
          </p:cNvPr>
          <p:cNvSpPr/>
          <p:nvPr/>
        </p:nvSpPr>
        <p:spPr>
          <a:xfrm>
            <a:off x="7540052" y="3013206"/>
            <a:ext cx="3477718" cy="2850312"/>
          </a:xfrm>
          <a:prstGeom prst="roundRect">
            <a:avLst/>
          </a:prstGeom>
          <a:solidFill>
            <a:srgbClr val="F5B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dirty="0">
              <a:solidFill>
                <a:srgbClr val="FFFFFF"/>
              </a:solidFill>
              <a:latin typeface="Arial"/>
            </a:endParaRPr>
          </a:p>
        </p:txBody>
      </p:sp>
      <p:pic>
        <p:nvPicPr>
          <p:cNvPr id="11" name="Graphic 10" descr="Confused person">
            <a:extLst>
              <a:ext uri="{FF2B5EF4-FFF2-40B4-BE49-F238E27FC236}">
                <a16:creationId xmlns:a16="http://schemas.microsoft.com/office/drawing/2014/main" id="{4E2529E3-FC2E-496F-B5B1-A710F57A86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45777" y="3834725"/>
            <a:ext cx="2023172" cy="2023172"/>
          </a:xfrm>
          <a:prstGeom prst="rect">
            <a:avLst/>
          </a:prstGeom>
        </p:spPr>
      </p:pic>
      <p:sp>
        <p:nvSpPr>
          <p:cNvPr id="12" name="Rectangle 7">
            <a:extLst>
              <a:ext uri="{FF2B5EF4-FFF2-40B4-BE49-F238E27FC236}">
                <a16:creationId xmlns:a16="http://schemas.microsoft.com/office/drawing/2014/main" id="{CE1AAA92-0A8D-48FF-923D-229E0ACE2D26}"/>
              </a:ext>
            </a:extLst>
          </p:cNvPr>
          <p:cNvSpPr>
            <a:spLocks noChangeArrowheads="1"/>
          </p:cNvSpPr>
          <p:nvPr/>
        </p:nvSpPr>
        <p:spPr bwMode="auto">
          <a:xfrm>
            <a:off x="8143729" y="3328369"/>
            <a:ext cx="24272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a:t>Individualized</a:t>
            </a:r>
            <a:r>
              <a:rPr lang="en-US" altLang="en-US" sz="2800" b="1" dirty="0">
                <a:solidFill>
                  <a:schemeClr val="bg2"/>
                </a:solidFill>
              </a:rPr>
              <a:t> </a:t>
            </a:r>
          </a:p>
        </p:txBody>
      </p:sp>
    </p:spTree>
    <p:extLst>
      <p:ext uri="{BB962C8B-B14F-4D97-AF65-F5344CB8AC3E}">
        <p14:creationId xmlns:p14="http://schemas.microsoft.com/office/powerpoint/2010/main" val="28018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DA3CBB-821D-4767-BF1D-434D19EDF54D}"/>
              </a:ext>
            </a:extLst>
          </p:cNvPr>
          <p:cNvSpPr txBox="1">
            <a:spLocks noGrp="1"/>
          </p:cNvSpPr>
          <p:nvPr>
            <p:ph type="title"/>
          </p:nvPr>
        </p:nvSpPr>
        <p:spPr bwMode="gray">
          <a:xfrm>
            <a:off x="1752600" y="3227203"/>
            <a:ext cx="8686800" cy="747897"/>
          </a:xfrm>
          <a:prstGeom prst="rect">
            <a:avLst/>
          </a:prstGeom>
          <a:noFill/>
        </p:spPr>
        <p:txBody>
          <a:bodyPr vert="horz" wrap="square" lIns="0" tIns="0" rIns="0" bIns="0" rtlCol="0">
            <a:spAutoFit/>
          </a:bodyPr>
          <a:lstStyle/>
          <a:p>
            <a:pPr>
              <a:spcBef>
                <a:spcPts val="600"/>
              </a:spcBef>
            </a:pPr>
            <a:r>
              <a:rPr lang="en-US" sz="5400" b="1" dirty="0"/>
              <a:t>Why Do We Document?</a:t>
            </a:r>
            <a:endParaRPr lang="en-US" sz="5400" b="1" dirty="0">
              <a:solidFill>
                <a:schemeClr val="accent6"/>
              </a:solidFill>
            </a:endParaRPr>
          </a:p>
        </p:txBody>
      </p:sp>
    </p:spTree>
    <p:extLst>
      <p:ext uri="{BB962C8B-B14F-4D97-AF65-F5344CB8AC3E}">
        <p14:creationId xmlns:p14="http://schemas.microsoft.com/office/powerpoint/2010/main" val="295616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E2E2CC2-AAA1-4A5C-8C26-5360FE9ADEA9}"/>
              </a:ext>
            </a:extLst>
          </p:cNvPr>
          <p:cNvSpPr txBox="1">
            <a:spLocks noGrp="1" noChangeArrowheads="1"/>
          </p:cNvSpPr>
          <p:nvPr>
            <p:ph type="title"/>
          </p:nvPr>
        </p:nvSpPr>
        <p:spPr bwMode="auto">
          <a:xfrm>
            <a:off x="487181" y="315782"/>
            <a:ext cx="9601199" cy="59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altLang="en-US" sz="3600" spc="-100" dirty="0">
                <a:solidFill>
                  <a:schemeClr val="accent6">
                    <a:lumMod val="10000"/>
                  </a:schemeClr>
                </a:solidFill>
                <a:latin typeface="+mj-lt"/>
                <a:ea typeface="+mj-ea"/>
                <a:cs typeface="+mj-cs"/>
              </a:rPr>
              <a:t>Program-Driven</a:t>
            </a:r>
            <a:r>
              <a:rPr lang="en-US" altLang="en-US" sz="3600" dirty="0">
                <a:solidFill>
                  <a:schemeClr val="accent6">
                    <a:lumMod val="10000"/>
                  </a:schemeClr>
                </a:solidFill>
                <a:latin typeface="+mj-lt"/>
              </a:rPr>
              <a:t> </a:t>
            </a:r>
            <a:r>
              <a:rPr lang="en-US" altLang="en-US" sz="3600" spc="-100" dirty="0">
                <a:solidFill>
                  <a:schemeClr val="accent6">
                    <a:lumMod val="10000"/>
                  </a:schemeClr>
                </a:solidFill>
                <a:latin typeface="+mj-lt"/>
                <a:ea typeface="+mj-ea"/>
                <a:cs typeface="+mj-cs"/>
              </a:rPr>
              <a:t>Plans (Hasson and Freese)</a:t>
            </a:r>
          </a:p>
        </p:txBody>
      </p:sp>
      <p:graphicFrame>
        <p:nvGraphicFramePr>
          <p:cNvPr id="5" name="Object 15">
            <a:extLst>
              <a:ext uri="{FF2B5EF4-FFF2-40B4-BE49-F238E27FC236}">
                <a16:creationId xmlns:a16="http://schemas.microsoft.com/office/drawing/2014/main" id="{1D0C9A2D-E9EA-4217-B74A-5351B8F940BE}"/>
              </a:ext>
            </a:extLst>
          </p:cNvPr>
          <p:cNvGraphicFramePr>
            <a:graphicFrameLocks noChangeAspect="1"/>
          </p:cNvGraphicFramePr>
          <p:nvPr>
            <p:extLst>
              <p:ext uri="{D42A27DB-BD31-4B8C-83A1-F6EECF244321}">
                <p14:modId xmlns:p14="http://schemas.microsoft.com/office/powerpoint/2010/main" val="2265555899"/>
              </p:ext>
            </p:extLst>
          </p:nvPr>
        </p:nvGraphicFramePr>
        <p:xfrm>
          <a:off x="7985855" y="1166842"/>
          <a:ext cx="2486025" cy="4178300"/>
        </p:xfrm>
        <a:graphic>
          <a:graphicData uri="http://schemas.openxmlformats.org/presentationml/2006/ole">
            <mc:AlternateContent xmlns:mc="http://schemas.openxmlformats.org/markup-compatibility/2006">
              <mc:Choice xmlns:v="urn:schemas-microsoft-com:vml" Requires="v">
                <p:oleObj name="Image" r:id="rId3" imgW="2984127" imgH="5015873" progId="Photoshop.Image.7">
                  <p:embed/>
                </p:oleObj>
              </mc:Choice>
              <mc:Fallback>
                <p:oleObj name="Image" r:id="rId3" imgW="2984127" imgH="5015873" progId="Photoshop.Image.7">
                  <p:embed/>
                  <p:pic>
                    <p:nvPicPr>
                      <p:cNvPr id="5" name="Object 15">
                        <a:extLst>
                          <a:ext uri="{FF2B5EF4-FFF2-40B4-BE49-F238E27FC236}">
                            <a16:creationId xmlns:a16="http://schemas.microsoft.com/office/drawing/2014/main" id="{1D0C9A2D-E9EA-4217-B74A-5351B8F94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855" y="1166842"/>
                        <a:ext cx="2486025"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6">
            <a:extLst>
              <a:ext uri="{FF2B5EF4-FFF2-40B4-BE49-F238E27FC236}">
                <a16:creationId xmlns:a16="http://schemas.microsoft.com/office/drawing/2014/main" id="{73674348-8FBE-4A5B-8AB6-82C59B444B11}"/>
              </a:ext>
            </a:extLst>
          </p:cNvPr>
          <p:cNvSpPr/>
          <p:nvPr/>
        </p:nvSpPr>
        <p:spPr>
          <a:xfrm>
            <a:off x="725773" y="1083374"/>
            <a:ext cx="5895975" cy="3970318"/>
          </a:xfrm>
          <a:prstGeom prst="rect">
            <a:avLst/>
          </a:prstGeom>
        </p:spPr>
        <p:txBody>
          <a:bodyPr wrap="square">
            <a:spAutoFit/>
          </a:bodyPr>
          <a:lstStyle/>
          <a:p>
            <a:pPr marL="228600" indent="-228600">
              <a:buFont typeface="Arial" panose="020B0604020202020204" pitchFamily="34" charset="0"/>
              <a:buChar char="•"/>
            </a:pPr>
            <a:r>
              <a:rPr lang="en-US" sz="2800" dirty="0">
                <a:solidFill>
                  <a:schemeClr val="tx1">
                    <a:lumMod val="50000"/>
                  </a:schemeClr>
                </a:solidFill>
                <a:ea typeface="Calibri" panose="020F0502020204030204" pitchFamily="34" charset="0"/>
                <a:cs typeface="Times New Roman" panose="02020603050405020304" pitchFamily="18" charset="0"/>
              </a:rPr>
              <a:t>Services received and the anticipated length of stay are determined primarily by the </a:t>
            </a:r>
            <a:r>
              <a:rPr lang="en-US" sz="2800" b="1" dirty="0">
                <a:solidFill>
                  <a:srgbClr val="F18E09"/>
                </a:solidFill>
                <a:ea typeface="Calibri" panose="020F0502020204030204" pitchFamily="34" charset="0"/>
                <a:cs typeface="Times New Roman" panose="02020603050405020304" pitchFamily="18" charset="0"/>
              </a:rPr>
              <a:t>philosophy</a:t>
            </a:r>
            <a:r>
              <a:rPr lang="en-US" sz="2800" dirty="0">
                <a:solidFill>
                  <a:srgbClr val="F18E09"/>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design</a:t>
            </a:r>
            <a:r>
              <a:rPr lang="en-US" sz="2800" dirty="0">
                <a:solidFill>
                  <a:srgbClr val="F18E09"/>
                </a:solidFill>
                <a:ea typeface="Calibri" panose="020F0502020204030204" pitchFamily="34" charset="0"/>
                <a:cs typeface="Times New Roman" panose="02020603050405020304" pitchFamily="18" charset="0"/>
              </a:rPr>
              <a:t> </a:t>
            </a:r>
            <a:r>
              <a:rPr lang="en-US" sz="2800" dirty="0">
                <a:solidFill>
                  <a:schemeClr val="tx1">
                    <a:lumMod val="50000"/>
                  </a:schemeClr>
                </a:solidFill>
                <a:ea typeface="Calibri" panose="020F0502020204030204" pitchFamily="34" charset="0"/>
                <a:cs typeface="Times New Roman" panose="02020603050405020304" pitchFamily="18" charset="0"/>
              </a:rPr>
              <a:t>and</a:t>
            </a:r>
            <a:r>
              <a:rPr lang="en-US" sz="2800" dirty="0">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model</a:t>
            </a:r>
            <a:r>
              <a:rPr lang="en-US" sz="2800" dirty="0">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of</a:t>
            </a:r>
            <a:r>
              <a:rPr lang="en-US" sz="2800" b="1" dirty="0">
                <a:solidFill>
                  <a:schemeClr val="accent1"/>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treatment</a:t>
            </a:r>
            <a:r>
              <a:rPr lang="en-US" sz="2800" b="1" dirty="0">
                <a:solidFill>
                  <a:schemeClr val="accent1"/>
                </a:solidFill>
                <a:ea typeface="Calibri" panose="020F0502020204030204" pitchFamily="34" charset="0"/>
                <a:cs typeface="Times New Roman" panose="02020603050405020304" pitchFamily="18" charset="0"/>
              </a:rPr>
              <a:t>.</a:t>
            </a:r>
          </a:p>
          <a:p>
            <a:pPr marL="228600" indent="-228600">
              <a:buFont typeface="Arial" panose="020B0604020202020204" pitchFamily="34" charset="0"/>
              <a:buChar char="•"/>
            </a:pPr>
            <a:r>
              <a:rPr lang="en-US" sz="2800" dirty="0">
                <a:solidFill>
                  <a:schemeClr val="tx1">
                    <a:lumMod val="50000"/>
                  </a:schemeClr>
                </a:solidFill>
                <a:ea typeface="Calibri" panose="020F0502020204030204" pitchFamily="34" charset="0"/>
                <a:cs typeface="Times New Roman" panose="02020603050405020304" pitchFamily="18" charset="0"/>
              </a:rPr>
              <a:t>Programs are often for a </a:t>
            </a:r>
            <a:r>
              <a:rPr lang="en-US" sz="2800" b="1" dirty="0">
                <a:solidFill>
                  <a:srgbClr val="F18E09"/>
                </a:solidFill>
                <a:ea typeface="Calibri" panose="020F0502020204030204" pitchFamily="34" charset="0"/>
                <a:cs typeface="Times New Roman" panose="02020603050405020304" pitchFamily="18" charset="0"/>
              </a:rPr>
              <a:t>fixed</a:t>
            </a:r>
            <a:r>
              <a:rPr lang="en-US" sz="2800" b="1" dirty="0">
                <a:solidFill>
                  <a:schemeClr val="accent1"/>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length</a:t>
            </a:r>
            <a:r>
              <a:rPr lang="en-US" sz="2800" b="1" dirty="0">
                <a:solidFill>
                  <a:schemeClr val="accent1"/>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of</a:t>
            </a:r>
            <a:r>
              <a:rPr lang="en-US" sz="2800" b="1" dirty="0">
                <a:solidFill>
                  <a:schemeClr val="accent1"/>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stay</a:t>
            </a:r>
            <a:r>
              <a:rPr lang="en-US" sz="2800" b="1" dirty="0">
                <a:solidFill>
                  <a:schemeClr val="accent1"/>
                </a:solidFill>
                <a:ea typeface="Calibri" panose="020F0502020204030204" pitchFamily="34" charset="0"/>
                <a:cs typeface="Times New Roman" panose="02020603050405020304" pitchFamily="18" charset="0"/>
              </a:rPr>
              <a:t> </a:t>
            </a:r>
            <a:r>
              <a:rPr lang="en-US" sz="2800" dirty="0">
                <a:solidFill>
                  <a:schemeClr val="tx1">
                    <a:lumMod val="50000"/>
                  </a:schemeClr>
                </a:solidFill>
                <a:ea typeface="Calibri" panose="020F0502020204030204" pitchFamily="34" charset="0"/>
                <a:cs typeface="Times New Roman" panose="02020603050405020304" pitchFamily="18" charset="0"/>
              </a:rPr>
              <a:t>from which a member</a:t>
            </a:r>
            <a:r>
              <a:rPr lang="en-US" sz="2800" dirty="0">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graduates</a:t>
            </a:r>
            <a:r>
              <a:rPr lang="en-US" sz="2800" dirty="0">
                <a:ea typeface="Calibri" panose="020F0502020204030204" pitchFamily="34" charset="0"/>
                <a:cs typeface="Times New Roman" panose="02020603050405020304" pitchFamily="18" charset="0"/>
              </a:rPr>
              <a:t> </a:t>
            </a:r>
            <a:r>
              <a:rPr lang="en-US" sz="2800" dirty="0">
                <a:solidFill>
                  <a:schemeClr val="tx1">
                    <a:lumMod val="50000"/>
                  </a:schemeClr>
                </a:solidFill>
                <a:ea typeface="Calibri" panose="020F0502020204030204" pitchFamily="34" charset="0"/>
                <a:cs typeface="Times New Roman" panose="02020603050405020304" pitchFamily="18" charset="0"/>
              </a:rPr>
              <a:t>and is said to then have</a:t>
            </a:r>
            <a:r>
              <a:rPr lang="en-US" sz="2800" dirty="0">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completed</a:t>
            </a:r>
            <a:r>
              <a:rPr lang="en-US" sz="2800" b="1" dirty="0">
                <a:solidFill>
                  <a:schemeClr val="accent1"/>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treatment</a:t>
            </a:r>
            <a:r>
              <a:rPr lang="en-US" sz="2800" dirty="0">
                <a:ea typeface="Calibri" panose="020F0502020204030204" pitchFamily="34" charset="0"/>
                <a:cs typeface="Times New Roman" panose="02020603050405020304" pitchFamily="18" charset="0"/>
              </a:rPr>
              <a:t>.</a:t>
            </a:r>
          </a:p>
        </p:txBody>
      </p:sp>
      <p:sp>
        <p:nvSpPr>
          <p:cNvPr id="9" name="Rectangle 14">
            <a:extLst>
              <a:ext uri="{FF2B5EF4-FFF2-40B4-BE49-F238E27FC236}">
                <a16:creationId xmlns:a16="http://schemas.microsoft.com/office/drawing/2014/main" id="{A9218E66-344F-4A7F-8480-349BDEA4EB0B}"/>
              </a:ext>
            </a:extLst>
          </p:cNvPr>
          <p:cNvSpPr>
            <a:spLocks noChangeArrowheads="1"/>
          </p:cNvSpPr>
          <p:nvPr/>
        </p:nvSpPr>
        <p:spPr bwMode="auto">
          <a:xfrm>
            <a:off x="4057962" y="5604629"/>
            <a:ext cx="44958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marL="234950" indent="-2349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n-US" sz="4000" dirty="0">
                <a:solidFill>
                  <a:schemeClr val="tx1">
                    <a:lumMod val="50000"/>
                  </a:schemeClr>
                </a:solidFill>
              </a:rPr>
              <a:t>“One size fits all”</a:t>
            </a:r>
          </a:p>
        </p:txBody>
      </p:sp>
    </p:spTree>
    <p:extLst>
      <p:ext uri="{BB962C8B-B14F-4D97-AF65-F5344CB8AC3E}">
        <p14:creationId xmlns:p14="http://schemas.microsoft.com/office/powerpoint/2010/main" val="165848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EA0462-2EA5-45EF-A28D-E6059147DDE4}"/>
              </a:ext>
            </a:extLst>
          </p:cNvPr>
          <p:cNvSpPr>
            <a:spLocks noGrp="1"/>
          </p:cNvSpPr>
          <p:nvPr>
            <p:ph type="title"/>
          </p:nvPr>
        </p:nvSpPr>
        <p:spPr>
          <a:xfrm>
            <a:off x="874141" y="258605"/>
            <a:ext cx="9601200" cy="498598"/>
          </a:xfrm>
        </p:spPr>
        <p:txBody>
          <a:bodyPr/>
          <a:lstStyle/>
          <a:p>
            <a:r>
              <a:rPr lang="en-US" sz="3600" dirty="0">
                <a:solidFill>
                  <a:schemeClr val="accent6">
                    <a:lumMod val="10000"/>
                  </a:schemeClr>
                </a:solidFill>
              </a:rPr>
              <a:t>Program-Driven Plan Examples</a:t>
            </a:r>
          </a:p>
        </p:txBody>
      </p:sp>
      <p:sp>
        <p:nvSpPr>
          <p:cNvPr id="5" name="Content Placeholder 2">
            <a:extLst>
              <a:ext uri="{FF2B5EF4-FFF2-40B4-BE49-F238E27FC236}">
                <a16:creationId xmlns:a16="http://schemas.microsoft.com/office/drawing/2014/main" id="{1065C0EF-BD69-46CC-8715-737565E6DEE5}"/>
              </a:ext>
            </a:extLst>
          </p:cNvPr>
          <p:cNvSpPr>
            <a:spLocks noGrp="1"/>
          </p:cNvSpPr>
          <p:nvPr>
            <p:ph idx="1"/>
          </p:nvPr>
        </p:nvSpPr>
        <p:spPr>
          <a:xfrm>
            <a:off x="679269" y="1227554"/>
            <a:ext cx="8899446" cy="4273836"/>
          </a:xfrm>
        </p:spPr>
        <p:txBody>
          <a:bodyPr/>
          <a:lstStyle/>
          <a:p>
            <a:pPr marL="342900" indent="-342900">
              <a:spcBef>
                <a:spcPct val="50000"/>
              </a:spcBef>
              <a:buFont typeface="Arial" panose="020B0604020202020204" pitchFamily="34" charset="0"/>
              <a:buChar char="•"/>
            </a:pPr>
            <a:r>
              <a:rPr lang="en-US" altLang="en-US" sz="2400" dirty="0">
                <a:solidFill>
                  <a:schemeClr val="tx1"/>
                </a:solidFill>
              </a:rPr>
              <a:t>Members needs are important and will be addressed through the standard treatment program elements </a:t>
            </a:r>
          </a:p>
          <a:p>
            <a:pPr marL="342900" indent="-342900">
              <a:spcBef>
                <a:spcPct val="50000"/>
              </a:spcBef>
              <a:buFont typeface="Arial" panose="020B0604020202020204" pitchFamily="34" charset="0"/>
              <a:buChar char="•"/>
            </a:pPr>
            <a:r>
              <a:rPr lang="en-US" altLang="en-US" sz="2400" dirty="0">
                <a:solidFill>
                  <a:schemeClr val="tx1"/>
                </a:solidFill>
              </a:rPr>
              <a:t>Program-driven plans often includes only services that the program offers (group and/or individual sessions)</a:t>
            </a:r>
          </a:p>
          <a:p>
            <a:pPr marL="342900" indent="-342900">
              <a:spcBef>
                <a:spcPct val="50000"/>
              </a:spcBef>
              <a:buFont typeface="Arial" panose="020B0604020202020204" pitchFamily="34" charset="0"/>
              <a:buChar char="•"/>
            </a:pPr>
            <a:r>
              <a:rPr lang="en-US" altLang="en-US" sz="2400" dirty="0">
                <a:solidFill>
                  <a:schemeClr val="tx1"/>
                </a:solidFill>
              </a:rPr>
              <a:t>Little difference among treatment plans and lengths of stay</a:t>
            </a:r>
          </a:p>
          <a:p>
            <a:pPr marL="342900" indent="-342900">
              <a:spcBef>
                <a:spcPct val="50000"/>
              </a:spcBef>
              <a:buFont typeface="Arial" panose="020B0604020202020204" pitchFamily="34" charset="0"/>
              <a:buChar char="•"/>
            </a:pPr>
            <a:r>
              <a:rPr lang="en-US" altLang="en-US" sz="2400" dirty="0">
                <a:solidFill>
                  <a:schemeClr val="tx1"/>
                </a:solidFill>
              </a:rPr>
              <a:t>Often may only get the services that are provided within that agency</a:t>
            </a:r>
          </a:p>
          <a:p>
            <a:pPr marL="342900" indent="-342900">
              <a:spcBef>
                <a:spcPct val="50000"/>
              </a:spcBef>
              <a:buFont typeface="Arial" panose="020B0604020202020204" pitchFamily="34" charset="0"/>
              <a:buChar char="•"/>
            </a:pPr>
            <a:r>
              <a:rPr lang="en-US" altLang="en-US" sz="2400" dirty="0">
                <a:solidFill>
                  <a:schemeClr val="tx1"/>
                </a:solidFill>
              </a:rPr>
              <a:t>May lack referrals for ancillary services (MH, Parenting)</a:t>
            </a:r>
          </a:p>
          <a:p>
            <a:endParaRPr lang="en-US" dirty="0"/>
          </a:p>
        </p:txBody>
      </p:sp>
    </p:spTree>
    <p:extLst>
      <p:ext uri="{BB962C8B-B14F-4D97-AF65-F5344CB8AC3E}">
        <p14:creationId xmlns:p14="http://schemas.microsoft.com/office/powerpoint/2010/main" val="32374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AB0065-A2C9-4401-BBCB-FF381E2F3358}"/>
              </a:ext>
            </a:extLst>
          </p:cNvPr>
          <p:cNvSpPr>
            <a:spLocks noGrp="1"/>
          </p:cNvSpPr>
          <p:nvPr>
            <p:ph type="title"/>
          </p:nvPr>
        </p:nvSpPr>
        <p:spPr>
          <a:xfrm>
            <a:off x="457200" y="555625"/>
            <a:ext cx="9601200" cy="498598"/>
          </a:xfrm>
        </p:spPr>
        <p:txBody>
          <a:bodyPr/>
          <a:lstStyle/>
          <a:p>
            <a:r>
              <a:rPr lang="en-US" sz="3600" dirty="0">
                <a:solidFill>
                  <a:schemeClr val="tx1">
                    <a:lumMod val="50000"/>
                  </a:schemeClr>
                </a:solidFill>
              </a:rPr>
              <a:t>ASAM Paradigm Shift </a:t>
            </a:r>
          </a:p>
        </p:txBody>
      </p:sp>
      <p:sp>
        <p:nvSpPr>
          <p:cNvPr id="5" name="Text Box 15">
            <a:extLst>
              <a:ext uri="{FF2B5EF4-FFF2-40B4-BE49-F238E27FC236}">
                <a16:creationId xmlns:a16="http://schemas.microsoft.com/office/drawing/2014/main" id="{4EE37B54-F591-4C27-917A-A40C8C4BEBA0}"/>
              </a:ext>
            </a:extLst>
          </p:cNvPr>
          <p:cNvSpPr txBox="1">
            <a:spLocks noChangeArrowheads="1"/>
          </p:cNvSpPr>
          <p:nvPr/>
        </p:nvSpPr>
        <p:spPr bwMode="auto">
          <a:xfrm>
            <a:off x="1905000" y="1193333"/>
            <a:ext cx="8382000"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altLang="en-US" sz="3600" dirty="0">
                <a:solidFill>
                  <a:srgbClr val="F18E09"/>
                </a:solidFill>
              </a:rPr>
              <a:t>Truly Individualized Treatment</a:t>
            </a:r>
          </a:p>
        </p:txBody>
      </p:sp>
      <p:pic>
        <p:nvPicPr>
          <p:cNvPr id="6" name="Picture 19">
            <a:extLst>
              <a:ext uri="{FF2B5EF4-FFF2-40B4-BE49-F238E27FC236}">
                <a16:creationId xmlns:a16="http://schemas.microsoft.com/office/drawing/2014/main" id="{8D764101-92FC-41EC-804A-6E0F3333B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045" y="1924172"/>
            <a:ext cx="2819400" cy="195738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6">
            <a:extLst>
              <a:ext uri="{FF2B5EF4-FFF2-40B4-BE49-F238E27FC236}">
                <a16:creationId xmlns:a16="http://schemas.microsoft.com/office/drawing/2014/main" id="{87F71629-1007-4D5F-81D6-F2209627E874}"/>
              </a:ext>
            </a:extLst>
          </p:cNvPr>
          <p:cNvSpPr txBox="1">
            <a:spLocks noChangeArrowheads="1"/>
          </p:cNvSpPr>
          <p:nvPr/>
        </p:nvSpPr>
        <p:spPr bwMode="auto">
          <a:xfrm>
            <a:off x="3089613" y="4064428"/>
            <a:ext cx="6172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
                <a:schemeClr val="tx1"/>
              </a:buClr>
            </a:pPr>
            <a:r>
              <a:rPr lang="en-US" altLang="en-US" sz="3200" dirty="0">
                <a:solidFill>
                  <a:schemeClr val="accent1"/>
                </a:solidFill>
              </a:rPr>
              <a:t> </a:t>
            </a:r>
            <a:r>
              <a:rPr lang="en-US" altLang="en-US" sz="3200" dirty="0">
                <a:solidFill>
                  <a:srgbClr val="F18E09"/>
                </a:solidFill>
              </a:rPr>
              <a:t>Many colors/styles available </a:t>
            </a:r>
          </a:p>
        </p:txBody>
      </p:sp>
      <p:grpSp>
        <p:nvGrpSpPr>
          <p:cNvPr id="9" name="Group 20">
            <a:extLst>
              <a:ext uri="{FF2B5EF4-FFF2-40B4-BE49-F238E27FC236}">
                <a16:creationId xmlns:a16="http://schemas.microsoft.com/office/drawing/2014/main" id="{AE18F535-9EBC-4D4A-993D-C28E900E2310}"/>
              </a:ext>
            </a:extLst>
          </p:cNvPr>
          <p:cNvGrpSpPr>
            <a:grpSpLocks/>
          </p:cNvGrpSpPr>
          <p:nvPr/>
        </p:nvGrpSpPr>
        <p:grpSpPr bwMode="auto">
          <a:xfrm>
            <a:off x="1905000" y="4865590"/>
            <a:ext cx="8686800" cy="1409700"/>
            <a:chOff x="96" y="3288"/>
            <a:chExt cx="5472" cy="888"/>
          </a:xfrm>
        </p:grpSpPr>
        <p:graphicFrame>
          <p:nvGraphicFramePr>
            <p:cNvPr id="10" name="Object 21">
              <a:extLst>
                <a:ext uri="{FF2B5EF4-FFF2-40B4-BE49-F238E27FC236}">
                  <a16:creationId xmlns:a16="http://schemas.microsoft.com/office/drawing/2014/main" id="{7E88BDA7-9CC0-47EC-84FB-84D19F080A3E}"/>
                </a:ext>
              </a:extLst>
            </p:cNvPr>
            <p:cNvGraphicFramePr>
              <a:graphicFrameLocks noChangeAspect="1"/>
            </p:cNvGraphicFramePr>
            <p:nvPr/>
          </p:nvGraphicFramePr>
          <p:xfrm>
            <a:off x="96" y="3341"/>
            <a:ext cx="1104" cy="757"/>
          </p:xfrm>
          <a:graphic>
            <a:graphicData uri="http://schemas.openxmlformats.org/presentationml/2006/ole">
              <mc:AlternateContent xmlns:mc="http://schemas.openxmlformats.org/markup-compatibility/2006">
                <mc:Choice xmlns:v="urn:schemas-microsoft-com:vml" Requires="v">
                  <p:oleObj name="Image" r:id="rId4" imgW="3809524" imgH="2615873" progId="Photoshop.Image.7">
                    <p:embed/>
                  </p:oleObj>
                </mc:Choice>
                <mc:Fallback>
                  <p:oleObj name="Image" r:id="rId4" imgW="3809524" imgH="2615873" progId="Photoshop.Image.7">
                    <p:embed/>
                    <p:pic>
                      <p:nvPicPr>
                        <p:cNvPr id="10" name="Object 21">
                          <a:extLst>
                            <a:ext uri="{FF2B5EF4-FFF2-40B4-BE49-F238E27FC236}">
                              <a16:creationId xmlns:a16="http://schemas.microsoft.com/office/drawing/2014/main" id="{7E88BDA7-9CC0-47EC-84FB-84D19F080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3341"/>
                          <a:ext cx="1104"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22">
              <a:extLst>
                <a:ext uri="{FF2B5EF4-FFF2-40B4-BE49-F238E27FC236}">
                  <a16:creationId xmlns:a16="http://schemas.microsoft.com/office/drawing/2014/main" id="{CF34AD45-F4DD-469F-B727-2A943FC62500}"/>
                </a:ext>
              </a:extLst>
            </p:cNvPr>
            <p:cNvSpPr txBox="1">
              <a:spLocks noChangeArrowheads="1"/>
            </p:cNvSpPr>
            <p:nvPr/>
          </p:nvSpPr>
          <p:spPr bwMode="auto">
            <a:xfrm>
              <a:off x="1248" y="3537"/>
              <a:ext cx="2736"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
                  <a:schemeClr val="tx1"/>
                </a:buClr>
              </a:pPr>
              <a:r>
                <a:rPr lang="en-US" altLang="en-US" sz="3200" dirty="0">
                  <a:solidFill>
                    <a:schemeClr val="accent1"/>
                  </a:solidFill>
                </a:rPr>
                <a:t>   </a:t>
              </a:r>
              <a:r>
                <a:rPr lang="en-US" altLang="en-US" sz="3200" dirty="0">
                  <a:solidFill>
                    <a:srgbClr val="F18E09"/>
                  </a:solidFill>
                </a:rPr>
                <a:t>Custom style &amp; fit </a:t>
              </a:r>
            </a:p>
          </p:txBody>
        </p:sp>
        <p:pic>
          <p:nvPicPr>
            <p:cNvPr id="12" name="Picture 23" descr="purple suede high heel shoes from Sweden">
              <a:hlinkClick r:id="rId6"/>
              <a:extLst>
                <a:ext uri="{FF2B5EF4-FFF2-40B4-BE49-F238E27FC236}">
                  <a16:creationId xmlns:a16="http://schemas.microsoft.com/office/drawing/2014/main" id="{B02CB1C4-DC6E-45AF-B0C7-A379771CC7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0" y="3288"/>
              <a:ext cx="888" cy="8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9D8B02A3-1F12-4E1A-9E2F-9239B20BA3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8" y="3288"/>
              <a:ext cx="668" cy="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44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D618E2-B599-4F0E-9E4B-D61C5678C3B9}"/>
              </a:ext>
            </a:extLst>
          </p:cNvPr>
          <p:cNvSpPr>
            <a:spLocks noGrp="1"/>
          </p:cNvSpPr>
          <p:nvPr>
            <p:ph type="title"/>
          </p:nvPr>
        </p:nvSpPr>
        <p:spPr>
          <a:xfrm>
            <a:off x="457200" y="555625"/>
            <a:ext cx="9601200" cy="803297"/>
          </a:xfrm>
        </p:spPr>
        <p:txBody>
          <a:bodyPr/>
          <a:lstStyle/>
          <a:p>
            <a:r>
              <a:rPr lang="en-US" altLang="en-US" sz="3600" dirty="0">
                <a:solidFill>
                  <a:schemeClr val="tx1">
                    <a:lumMod val="50000"/>
                  </a:schemeClr>
                </a:solidFill>
              </a:rPr>
              <a:t>Individualized Treatment</a:t>
            </a:r>
            <a:br>
              <a:rPr lang="en-US" altLang="en-US" sz="2000" dirty="0">
                <a:solidFill>
                  <a:schemeClr val="tx1">
                    <a:lumMod val="50000"/>
                  </a:schemeClr>
                </a:solidFill>
              </a:rPr>
            </a:br>
            <a:endParaRPr lang="en-US" dirty="0"/>
          </a:p>
        </p:txBody>
      </p:sp>
      <p:graphicFrame>
        <p:nvGraphicFramePr>
          <p:cNvPr id="5" name="Object 15">
            <a:extLst>
              <a:ext uri="{FF2B5EF4-FFF2-40B4-BE49-F238E27FC236}">
                <a16:creationId xmlns:a16="http://schemas.microsoft.com/office/drawing/2014/main" id="{9965F5B7-73F9-4128-B71F-2F09DAE026F2}"/>
              </a:ext>
            </a:extLst>
          </p:cNvPr>
          <p:cNvGraphicFramePr>
            <a:graphicFrameLocks noChangeAspect="1"/>
          </p:cNvGraphicFramePr>
          <p:nvPr>
            <p:extLst>
              <p:ext uri="{D42A27DB-BD31-4B8C-83A1-F6EECF244321}">
                <p14:modId xmlns:p14="http://schemas.microsoft.com/office/powerpoint/2010/main" val="4196369315"/>
              </p:ext>
            </p:extLst>
          </p:nvPr>
        </p:nvGraphicFramePr>
        <p:xfrm>
          <a:off x="648324" y="1303522"/>
          <a:ext cx="2770187" cy="4267200"/>
        </p:xfrm>
        <a:graphic>
          <a:graphicData uri="http://schemas.openxmlformats.org/presentationml/2006/ole">
            <mc:AlternateContent xmlns:mc="http://schemas.openxmlformats.org/markup-compatibility/2006">
              <mc:Choice xmlns:v="urn:schemas-microsoft-com:vml" Requires="v">
                <p:oleObj name="Image" r:id="rId3" imgW="3009524" imgH="4634921" progId="Photoshop.Image.7">
                  <p:embed/>
                </p:oleObj>
              </mc:Choice>
              <mc:Fallback>
                <p:oleObj name="Image" r:id="rId3" imgW="3009524" imgH="4634921" progId="Photoshop.Image.7">
                  <p:embed/>
                  <p:pic>
                    <p:nvPicPr>
                      <p:cNvPr id="5" name="Object 15">
                        <a:extLst>
                          <a:ext uri="{FF2B5EF4-FFF2-40B4-BE49-F238E27FC236}">
                            <a16:creationId xmlns:a16="http://schemas.microsoft.com/office/drawing/2014/main" id="{9965F5B7-73F9-4128-B71F-2F09DAE02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24" y="1303522"/>
                        <a:ext cx="2770187"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a:extLst>
              <a:ext uri="{FF2B5EF4-FFF2-40B4-BE49-F238E27FC236}">
                <a16:creationId xmlns:a16="http://schemas.microsoft.com/office/drawing/2014/main" id="{14B9F027-C50E-4070-BCCE-0AAF3FC938AC}"/>
              </a:ext>
            </a:extLst>
          </p:cNvPr>
          <p:cNvSpPr/>
          <p:nvPr/>
        </p:nvSpPr>
        <p:spPr>
          <a:xfrm>
            <a:off x="4249711" y="1375592"/>
            <a:ext cx="6108492" cy="3539430"/>
          </a:xfrm>
          <a:prstGeom prst="rect">
            <a:avLst/>
          </a:prstGeom>
        </p:spPr>
        <p:txBody>
          <a:bodyPr wrap="square">
            <a:spAutoFit/>
          </a:bodyPr>
          <a:lstStyle/>
          <a:p>
            <a:pPr marL="285750" indent="-285750">
              <a:buFont typeface="Arial" panose="020B0604020202020204" pitchFamily="34" charset="0"/>
              <a:buChar char="•"/>
            </a:pPr>
            <a:r>
              <a:rPr lang="en-US" sz="2800" dirty="0">
                <a:solidFill>
                  <a:schemeClr val="tx1">
                    <a:lumMod val="50000"/>
                  </a:schemeClr>
                </a:solidFill>
                <a:ea typeface="Calibri" panose="020F0502020204030204" pitchFamily="34" charset="0"/>
                <a:cs typeface="Times New Roman" panose="02020603050405020304" pitchFamily="18" charset="0"/>
              </a:rPr>
              <a:t>Treatment is </a:t>
            </a:r>
            <a:r>
              <a:rPr lang="en-US" sz="2800" b="1" dirty="0">
                <a:solidFill>
                  <a:srgbClr val="F18E09"/>
                </a:solidFill>
                <a:ea typeface="Calibri" panose="020F0502020204030204" pitchFamily="34" charset="0"/>
                <a:cs typeface="Times New Roman" panose="02020603050405020304" pitchFamily="18" charset="0"/>
              </a:rPr>
              <a:t>person-centered</a:t>
            </a:r>
            <a:r>
              <a:rPr lang="en-US" sz="2800" b="1" dirty="0">
                <a:solidFill>
                  <a:schemeClr val="accent1"/>
                </a:solidFill>
                <a:ea typeface="Calibri" panose="020F0502020204030204" pitchFamily="34" charset="0"/>
                <a:cs typeface="Times New Roman" panose="02020603050405020304" pitchFamily="18" charset="0"/>
              </a:rPr>
              <a:t> </a:t>
            </a:r>
            <a:r>
              <a:rPr lang="en-US" sz="2800" dirty="0">
                <a:solidFill>
                  <a:schemeClr val="tx1">
                    <a:lumMod val="50000"/>
                  </a:schemeClr>
                </a:solidFill>
                <a:ea typeface="Calibri" panose="020F0502020204030204" pitchFamily="34" charset="0"/>
                <a:cs typeface="Times New Roman" panose="02020603050405020304" pitchFamily="18" charset="0"/>
              </a:rPr>
              <a:t>and </a:t>
            </a:r>
            <a:r>
              <a:rPr lang="en-US" sz="2800" b="1" dirty="0">
                <a:solidFill>
                  <a:srgbClr val="F18E09"/>
                </a:solidFill>
                <a:ea typeface="Calibri" panose="020F0502020204030204" pitchFamily="34" charset="0"/>
                <a:cs typeface="Times New Roman" panose="02020603050405020304" pitchFamily="18" charset="0"/>
              </a:rPr>
              <a:t>collaborative</a:t>
            </a:r>
            <a:r>
              <a:rPr lang="en-US" sz="2800" dirty="0">
                <a:solidFill>
                  <a:srgbClr val="F18E09"/>
                </a:solidFill>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2800" dirty="0">
                <a:solidFill>
                  <a:schemeClr val="tx1">
                    <a:lumMod val="50000"/>
                  </a:schemeClr>
                </a:solidFill>
                <a:ea typeface="Calibri" panose="020F0502020204030204" pitchFamily="34" charset="0"/>
                <a:cs typeface="Times New Roman" panose="02020603050405020304" pitchFamily="18" charset="0"/>
              </a:rPr>
              <a:t>Services that are directly related to </a:t>
            </a:r>
            <a:r>
              <a:rPr lang="en-US" sz="2800" dirty="0">
                <a:ea typeface="Calibri" panose="020F0502020204030204" pitchFamily="34" charset="0"/>
                <a:cs typeface="Times New Roman" panose="02020603050405020304" pitchFamily="18" charset="0"/>
              </a:rPr>
              <a:t>specific</a:t>
            </a:r>
            <a:r>
              <a:rPr lang="en-US" sz="2800" dirty="0">
                <a:solidFill>
                  <a:schemeClr val="accent1"/>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unique</a:t>
            </a:r>
            <a:r>
              <a:rPr lang="en-US" sz="2800" dirty="0">
                <a:solidFill>
                  <a:schemeClr val="accent1"/>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multidimensional assessment</a:t>
            </a:r>
            <a:endParaRPr lang="en-US" sz="2800" b="1" dirty="0">
              <a:solidFill>
                <a:srgbClr val="F18E09"/>
              </a:solidFill>
            </a:endParaRPr>
          </a:p>
          <a:p>
            <a:pPr marL="285750" indent="-285750">
              <a:buFont typeface="Arial" panose="020B0604020202020204" pitchFamily="34" charset="0"/>
              <a:buChar char="•"/>
            </a:pPr>
            <a:r>
              <a:rPr lang="en-US" sz="2800" dirty="0">
                <a:solidFill>
                  <a:schemeClr val="tx1">
                    <a:lumMod val="50000"/>
                  </a:schemeClr>
                </a:solidFill>
                <a:ea typeface="Calibri" panose="020F0502020204030204" pitchFamily="34" charset="0"/>
                <a:cs typeface="Times New Roman" panose="02020603050405020304" pitchFamily="18" charset="0"/>
              </a:rPr>
              <a:t>Services are designed to meet a member’s </a:t>
            </a:r>
            <a:r>
              <a:rPr lang="en-US" sz="2800" b="1" dirty="0">
                <a:solidFill>
                  <a:srgbClr val="F18E09"/>
                </a:solidFill>
                <a:ea typeface="Calibri" panose="020F0502020204030204" pitchFamily="34" charset="0"/>
                <a:cs typeface="Times New Roman" panose="02020603050405020304" pitchFamily="18" charset="0"/>
              </a:rPr>
              <a:t>specific</a:t>
            </a:r>
            <a:r>
              <a:rPr lang="en-US" sz="2800" dirty="0">
                <a:solidFill>
                  <a:srgbClr val="F18E09"/>
                </a:solidFill>
                <a:ea typeface="Calibri" panose="020F0502020204030204" pitchFamily="34" charset="0"/>
                <a:cs typeface="Times New Roman" panose="02020603050405020304" pitchFamily="18" charset="0"/>
              </a:rPr>
              <a:t> </a:t>
            </a:r>
            <a:r>
              <a:rPr lang="en-US" sz="2800" b="1" dirty="0">
                <a:solidFill>
                  <a:srgbClr val="F18E09"/>
                </a:solidFill>
                <a:ea typeface="Calibri" panose="020F0502020204030204" pitchFamily="34" charset="0"/>
                <a:cs typeface="Times New Roman" panose="02020603050405020304" pitchFamily="18" charset="0"/>
              </a:rPr>
              <a:t>needs </a:t>
            </a:r>
            <a:r>
              <a:rPr lang="en-US" sz="2800" dirty="0">
                <a:solidFill>
                  <a:schemeClr val="tx1">
                    <a:lumMod val="50000"/>
                  </a:schemeClr>
                </a:solidFill>
                <a:ea typeface="Calibri" panose="020F0502020204030204" pitchFamily="34" charset="0"/>
                <a:cs typeface="Times New Roman" panose="02020603050405020304" pitchFamily="18" charset="0"/>
              </a:rPr>
              <a:t>and </a:t>
            </a:r>
            <a:r>
              <a:rPr lang="en-US" sz="2800" b="1" dirty="0">
                <a:solidFill>
                  <a:srgbClr val="F18E09"/>
                </a:solidFill>
                <a:ea typeface="Calibri" panose="020F0502020204030204" pitchFamily="34" charset="0"/>
                <a:cs typeface="Times New Roman" panose="02020603050405020304" pitchFamily="18" charset="0"/>
              </a:rPr>
              <a:t>preferences</a:t>
            </a:r>
            <a:r>
              <a:rPr lang="en-US" sz="2800" dirty="0">
                <a:solidFill>
                  <a:schemeClr val="tx1">
                    <a:lumMod val="50000"/>
                  </a:schemeClr>
                </a:solidFill>
                <a:ea typeface="Calibri" panose="020F0502020204030204" pitchFamily="34" charset="0"/>
                <a:cs typeface="Times New Roman" panose="02020603050405020304" pitchFamily="18" charset="0"/>
              </a:rPr>
              <a:t> </a:t>
            </a:r>
          </a:p>
        </p:txBody>
      </p:sp>
      <p:sp>
        <p:nvSpPr>
          <p:cNvPr id="7" name="Rectangle 13">
            <a:extLst>
              <a:ext uri="{FF2B5EF4-FFF2-40B4-BE49-F238E27FC236}">
                <a16:creationId xmlns:a16="http://schemas.microsoft.com/office/drawing/2014/main" id="{F75D7CCE-8DDD-45E3-A301-A0D4DBDA44A8}"/>
              </a:ext>
            </a:extLst>
          </p:cNvPr>
          <p:cNvSpPr>
            <a:spLocks noChangeArrowheads="1"/>
          </p:cNvSpPr>
          <p:nvPr/>
        </p:nvSpPr>
        <p:spPr bwMode="auto">
          <a:xfrm>
            <a:off x="1748330" y="5593491"/>
            <a:ext cx="8695340"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marL="234950" indent="-2349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pPr>
            <a:r>
              <a:rPr lang="en-US" altLang="en-US" sz="2800" dirty="0">
                <a:solidFill>
                  <a:schemeClr val="tx1">
                    <a:lumMod val="50000"/>
                  </a:schemeClr>
                </a:solidFill>
                <a:latin typeface="+mn-lt"/>
              </a:rPr>
              <a:t>“Sized” to match client’s  problems and needs</a:t>
            </a:r>
          </a:p>
        </p:txBody>
      </p:sp>
    </p:spTree>
    <p:extLst>
      <p:ext uri="{BB962C8B-B14F-4D97-AF65-F5344CB8AC3E}">
        <p14:creationId xmlns:p14="http://schemas.microsoft.com/office/powerpoint/2010/main" val="422214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14DABB-9C29-41C9-A033-DB019C9515B1}"/>
              </a:ext>
            </a:extLst>
          </p:cNvPr>
          <p:cNvSpPr>
            <a:spLocks noGrp="1"/>
          </p:cNvSpPr>
          <p:nvPr>
            <p:ph type="title"/>
          </p:nvPr>
        </p:nvSpPr>
        <p:spPr>
          <a:xfrm>
            <a:off x="966330" y="134911"/>
            <a:ext cx="8691797" cy="644577"/>
          </a:xfrm>
        </p:spPr>
        <p:txBody>
          <a:bodyPr anchor="b">
            <a:noAutofit/>
          </a:bodyPr>
          <a:lstStyle/>
          <a:p>
            <a:r>
              <a:rPr lang="en-US" sz="3600" dirty="0"/>
              <a:t>What Is Required On Treatment Plans?</a:t>
            </a:r>
          </a:p>
        </p:txBody>
      </p:sp>
      <p:graphicFrame>
        <p:nvGraphicFramePr>
          <p:cNvPr id="5" name="Content Placeholder 2">
            <a:extLst>
              <a:ext uri="{FF2B5EF4-FFF2-40B4-BE49-F238E27FC236}">
                <a16:creationId xmlns:a16="http://schemas.microsoft.com/office/drawing/2014/main" id="{EA18D295-7F4D-4416-AC2D-EA486D252D80}"/>
              </a:ext>
            </a:extLst>
          </p:cNvPr>
          <p:cNvGraphicFramePr>
            <a:graphicFrameLocks/>
          </p:cNvGraphicFramePr>
          <p:nvPr>
            <p:extLst>
              <p:ext uri="{D42A27DB-BD31-4B8C-83A1-F6EECF244321}">
                <p14:modId xmlns:p14="http://schemas.microsoft.com/office/powerpoint/2010/main" val="3400081509"/>
              </p:ext>
            </p:extLst>
          </p:nvPr>
        </p:nvGraphicFramePr>
        <p:xfrm>
          <a:off x="1312876" y="1389062"/>
          <a:ext cx="4245429"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2">
            <a:extLst>
              <a:ext uri="{FF2B5EF4-FFF2-40B4-BE49-F238E27FC236}">
                <a16:creationId xmlns:a16="http://schemas.microsoft.com/office/drawing/2014/main" id="{8B107F1C-C833-4ECE-B80F-694030E0C4E7}"/>
              </a:ext>
            </a:extLst>
          </p:cNvPr>
          <p:cNvGraphicFramePr>
            <a:graphicFrameLocks/>
          </p:cNvGraphicFramePr>
          <p:nvPr>
            <p:extLst>
              <p:ext uri="{D42A27DB-BD31-4B8C-83A1-F6EECF244321}">
                <p14:modId xmlns:p14="http://schemas.microsoft.com/office/powerpoint/2010/main" val="3695877870"/>
              </p:ext>
            </p:extLst>
          </p:nvPr>
        </p:nvGraphicFramePr>
        <p:xfrm>
          <a:off x="6288207" y="1389062"/>
          <a:ext cx="4245429" cy="40798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4304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89FBB9-AAEA-4268-B82B-0A06C2080486}"/>
              </a:ext>
            </a:extLst>
          </p:cNvPr>
          <p:cNvSpPr>
            <a:spLocks noGrp="1"/>
          </p:cNvSpPr>
          <p:nvPr>
            <p:ph type="title"/>
          </p:nvPr>
        </p:nvSpPr>
        <p:spPr>
          <a:xfrm>
            <a:off x="472190" y="465683"/>
            <a:ext cx="4234721" cy="568638"/>
          </a:xfrm>
        </p:spPr>
        <p:txBody>
          <a:bodyPr anchor="b">
            <a:noAutofit/>
          </a:bodyPr>
          <a:lstStyle/>
          <a:p>
            <a:r>
              <a:rPr lang="en-US" sz="3600" dirty="0"/>
              <a:t>Goals Should:</a:t>
            </a:r>
          </a:p>
        </p:txBody>
      </p:sp>
      <p:graphicFrame>
        <p:nvGraphicFramePr>
          <p:cNvPr id="5" name="Content Placeholder 2">
            <a:extLst>
              <a:ext uri="{FF2B5EF4-FFF2-40B4-BE49-F238E27FC236}">
                <a16:creationId xmlns:a16="http://schemas.microsoft.com/office/drawing/2014/main" id="{BC08FB66-0A91-4FCB-A80B-12D3FDA0C803}"/>
              </a:ext>
            </a:extLst>
          </p:cNvPr>
          <p:cNvGraphicFramePr>
            <a:graphicFrameLocks noGrp="1"/>
          </p:cNvGraphicFramePr>
          <p:nvPr>
            <p:ph idx="1"/>
            <p:extLst>
              <p:ext uri="{D42A27DB-BD31-4B8C-83A1-F6EECF244321}">
                <p14:modId xmlns:p14="http://schemas.microsoft.com/office/powerpoint/2010/main" val="3782298482"/>
              </p:ext>
            </p:extLst>
          </p:nvPr>
        </p:nvGraphicFramePr>
        <p:xfrm>
          <a:off x="804472" y="1347476"/>
          <a:ext cx="8834203" cy="4183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112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8B4618-03CF-4A66-AB3A-72BDA6654C7F}"/>
              </a:ext>
            </a:extLst>
          </p:cNvPr>
          <p:cNvSpPr>
            <a:spLocks noGrp="1"/>
          </p:cNvSpPr>
          <p:nvPr>
            <p:ph type="title"/>
          </p:nvPr>
        </p:nvSpPr>
        <p:spPr>
          <a:xfrm>
            <a:off x="457200" y="555625"/>
            <a:ext cx="9601200" cy="498598"/>
          </a:xfrm>
        </p:spPr>
        <p:txBody>
          <a:bodyPr/>
          <a:lstStyle/>
          <a:p>
            <a:r>
              <a:rPr lang="en-US" sz="3600" dirty="0"/>
              <a:t>Helpful Questions to Ask to Help Prioritize </a:t>
            </a:r>
          </a:p>
        </p:txBody>
      </p:sp>
      <p:sp>
        <p:nvSpPr>
          <p:cNvPr id="5" name="Content Placeholder 2">
            <a:extLst>
              <a:ext uri="{FF2B5EF4-FFF2-40B4-BE49-F238E27FC236}">
                <a16:creationId xmlns:a16="http://schemas.microsoft.com/office/drawing/2014/main" id="{FEE9C4AE-6B94-4B51-9797-BDE21CD47EE4}"/>
              </a:ext>
            </a:extLst>
          </p:cNvPr>
          <p:cNvSpPr txBox="1">
            <a:spLocks/>
          </p:cNvSpPr>
          <p:nvPr/>
        </p:nvSpPr>
        <p:spPr bwMode="gray">
          <a:xfrm>
            <a:off x="806189" y="1584934"/>
            <a:ext cx="7995355" cy="4261230"/>
          </a:xfrm>
          <a:prstGeom prst="rect">
            <a:avLst/>
          </a:prstGeom>
        </p:spPr>
        <p:txBody>
          <a:bodyPr vert="horz" lIns="0" tIns="0" rIns="0" bIns="0" rtlCol="0">
            <a:normAutofit fontScale="92500" lnSpcReduction="20000"/>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US" sz="2800" dirty="0"/>
              <a:t>What are you hoping to achieve with treatment?</a:t>
            </a:r>
          </a:p>
          <a:p>
            <a:pPr marL="342900" indent="-342900">
              <a:lnSpc>
                <a:spcPct val="150000"/>
              </a:lnSpc>
              <a:buFont typeface="Arial" panose="020B0604020202020204" pitchFamily="34" charset="0"/>
              <a:buChar char="•"/>
            </a:pPr>
            <a:r>
              <a:rPr lang="en-US" sz="2800" dirty="0"/>
              <a:t>What are some changes you want to make?</a:t>
            </a:r>
          </a:p>
          <a:p>
            <a:pPr marL="342900" indent="-342900">
              <a:lnSpc>
                <a:spcPct val="150000"/>
              </a:lnSpc>
              <a:buFont typeface="Arial" panose="020B0604020202020204" pitchFamily="34" charset="0"/>
              <a:buChar char="•"/>
            </a:pPr>
            <a:r>
              <a:rPr lang="en-US" sz="2800" dirty="0"/>
              <a:t>What is important to you?</a:t>
            </a:r>
          </a:p>
          <a:p>
            <a:pPr marL="342900" indent="-342900">
              <a:lnSpc>
                <a:spcPct val="150000"/>
              </a:lnSpc>
              <a:buFont typeface="Arial" panose="020B0604020202020204" pitchFamily="34" charset="0"/>
              <a:buChar char="•"/>
            </a:pPr>
            <a:r>
              <a:rPr lang="en-US" sz="2800" dirty="0"/>
              <a:t>What makes life meaningful to you?</a:t>
            </a:r>
          </a:p>
          <a:p>
            <a:pPr marL="342900" indent="-342900">
              <a:lnSpc>
                <a:spcPct val="150000"/>
              </a:lnSpc>
              <a:buFont typeface="Arial" panose="020B0604020202020204" pitchFamily="34" charset="0"/>
              <a:buChar char="•"/>
            </a:pPr>
            <a:r>
              <a:rPr lang="en-US" sz="2800" dirty="0"/>
              <a:t>What is your hope for the future?</a:t>
            </a:r>
          </a:p>
          <a:p>
            <a:pPr marL="342900" indent="-342900">
              <a:lnSpc>
                <a:spcPct val="150000"/>
              </a:lnSpc>
              <a:buFont typeface="Arial" panose="020B0604020202020204" pitchFamily="34" charset="0"/>
              <a:buChar char="•"/>
            </a:pPr>
            <a:r>
              <a:rPr lang="en-US" sz="2800" dirty="0"/>
              <a:t>What has helped you in the past?</a:t>
            </a:r>
          </a:p>
          <a:p>
            <a:pPr marL="342900" indent="-342900">
              <a:lnSpc>
                <a:spcPct val="150000"/>
              </a:lnSpc>
              <a:buFont typeface="Arial" panose="020B0604020202020204" pitchFamily="34" charset="0"/>
              <a:buChar char="•"/>
            </a:pPr>
            <a:r>
              <a:rPr lang="en-US" sz="2800" dirty="0"/>
              <a:t>What are your greatest strengths?</a:t>
            </a:r>
          </a:p>
          <a:p>
            <a:endParaRPr lang="en-US" sz="2800" dirty="0"/>
          </a:p>
        </p:txBody>
      </p:sp>
    </p:spTree>
    <p:extLst>
      <p:ext uri="{BB962C8B-B14F-4D97-AF65-F5344CB8AC3E}">
        <p14:creationId xmlns:p14="http://schemas.microsoft.com/office/powerpoint/2010/main" val="106906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345EE8-E6EC-431F-934A-2D2800083438}"/>
              </a:ext>
            </a:extLst>
          </p:cNvPr>
          <p:cNvSpPr>
            <a:spLocks noGrp="1"/>
          </p:cNvSpPr>
          <p:nvPr>
            <p:ph type="title"/>
          </p:nvPr>
        </p:nvSpPr>
        <p:spPr>
          <a:xfrm>
            <a:off x="457200" y="555625"/>
            <a:ext cx="9601200" cy="448716"/>
          </a:xfrm>
        </p:spPr>
        <p:txBody>
          <a:bodyPr anchor="b">
            <a:noAutofit/>
          </a:bodyPr>
          <a:lstStyle/>
          <a:p>
            <a:r>
              <a:rPr lang="en-US" sz="3600" dirty="0"/>
              <a:t>Measurable Objectives </a:t>
            </a:r>
          </a:p>
        </p:txBody>
      </p:sp>
      <p:sp>
        <p:nvSpPr>
          <p:cNvPr id="5" name="Text Placeholder 4">
            <a:extLst>
              <a:ext uri="{FF2B5EF4-FFF2-40B4-BE49-F238E27FC236}">
                <a16:creationId xmlns:a16="http://schemas.microsoft.com/office/drawing/2014/main" id="{885391AF-9B02-4C1D-B9A3-9EBC2F29E88C}"/>
              </a:ext>
            </a:extLst>
          </p:cNvPr>
          <p:cNvSpPr txBox="1">
            <a:spLocks/>
          </p:cNvSpPr>
          <p:nvPr/>
        </p:nvSpPr>
        <p:spPr>
          <a:xfrm>
            <a:off x="622092" y="1170015"/>
            <a:ext cx="4126706" cy="49212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accent2">
                    <a:lumMod val="60000"/>
                    <a:lumOff val="40000"/>
                  </a:schemeClr>
                </a:solidFill>
              </a:rPr>
              <a:t>Objectives should be</a:t>
            </a:r>
          </a:p>
        </p:txBody>
      </p:sp>
      <p:graphicFrame>
        <p:nvGraphicFramePr>
          <p:cNvPr id="6" name="Content Placeholder 3">
            <a:extLst>
              <a:ext uri="{FF2B5EF4-FFF2-40B4-BE49-F238E27FC236}">
                <a16:creationId xmlns:a16="http://schemas.microsoft.com/office/drawing/2014/main" id="{511894DE-355A-4FF6-95E4-5F8A28E7682B}"/>
              </a:ext>
            </a:extLst>
          </p:cNvPr>
          <p:cNvGraphicFramePr>
            <a:graphicFrameLocks noGrp="1"/>
          </p:cNvGraphicFramePr>
          <p:nvPr>
            <p:ph sz="half" idx="1"/>
            <p:extLst>
              <p:ext uri="{D42A27DB-BD31-4B8C-83A1-F6EECF244321}">
                <p14:modId xmlns:p14="http://schemas.microsoft.com/office/powerpoint/2010/main" val="3770171779"/>
              </p:ext>
            </p:extLst>
          </p:nvPr>
        </p:nvGraphicFramePr>
        <p:xfrm>
          <a:off x="971081" y="1970145"/>
          <a:ext cx="4143375"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tree, outdoor, fence&#10;&#10;Description automatically generated">
            <a:extLst>
              <a:ext uri="{FF2B5EF4-FFF2-40B4-BE49-F238E27FC236}">
                <a16:creationId xmlns:a16="http://schemas.microsoft.com/office/drawing/2014/main" id="{122B1D53-FC7E-4CD8-B60B-F2520D51AE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2342" y="2246455"/>
            <a:ext cx="4556193" cy="3284915"/>
          </a:xfrm>
          <a:prstGeom prst="rect">
            <a:avLst/>
          </a:prstGeom>
          <a:ln w="28575">
            <a:solidFill>
              <a:schemeClr val="tx1"/>
            </a:solidFill>
          </a:ln>
        </p:spPr>
      </p:pic>
    </p:spTree>
    <p:extLst>
      <p:ext uri="{BB962C8B-B14F-4D97-AF65-F5344CB8AC3E}">
        <p14:creationId xmlns:p14="http://schemas.microsoft.com/office/powerpoint/2010/main" val="184516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81249F-02B1-425A-8F55-5D85DBEAFA46}"/>
              </a:ext>
            </a:extLst>
          </p:cNvPr>
          <p:cNvSpPr>
            <a:spLocks noGrp="1"/>
          </p:cNvSpPr>
          <p:nvPr>
            <p:ph type="title"/>
          </p:nvPr>
        </p:nvSpPr>
        <p:spPr>
          <a:xfrm>
            <a:off x="457199" y="555625"/>
            <a:ext cx="11325069" cy="498598"/>
          </a:xfrm>
        </p:spPr>
        <p:txBody>
          <a:bodyPr/>
          <a:lstStyle/>
          <a:p>
            <a:r>
              <a:rPr lang="en-US" sz="3600" dirty="0">
                <a:cs typeface="Aharoni" panose="02010803020104030203" pitchFamily="2" charset="-79"/>
              </a:rPr>
              <a:t>Things To Keep In Mind When Creating </a:t>
            </a:r>
            <a:r>
              <a:rPr lang="en-US" sz="3600" dirty="0">
                <a:cs typeface="Arial" panose="020B0604020202020204" pitchFamily="34" charset="0"/>
              </a:rPr>
              <a:t>Objectives</a:t>
            </a:r>
            <a:r>
              <a:rPr lang="en-US" sz="3600" dirty="0">
                <a:cs typeface="Aharoni" panose="02010803020104030203" pitchFamily="2" charset="-79"/>
              </a:rPr>
              <a:t>:</a:t>
            </a:r>
          </a:p>
        </p:txBody>
      </p:sp>
      <p:sp>
        <p:nvSpPr>
          <p:cNvPr id="5" name="Content Placeholder 2">
            <a:extLst>
              <a:ext uri="{FF2B5EF4-FFF2-40B4-BE49-F238E27FC236}">
                <a16:creationId xmlns:a16="http://schemas.microsoft.com/office/drawing/2014/main" id="{E507C0FD-ECBA-4B57-9E0B-65BF36445ABE}"/>
              </a:ext>
            </a:extLst>
          </p:cNvPr>
          <p:cNvSpPr>
            <a:spLocks noGrp="1"/>
          </p:cNvSpPr>
          <p:nvPr>
            <p:ph sz="half" idx="1"/>
          </p:nvPr>
        </p:nvSpPr>
        <p:spPr>
          <a:xfrm>
            <a:off x="911120" y="1615765"/>
            <a:ext cx="5009995" cy="4079875"/>
          </a:xfrm>
        </p:spPr>
        <p:txBody>
          <a:bodyPr>
            <a:normAutofit/>
          </a:bodyPr>
          <a:lstStyle/>
          <a:p>
            <a:pPr marL="457200" indent="-457200">
              <a:buFont typeface="Arial" panose="020B0604020202020204" pitchFamily="34" charset="0"/>
              <a:buChar char="•"/>
            </a:pPr>
            <a:r>
              <a:rPr lang="en-US" sz="2800" dirty="0"/>
              <a:t>Measurable</a:t>
            </a:r>
          </a:p>
          <a:p>
            <a:pPr marL="457200" indent="-457200">
              <a:buFont typeface="Arial" panose="020B0604020202020204" pitchFamily="34" charset="0"/>
              <a:buChar char="•"/>
            </a:pPr>
            <a:r>
              <a:rPr lang="en-US" sz="2800" dirty="0"/>
              <a:t>Time-specific </a:t>
            </a:r>
          </a:p>
          <a:p>
            <a:pPr marL="457200" indent="-457200">
              <a:buFont typeface="Arial" panose="020B0604020202020204" pitchFamily="34" charset="0"/>
              <a:buChar char="•"/>
            </a:pPr>
            <a:r>
              <a:rPr lang="en-US" sz="2800" dirty="0"/>
              <a:t>Should be understood by the member </a:t>
            </a:r>
          </a:p>
          <a:p>
            <a:pPr marL="457200" indent="-457200">
              <a:buFont typeface="Arial" panose="020B0604020202020204" pitchFamily="34" charset="0"/>
              <a:buChar char="•"/>
            </a:pPr>
            <a:r>
              <a:rPr lang="en-US" sz="2800" dirty="0"/>
              <a:t>Achievable </a:t>
            </a:r>
          </a:p>
        </p:txBody>
      </p:sp>
      <p:sp>
        <p:nvSpPr>
          <p:cNvPr id="6" name="Content Placeholder 3">
            <a:extLst>
              <a:ext uri="{FF2B5EF4-FFF2-40B4-BE49-F238E27FC236}">
                <a16:creationId xmlns:a16="http://schemas.microsoft.com/office/drawing/2014/main" id="{A2C30CC9-589F-436F-9EE1-E9B327FFC7FD}"/>
              </a:ext>
            </a:extLst>
          </p:cNvPr>
          <p:cNvSpPr txBox="1">
            <a:spLocks/>
          </p:cNvSpPr>
          <p:nvPr/>
        </p:nvSpPr>
        <p:spPr>
          <a:xfrm>
            <a:off x="6408876" y="1495842"/>
            <a:ext cx="5373392" cy="407987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a:t>Written in behaviorally specific language </a:t>
            </a:r>
          </a:p>
          <a:p>
            <a:pPr marL="457200" indent="-457200">
              <a:buFont typeface="Arial" panose="020B0604020202020204" pitchFamily="34" charset="0"/>
              <a:buChar char="•"/>
            </a:pPr>
            <a:r>
              <a:rPr lang="en-US" sz="2800" dirty="0"/>
              <a:t>Make sense for the treatment setting </a:t>
            </a:r>
          </a:p>
          <a:p>
            <a:pPr marL="457200" indent="-457200">
              <a:buFont typeface="Arial" panose="020B0604020202020204" pitchFamily="34" charset="0"/>
              <a:buChar char="•"/>
            </a:pPr>
            <a:r>
              <a:rPr lang="en-US" sz="2800" dirty="0"/>
              <a:t>Takes into account a person’s disability/disorder/challenges and stage of recovery</a:t>
            </a:r>
          </a:p>
        </p:txBody>
      </p:sp>
    </p:spTree>
    <p:extLst>
      <p:ext uri="{BB962C8B-B14F-4D97-AF65-F5344CB8AC3E}">
        <p14:creationId xmlns:p14="http://schemas.microsoft.com/office/powerpoint/2010/main" val="270320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9C467A-7565-425B-9ED5-2B0CC22268FD}"/>
              </a:ext>
            </a:extLst>
          </p:cNvPr>
          <p:cNvSpPr>
            <a:spLocks noGrp="1"/>
          </p:cNvSpPr>
          <p:nvPr>
            <p:ph type="title"/>
          </p:nvPr>
        </p:nvSpPr>
        <p:spPr>
          <a:xfrm>
            <a:off x="457200" y="555625"/>
            <a:ext cx="9601200" cy="433726"/>
          </a:xfrm>
        </p:spPr>
        <p:txBody>
          <a:bodyPr anchor="b">
            <a:noAutofit/>
          </a:bodyPr>
          <a:lstStyle/>
          <a:p>
            <a:r>
              <a:rPr lang="en-US" sz="3600" dirty="0"/>
              <a:t>Interventions</a:t>
            </a:r>
          </a:p>
        </p:txBody>
      </p:sp>
      <p:sp>
        <p:nvSpPr>
          <p:cNvPr id="5" name="Content Placeholder 2">
            <a:extLst>
              <a:ext uri="{FF2B5EF4-FFF2-40B4-BE49-F238E27FC236}">
                <a16:creationId xmlns:a16="http://schemas.microsoft.com/office/drawing/2014/main" id="{232CE7CF-BA4F-4EC7-AEA5-488AA4BFFD57}"/>
              </a:ext>
            </a:extLst>
          </p:cNvPr>
          <p:cNvSpPr>
            <a:spLocks noGrp="1"/>
          </p:cNvSpPr>
          <p:nvPr>
            <p:ph sz="half" idx="1"/>
          </p:nvPr>
        </p:nvSpPr>
        <p:spPr>
          <a:xfrm>
            <a:off x="527718" y="1579237"/>
            <a:ext cx="4946754" cy="4054840"/>
          </a:xfrm>
        </p:spPr>
        <p:txBody>
          <a:bodyPr>
            <a:normAutofit/>
          </a:bodyPr>
          <a:lstStyle/>
          <a:p>
            <a:pPr>
              <a:lnSpc>
                <a:spcPct val="110000"/>
              </a:lnSpc>
            </a:pPr>
            <a:r>
              <a:rPr lang="en-US" sz="2000" dirty="0"/>
              <a:t>Interventions are stating a specific clinical activity or service and can include modality as well as duration and frequency. </a:t>
            </a:r>
            <a:br>
              <a:rPr lang="en-US" sz="2000" dirty="0"/>
            </a:br>
            <a:endParaRPr lang="en-US" sz="2000" dirty="0"/>
          </a:p>
          <a:p>
            <a:pPr>
              <a:lnSpc>
                <a:spcPct val="110000"/>
              </a:lnSpc>
            </a:pPr>
            <a:r>
              <a:rPr lang="en-US" sz="2000" dirty="0"/>
              <a:t>It should include information to:</a:t>
            </a:r>
          </a:p>
          <a:p>
            <a:pPr marL="342900" indent="-342900">
              <a:lnSpc>
                <a:spcPct val="110000"/>
              </a:lnSpc>
              <a:buFont typeface="Arial" panose="020B0604020202020204" pitchFamily="34" charset="0"/>
              <a:buChar char="•"/>
            </a:pPr>
            <a:r>
              <a:rPr lang="en-US" sz="2000" dirty="0"/>
              <a:t>Clearly state what is being offered</a:t>
            </a:r>
          </a:p>
          <a:p>
            <a:pPr>
              <a:lnSpc>
                <a:spcPct val="110000"/>
              </a:lnSpc>
            </a:pPr>
            <a:endParaRPr lang="en-US" sz="2000" dirty="0"/>
          </a:p>
          <a:p>
            <a:pPr marL="342900" indent="-342900">
              <a:lnSpc>
                <a:spcPct val="110000"/>
              </a:lnSpc>
              <a:buFont typeface="Arial" panose="020B0604020202020204" pitchFamily="34" charset="0"/>
              <a:buChar char="•"/>
            </a:pPr>
            <a:r>
              <a:rPr lang="en-US" sz="2000" dirty="0"/>
              <a:t> How it is being offered</a:t>
            </a:r>
          </a:p>
          <a:p>
            <a:pPr>
              <a:lnSpc>
                <a:spcPct val="110000"/>
              </a:lnSpc>
            </a:pPr>
            <a:endParaRPr lang="en-US" sz="2000" dirty="0"/>
          </a:p>
          <a:p>
            <a:pPr marL="342900" indent="-342900">
              <a:lnSpc>
                <a:spcPct val="110000"/>
              </a:lnSpc>
              <a:buFont typeface="Arial" panose="020B0604020202020204" pitchFamily="34" charset="0"/>
              <a:buChar char="•"/>
            </a:pPr>
            <a:r>
              <a:rPr lang="en-US" sz="2000" dirty="0"/>
              <a:t> Who is offering it</a:t>
            </a:r>
          </a:p>
        </p:txBody>
      </p:sp>
      <p:pic>
        <p:nvPicPr>
          <p:cNvPr id="6" name="Picture 5" descr="A picture containing chart&#10;&#10;Description automatically generated">
            <a:extLst>
              <a:ext uri="{FF2B5EF4-FFF2-40B4-BE49-F238E27FC236}">
                <a16:creationId xmlns:a16="http://schemas.microsoft.com/office/drawing/2014/main" id="{FE26367D-856F-4244-AFAB-D2400101040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74472" y="1586733"/>
            <a:ext cx="6179058" cy="4124520"/>
          </a:xfrm>
          <a:prstGeom prst="rect">
            <a:avLst/>
          </a:prstGeom>
          <a:noFill/>
        </p:spPr>
      </p:pic>
    </p:spTree>
    <p:extLst>
      <p:ext uri="{BB962C8B-B14F-4D97-AF65-F5344CB8AC3E}">
        <p14:creationId xmlns:p14="http://schemas.microsoft.com/office/powerpoint/2010/main" val="12944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E942-D1F0-4EA3-B484-26CC1F2814FF}"/>
              </a:ext>
            </a:extLst>
          </p:cNvPr>
          <p:cNvSpPr>
            <a:spLocks noGrp="1"/>
          </p:cNvSpPr>
          <p:nvPr>
            <p:ph type="title"/>
          </p:nvPr>
        </p:nvSpPr>
        <p:spPr bwMode="gray">
          <a:xfrm>
            <a:off x="467229" y="421588"/>
            <a:ext cx="9601200" cy="912537"/>
          </a:xfrm>
        </p:spPr>
        <p:txBody>
          <a:bodyPr>
            <a:normAutofit/>
          </a:bodyPr>
          <a:lstStyle/>
          <a:p>
            <a:r>
              <a:rPr lang="en-US" sz="3600" dirty="0"/>
              <a:t>Documentation and Quality of Care </a:t>
            </a:r>
          </a:p>
        </p:txBody>
      </p:sp>
      <p:sp>
        <p:nvSpPr>
          <p:cNvPr id="11" name="Rectangle: Rounded Corners 10">
            <a:extLst>
              <a:ext uri="{FF2B5EF4-FFF2-40B4-BE49-F238E27FC236}">
                <a16:creationId xmlns:a16="http://schemas.microsoft.com/office/drawing/2014/main" id="{D9841FF3-DCF3-41B6-A1D4-9CD3CB45F2E8}"/>
              </a:ext>
            </a:extLst>
          </p:cNvPr>
          <p:cNvSpPr/>
          <p:nvPr/>
        </p:nvSpPr>
        <p:spPr>
          <a:xfrm>
            <a:off x="802724" y="1670096"/>
            <a:ext cx="3279316" cy="2709020"/>
          </a:xfrm>
          <a:prstGeom prst="round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r>
              <a:rPr lang="en-US" sz="2400" b="0" i="0" u="none" baseline="0" dirty="0">
                <a:solidFill>
                  <a:srgbClr val="FFFFFF"/>
                </a:solidFill>
                <a:latin typeface="Arial"/>
              </a:rPr>
              <a:t>Documentation and Treatment </a:t>
            </a:r>
          </a:p>
        </p:txBody>
      </p:sp>
      <p:sp>
        <p:nvSpPr>
          <p:cNvPr id="13" name="Arrow: Right 12">
            <a:extLst>
              <a:ext uri="{FF2B5EF4-FFF2-40B4-BE49-F238E27FC236}">
                <a16:creationId xmlns:a16="http://schemas.microsoft.com/office/drawing/2014/main" id="{895A6D80-FE77-4D7D-B92D-82A3F16C8DAC}"/>
              </a:ext>
            </a:extLst>
          </p:cNvPr>
          <p:cNvSpPr/>
          <p:nvPr/>
        </p:nvSpPr>
        <p:spPr>
          <a:xfrm>
            <a:off x="4757078" y="2586409"/>
            <a:ext cx="2259543" cy="1164497"/>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i="0" u="none" baseline="0" dirty="0">
              <a:ln w="0"/>
              <a:solidFill>
                <a:schemeClr val="accent1"/>
              </a:solidFill>
              <a:effectLst>
                <a:outerShdw blurRad="38100" dist="25400" dir="5400000" algn="ctr" rotWithShape="0">
                  <a:srgbClr val="6E747A">
                    <a:alpha val="43000"/>
                  </a:srgbClr>
                </a:outerShdw>
              </a:effectLst>
              <a:latin typeface="Arial"/>
            </a:endParaRPr>
          </a:p>
        </p:txBody>
      </p:sp>
      <p:sp>
        <p:nvSpPr>
          <p:cNvPr id="18" name="Rectangle: Rounded Corners 17">
            <a:extLst>
              <a:ext uri="{FF2B5EF4-FFF2-40B4-BE49-F238E27FC236}">
                <a16:creationId xmlns:a16="http://schemas.microsoft.com/office/drawing/2014/main" id="{517C1861-9F54-479C-9986-8E6690BC3E63}"/>
              </a:ext>
            </a:extLst>
          </p:cNvPr>
          <p:cNvSpPr/>
          <p:nvPr/>
        </p:nvSpPr>
        <p:spPr>
          <a:xfrm>
            <a:off x="7946107" y="1642189"/>
            <a:ext cx="3231966" cy="2817844"/>
          </a:xfrm>
          <a:prstGeom prst="round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r>
              <a:rPr lang="en-US" sz="2400" b="0" i="0" u="none" baseline="0" dirty="0">
                <a:solidFill>
                  <a:srgbClr val="FFFFFF"/>
                </a:solidFill>
                <a:latin typeface="Arial"/>
              </a:rPr>
              <a:t>Quality of Care </a:t>
            </a:r>
          </a:p>
        </p:txBody>
      </p:sp>
    </p:spTree>
    <p:extLst>
      <p:ext uri="{BB962C8B-B14F-4D97-AF65-F5344CB8AC3E}">
        <p14:creationId xmlns:p14="http://schemas.microsoft.com/office/powerpoint/2010/main" val="120980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DBA5BF-9BEF-4FF2-AC33-E4E2F7771488}"/>
              </a:ext>
            </a:extLst>
          </p:cNvPr>
          <p:cNvSpPr>
            <a:spLocks noGrp="1"/>
          </p:cNvSpPr>
          <p:nvPr>
            <p:ph type="title"/>
          </p:nvPr>
        </p:nvSpPr>
        <p:spPr>
          <a:xfrm>
            <a:off x="457198" y="255821"/>
            <a:ext cx="10398371" cy="598618"/>
          </a:xfrm>
        </p:spPr>
        <p:txBody>
          <a:bodyPr/>
          <a:lstStyle/>
          <a:p>
            <a:r>
              <a:rPr lang="en-US" sz="3600" dirty="0"/>
              <a:t>Discharge Planning Within the Treatment Plan</a:t>
            </a:r>
          </a:p>
        </p:txBody>
      </p:sp>
      <p:graphicFrame>
        <p:nvGraphicFramePr>
          <p:cNvPr id="5" name="Diagram 4">
            <a:extLst>
              <a:ext uri="{FF2B5EF4-FFF2-40B4-BE49-F238E27FC236}">
                <a16:creationId xmlns:a16="http://schemas.microsoft.com/office/drawing/2014/main" id="{28834ADD-DD84-4B35-B8ED-5C1FD618A186}"/>
              </a:ext>
            </a:extLst>
          </p:cNvPr>
          <p:cNvGraphicFramePr/>
          <p:nvPr>
            <p:extLst>
              <p:ext uri="{D42A27DB-BD31-4B8C-83A1-F6EECF244321}">
                <p14:modId xmlns:p14="http://schemas.microsoft.com/office/powerpoint/2010/main" val="614617228"/>
              </p:ext>
            </p:extLst>
          </p:nvPr>
        </p:nvGraphicFramePr>
        <p:xfrm>
          <a:off x="1351421" y="983366"/>
          <a:ext cx="7842739"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734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418C3F-7568-4C4D-BD5E-75F40F5F5131}"/>
              </a:ext>
            </a:extLst>
          </p:cNvPr>
          <p:cNvSpPr>
            <a:spLocks noGrp="1"/>
          </p:cNvSpPr>
          <p:nvPr>
            <p:ph type="title"/>
          </p:nvPr>
        </p:nvSpPr>
        <p:spPr>
          <a:xfrm>
            <a:off x="1752600" y="2451100"/>
            <a:ext cx="8686800" cy="1524000"/>
          </a:xfrm>
        </p:spPr>
        <p:txBody>
          <a:bodyPr/>
          <a:lstStyle/>
          <a:p>
            <a:r>
              <a:rPr lang="en-US" dirty="0"/>
              <a:t>Progress Notes </a:t>
            </a:r>
          </a:p>
        </p:txBody>
      </p:sp>
    </p:spTree>
    <p:extLst>
      <p:ext uri="{BB962C8B-B14F-4D97-AF65-F5344CB8AC3E}">
        <p14:creationId xmlns:p14="http://schemas.microsoft.com/office/powerpoint/2010/main" val="378394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2242A8-6643-4583-ADA8-D9E60FA6C5B0}"/>
              </a:ext>
            </a:extLst>
          </p:cNvPr>
          <p:cNvSpPr>
            <a:spLocks noGrp="1"/>
          </p:cNvSpPr>
          <p:nvPr>
            <p:ph type="title"/>
          </p:nvPr>
        </p:nvSpPr>
        <p:spPr>
          <a:xfrm>
            <a:off x="457200" y="555625"/>
            <a:ext cx="9601200" cy="498598"/>
          </a:xfrm>
        </p:spPr>
        <p:txBody>
          <a:bodyPr/>
          <a:lstStyle/>
          <a:p>
            <a:r>
              <a:rPr lang="en-US" sz="3600" dirty="0"/>
              <a:t>Progress Notes </a:t>
            </a:r>
          </a:p>
        </p:txBody>
      </p:sp>
      <p:graphicFrame>
        <p:nvGraphicFramePr>
          <p:cNvPr id="5" name="Text Placeholder 1">
            <a:extLst>
              <a:ext uri="{FF2B5EF4-FFF2-40B4-BE49-F238E27FC236}">
                <a16:creationId xmlns:a16="http://schemas.microsoft.com/office/drawing/2014/main" id="{6E6AC098-48F4-4A99-90ED-472671BC1C60}"/>
              </a:ext>
            </a:extLst>
          </p:cNvPr>
          <p:cNvGraphicFramePr>
            <a:graphicFrameLocks noGrp="1"/>
          </p:cNvGraphicFramePr>
          <p:nvPr>
            <p:ph idx="1"/>
            <p:extLst>
              <p:ext uri="{D42A27DB-BD31-4B8C-83A1-F6EECF244321}">
                <p14:modId xmlns:p14="http://schemas.microsoft.com/office/powerpoint/2010/main" val="2460393921"/>
              </p:ext>
            </p:extLst>
          </p:nvPr>
        </p:nvGraphicFramePr>
        <p:xfrm>
          <a:off x="1295400" y="1163716"/>
          <a:ext cx="9601200" cy="5138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01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9FDCFF-DFC8-42C8-A6D1-41D6AED749AD}"/>
              </a:ext>
            </a:extLst>
          </p:cNvPr>
          <p:cNvSpPr>
            <a:spLocks noGrp="1"/>
          </p:cNvSpPr>
          <p:nvPr>
            <p:ph type="title"/>
          </p:nvPr>
        </p:nvSpPr>
        <p:spPr>
          <a:xfrm>
            <a:off x="434714" y="194872"/>
            <a:ext cx="10178321" cy="899409"/>
          </a:xfrm>
        </p:spPr>
        <p:txBody>
          <a:bodyPr anchor="b">
            <a:noAutofit/>
          </a:bodyPr>
          <a:lstStyle/>
          <a:p>
            <a:r>
              <a:rPr lang="en-US" sz="3600" dirty="0"/>
              <a:t>What Areas on Progress Notes are Generally Lacking?</a:t>
            </a:r>
          </a:p>
        </p:txBody>
      </p:sp>
      <p:graphicFrame>
        <p:nvGraphicFramePr>
          <p:cNvPr id="8" name="Content Placeholder 2">
            <a:extLst>
              <a:ext uri="{FF2B5EF4-FFF2-40B4-BE49-F238E27FC236}">
                <a16:creationId xmlns:a16="http://schemas.microsoft.com/office/drawing/2014/main" id="{B41727C1-7859-4389-8931-03AA3EC087D1}"/>
              </a:ext>
            </a:extLst>
          </p:cNvPr>
          <p:cNvGraphicFramePr>
            <a:graphicFrameLocks/>
          </p:cNvGraphicFramePr>
          <p:nvPr>
            <p:extLst>
              <p:ext uri="{D42A27DB-BD31-4B8C-83A1-F6EECF244321}">
                <p14:modId xmlns:p14="http://schemas.microsoft.com/office/powerpoint/2010/main" val="2593263966"/>
              </p:ext>
            </p:extLst>
          </p:nvPr>
        </p:nvGraphicFramePr>
        <p:xfrm>
          <a:off x="3315348" y="1379678"/>
          <a:ext cx="5117375" cy="4691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712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FCAD74-A165-4E4F-A1FE-725D31586A1D}"/>
              </a:ext>
            </a:extLst>
          </p:cNvPr>
          <p:cNvSpPr>
            <a:spLocks noGrp="1"/>
          </p:cNvSpPr>
          <p:nvPr>
            <p:ph type="title"/>
          </p:nvPr>
        </p:nvSpPr>
        <p:spPr>
          <a:xfrm>
            <a:off x="457200" y="555624"/>
            <a:ext cx="9601200" cy="553647"/>
          </a:xfrm>
        </p:spPr>
        <p:txBody>
          <a:bodyPr anchor="b">
            <a:noAutofit/>
          </a:bodyPr>
          <a:lstStyle/>
          <a:p>
            <a:r>
              <a:rPr lang="en-US" sz="3600" dirty="0"/>
              <a:t>Overall Documentation Tips </a:t>
            </a:r>
          </a:p>
        </p:txBody>
      </p:sp>
      <p:grpSp>
        <p:nvGrpSpPr>
          <p:cNvPr id="5" name="Group 4">
            <a:extLst>
              <a:ext uri="{FF2B5EF4-FFF2-40B4-BE49-F238E27FC236}">
                <a16:creationId xmlns:a16="http://schemas.microsoft.com/office/drawing/2014/main" id="{DA19C102-40AB-4AE1-9F34-E0A3E8E6E6BD}"/>
              </a:ext>
            </a:extLst>
          </p:cNvPr>
          <p:cNvGrpSpPr/>
          <p:nvPr/>
        </p:nvGrpSpPr>
        <p:grpSpPr>
          <a:xfrm>
            <a:off x="1856156" y="2280479"/>
            <a:ext cx="8479688" cy="2745000"/>
            <a:chOff x="375018" y="2490341"/>
            <a:chExt cx="8479688" cy="2745000"/>
          </a:xfrm>
        </p:grpSpPr>
        <p:sp>
          <p:nvSpPr>
            <p:cNvPr id="6" name="Oval 5">
              <a:extLst>
                <a:ext uri="{FF2B5EF4-FFF2-40B4-BE49-F238E27FC236}">
                  <a16:creationId xmlns:a16="http://schemas.microsoft.com/office/drawing/2014/main" id="{9C557D95-99EB-4F3C-98F7-03B5A6A5CEAC}"/>
                </a:ext>
              </a:extLst>
            </p:cNvPr>
            <p:cNvSpPr/>
            <p:nvPr/>
          </p:nvSpPr>
          <p:spPr>
            <a:xfrm>
              <a:off x="868612" y="2490341"/>
              <a:ext cx="1544062" cy="1544062"/>
            </a:xfrm>
            <a:prstGeom prst="ellipse">
              <a:avLst/>
            </a:prstGeom>
            <a:solidFill>
              <a:srgbClr val="FFCC99"/>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Rectangle 6" descr="Head with Gears">
              <a:extLst>
                <a:ext uri="{FF2B5EF4-FFF2-40B4-BE49-F238E27FC236}">
                  <a16:creationId xmlns:a16="http://schemas.microsoft.com/office/drawing/2014/main" id="{DD8F935F-3ED7-4E59-8AF8-38CB9C831FC9}"/>
                </a:ext>
              </a:extLst>
            </p:cNvPr>
            <p:cNvSpPr/>
            <p:nvPr/>
          </p:nvSpPr>
          <p:spPr>
            <a:xfrm>
              <a:off x="1197675" y="2819403"/>
              <a:ext cx="885937" cy="8859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C63ED89B-66C1-4396-BB76-80B7235DF3ED}"/>
                </a:ext>
              </a:extLst>
            </p:cNvPr>
            <p:cNvSpPr/>
            <p:nvPr/>
          </p:nvSpPr>
          <p:spPr>
            <a:xfrm>
              <a:off x="375018" y="4515341"/>
              <a:ext cx="2531250" cy="720000"/>
            </a:xfrm>
            <a:custGeom>
              <a:avLst/>
              <a:gdLst>
                <a:gd name="connsiteX0" fmla="*/ 0 w 2531250"/>
                <a:gd name="connsiteY0" fmla="*/ 0 h 720000"/>
                <a:gd name="connsiteX1" fmla="*/ 2531250 w 2531250"/>
                <a:gd name="connsiteY1" fmla="*/ 0 h 720000"/>
                <a:gd name="connsiteX2" fmla="*/ 2531250 w 2531250"/>
                <a:gd name="connsiteY2" fmla="*/ 720000 h 720000"/>
                <a:gd name="connsiteX3" fmla="*/ 0 w 2531250"/>
                <a:gd name="connsiteY3" fmla="*/ 720000 h 720000"/>
                <a:gd name="connsiteX4" fmla="*/ 0 w 2531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0" h="720000">
                  <a:moveTo>
                    <a:pt x="0" y="0"/>
                  </a:moveTo>
                  <a:lnTo>
                    <a:pt x="2531250" y="0"/>
                  </a:lnTo>
                  <a:lnTo>
                    <a:pt x="2531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a:t>Subjective </a:t>
              </a:r>
            </a:p>
          </p:txBody>
        </p:sp>
        <p:sp>
          <p:nvSpPr>
            <p:cNvPr id="9" name="Freeform: Shape 8">
              <a:extLst>
                <a:ext uri="{FF2B5EF4-FFF2-40B4-BE49-F238E27FC236}">
                  <a16:creationId xmlns:a16="http://schemas.microsoft.com/office/drawing/2014/main" id="{C5C0754A-7327-4585-A4CA-C3381A6F0B78}"/>
                </a:ext>
              </a:extLst>
            </p:cNvPr>
            <p:cNvSpPr/>
            <p:nvPr/>
          </p:nvSpPr>
          <p:spPr>
            <a:xfrm>
              <a:off x="3184706" y="3097062"/>
              <a:ext cx="2531250" cy="720000"/>
            </a:xfrm>
            <a:custGeom>
              <a:avLst/>
              <a:gdLst>
                <a:gd name="connsiteX0" fmla="*/ 0 w 2531250"/>
                <a:gd name="connsiteY0" fmla="*/ 0 h 720000"/>
                <a:gd name="connsiteX1" fmla="*/ 2531250 w 2531250"/>
                <a:gd name="connsiteY1" fmla="*/ 0 h 720000"/>
                <a:gd name="connsiteX2" fmla="*/ 2531250 w 2531250"/>
                <a:gd name="connsiteY2" fmla="*/ 720000 h 720000"/>
                <a:gd name="connsiteX3" fmla="*/ 0 w 2531250"/>
                <a:gd name="connsiteY3" fmla="*/ 720000 h 720000"/>
                <a:gd name="connsiteX4" fmla="*/ 0 w 2531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0" h="720000">
                  <a:moveTo>
                    <a:pt x="0" y="0"/>
                  </a:moveTo>
                  <a:lnTo>
                    <a:pt x="2531250" y="0"/>
                  </a:lnTo>
                  <a:lnTo>
                    <a:pt x="2531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dirty="0"/>
                <a:t>Versus </a:t>
              </a:r>
            </a:p>
          </p:txBody>
        </p:sp>
        <p:sp>
          <p:nvSpPr>
            <p:cNvPr id="10" name="Oval 9">
              <a:extLst>
                <a:ext uri="{FF2B5EF4-FFF2-40B4-BE49-F238E27FC236}">
                  <a16:creationId xmlns:a16="http://schemas.microsoft.com/office/drawing/2014/main" id="{7CDE36C2-4431-4F05-BA5A-F210A6F7C372}"/>
                </a:ext>
              </a:extLst>
            </p:cNvPr>
            <p:cNvSpPr/>
            <p:nvPr/>
          </p:nvSpPr>
          <p:spPr>
            <a:xfrm>
              <a:off x="6817049" y="2490341"/>
              <a:ext cx="1544062" cy="1544062"/>
            </a:xfrm>
            <a:prstGeom prst="ellipse">
              <a:avLst/>
            </a:prstGeom>
            <a:solidFill>
              <a:srgbClr val="FFCC99"/>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Rectangle 10" descr="Target Audience">
              <a:extLst>
                <a:ext uri="{FF2B5EF4-FFF2-40B4-BE49-F238E27FC236}">
                  <a16:creationId xmlns:a16="http://schemas.microsoft.com/office/drawing/2014/main" id="{6EEFFC24-6EB3-4F7D-833C-ADC750C57BE8}"/>
                </a:ext>
              </a:extLst>
            </p:cNvPr>
            <p:cNvSpPr/>
            <p:nvPr/>
          </p:nvSpPr>
          <p:spPr>
            <a:xfrm>
              <a:off x="7146112" y="2819403"/>
              <a:ext cx="885937" cy="88593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6A085667-D60B-4920-9E37-C7037E745D30}"/>
                </a:ext>
              </a:extLst>
            </p:cNvPr>
            <p:cNvSpPr/>
            <p:nvPr/>
          </p:nvSpPr>
          <p:spPr>
            <a:xfrm>
              <a:off x="6323456" y="4515341"/>
              <a:ext cx="2531250" cy="720000"/>
            </a:xfrm>
            <a:custGeom>
              <a:avLst/>
              <a:gdLst>
                <a:gd name="connsiteX0" fmla="*/ 0 w 2531250"/>
                <a:gd name="connsiteY0" fmla="*/ 0 h 720000"/>
                <a:gd name="connsiteX1" fmla="*/ 2531250 w 2531250"/>
                <a:gd name="connsiteY1" fmla="*/ 0 h 720000"/>
                <a:gd name="connsiteX2" fmla="*/ 2531250 w 2531250"/>
                <a:gd name="connsiteY2" fmla="*/ 720000 h 720000"/>
                <a:gd name="connsiteX3" fmla="*/ 0 w 2531250"/>
                <a:gd name="connsiteY3" fmla="*/ 720000 h 720000"/>
                <a:gd name="connsiteX4" fmla="*/ 0 w 2531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0" h="720000">
                  <a:moveTo>
                    <a:pt x="0" y="0"/>
                  </a:moveTo>
                  <a:lnTo>
                    <a:pt x="2531250" y="0"/>
                  </a:lnTo>
                  <a:lnTo>
                    <a:pt x="2531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a:t>Objective </a:t>
              </a:r>
            </a:p>
          </p:txBody>
        </p:sp>
      </p:grpSp>
    </p:spTree>
    <p:extLst>
      <p:ext uri="{BB962C8B-B14F-4D97-AF65-F5344CB8AC3E}">
        <p14:creationId xmlns:p14="http://schemas.microsoft.com/office/powerpoint/2010/main" val="284803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C4322A86-CE18-4F74-B373-313F4270025D}"/>
              </a:ext>
            </a:extLst>
          </p:cNvPr>
          <p:cNvSpPr>
            <a:spLocks noGrp="1"/>
          </p:cNvSpPr>
          <p:nvPr>
            <p:ph type="title"/>
          </p:nvPr>
        </p:nvSpPr>
        <p:spPr>
          <a:xfrm>
            <a:off x="457200" y="555625"/>
            <a:ext cx="9601200" cy="498598"/>
          </a:xfrm>
        </p:spPr>
        <p:txBody>
          <a:bodyPr/>
          <a:lstStyle/>
          <a:p>
            <a:r>
              <a:rPr lang="en-US" sz="3600" dirty="0"/>
              <a:t>In Summary</a:t>
            </a:r>
          </a:p>
        </p:txBody>
      </p:sp>
      <p:sp>
        <p:nvSpPr>
          <p:cNvPr id="5" name="Content Placeholder 7">
            <a:extLst>
              <a:ext uri="{FF2B5EF4-FFF2-40B4-BE49-F238E27FC236}">
                <a16:creationId xmlns:a16="http://schemas.microsoft.com/office/drawing/2014/main" id="{393377D4-ADAE-4C37-BF44-B6A0DC133ABE}"/>
              </a:ext>
            </a:extLst>
          </p:cNvPr>
          <p:cNvSpPr txBox="1">
            <a:spLocks/>
          </p:cNvSpPr>
          <p:nvPr/>
        </p:nvSpPr>
        <p:spPr bwMode="gray">
          <a:xfrm>
            <a:off x="1228023" y="1391784"/>
            <a:ext cx="7691126" cy="2190865"/>
          </a:xfrm>
          <a:prstGeom prst="rect">
            <a:avLst/>
          </a:prstGeom>
        </p:spPr>
        <p:txBody>
          <a:bodyPr vert="horz" lIns="0" tIns="0" rIns="0" bIns="0" rtlCol="0">
            <a:norm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Timely and accurate documentation leads to quality of care for the member that will help guide them throughout their journey to the destination they have decided on. </a:t>
            </a:r>
          </a:p>
        </p:txBody>
      </p:sp>
      <p:grpSp>
        <p:nvGrpSpPr>
          <p:cNvPr id="6" name="Group 5">
            <a:extLst>
              <a:ext uri="{FF2B5EF4-FFF2-40B4-BE49-F238E27FC236}">
                <a16:creationId xmlns:a16="http://schemas.microsoft.com/office/drawing/2014/main" id="{750A66B6-2AB2-4A89-B5DC-EA9AD9286AA5}"/>
              </a:ext>
            </a:extLst>
          </p:cNvPr>
          <p:cNvGrpSpPr/>
          <p:nvPr/>
        </p:nvGrpSpPr>
        <p:grpSpPr>
          <a:xfrm>
            <a:off x="7669062" y="3429000"/>
            <a:ext cx="3777949" cy="2681222"/>
            <a:chOff x="2899097" y="2638010"/>
            <a:chExt cx="5576288" cy="3945223"/>
          </a:xfrm>
        </p:grpSpPr>
        <p:pic>
          <p:nvPicPr>
            <p:cNvPr id="7" name="Picture 6" descr="Map&#10;&#10;Description automatically generated">
              <a:extLst>
                <a:ext uri="{FF2B5EF4-FFF2-40B4-BE49-F238E27FC236}">
                  <a16:creationId xmlns:a16="http://schemas.microsoft.com/office/drawing/2014/main" id="{17A05FAD-019E-4C55-801A-3C7DA7D16D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99097" y="2638010"/>
              <a:ext cx="5576288" cy="3945223"/>
            </a:xfrm>
            <a:prstGeom prst="rect">
              <a:avLst/>
            </a:prstGeom>
          </p:spPr>
        </p:pic>
        <p:sp>
          <p:nvSpPr>
            <p:cNvPr id="9" name="Freeform: Shape 8">
              <a:extLst>
                <a:ext uri="{FF2B5EF4-FFF2-40B4-BE49-F238E27FC236}">
                  <a16:creationId xmlns:a16="http://schemas.microsoft.com/office/drawing/2014/main" id="{99B82A64-3E93-4390-9B33-2DFE2E90D47D}"/>
                </a:ext>
              </a:extLst>
            </p:cNvPr>
            <p:cNvSpPr/>
            <p:nvPr/>
          </p:nvSpPr>
          <p:spPr>
            <a:xfrm>
              <a:off x="4552545" y="3647872"/>
              <a:ext cx="1040859" cy="612843"/>
            </a:xfrm>
            <a:custGeom>
              <a:avLst/>
              <a:gdLst>
                <a:gd name="connsiteX0" fmla="*/ 0 w 1040859"/>
                <a:gd name="connsiteY0" fmla="*/ 544749 h 612843"/>
                <a:gd name="connsiteX1" fmla="*/ 58366 w 1040859"/>
                <a:gd name="connsiteY1" fmla="*/ 564205 h 612843"/>
                <a:gd name="connsiteX2" fmla="*/ 97276 w 1040859"/>
                <a:gd name="connsiteY2" fmla="*/ 573932 h 612843"/>
                <a:gd name="connsiteX3" fmla="*/ 116732 w 1040859"/>
                <a:gd name="connsiteY3" fmla="*/ 593388 h 612843"/>
                <a:gd name="connsiteX4" fmla="*/ 165370 w 1040859"/>
                <a:gd name="connsiteY4" fmla="*/ 603115 h 612843"/>
                <a:gd name="connsiteX5" fmla="*/ 194553 w 1040859"/>
                <a:gd name="connsiteY5" fmla="*/ 612843 h 612843"/>
                <a:gd name="connsiteX6" fmla="*/ 252919 w 1040859"/>
                <a:gd name="connsiteY6" fmla="*/ 603115 h 612843"/>
                <a:gd name="connsiteX7" fmla="*/ 301557 w 1040859"/>
                <a:gd name="connsiteY7" fmla="*/ 554477 h 612843"/>
                <a:gd name="connsiteX8" fmla="*/ 330740 w 1040859"/>
                <a:gd name="connsiteY8" fmla="*/ 544749 h 612843"/>
                <a:gd name="connsiteX9" fmla="*/ 350195 w 1040859"/>
                <a:gd name="connsiteY9" fmla="*/ 515566 h 612843"/>
                <a:gd name="connsiteX10" fmla="*/ 369651 w 1040859"/>
                <a:gd name="connsiteY10" fmla="*/ 457200 h 612843"/>
                <a:gd name="connsiteX11" fmla="*/ 398834 w 1040859"/>
                <a:gd name="connsiteY11" fmla="*/ 359924 h 612843"/>
                <a:gd name="connsiteX12" fmla="*/ 418289 w 1040859"/>
                <a:gd name="connsiteY12" fmla="*/ 340468 h 612843"/>
                <a:gd name="connsiteX13" fmla="*/ 447472 w 1040859"/>
                <a:gd name="connsiteY13" fmla="*/ 330741 h 612843"/>
                <a:gd name="connsiteX14" fmla="*/ 496110 w 1040859"/>
                <a:gd name="connsiteY14" fmla="*/ 359924 h 612843"/>
                <a:gd name="connsiteX15" fmla="*/ 525293 w 1040859"/>
                <a:gd name="connsiteY15" fmla="*/ 369651 h 612843"/>
                <a:gd name="connsiteX16" fmla="*/ 535021 w 1040859"/>
                <a:gd name="connsiteY16" fmla="*/ 398834 h 612843"/>
                <a:gd name="connsiteX17" fmla="*/ 564204 w 1040859"/>
                <a:gd name="connsiteY17" fmla="*/ 408562 h 612843"/>
                <a:gd name="connsiteX18" fmla="*/ 593387 w 1040859"/>
                <a:gd name="connsiteY18" fmla="*/ 428017 h 612843"/>
                <a:gd name="connsiteX19" fmla="*/ 680936 w 1040859"/>
                <a:gd name="connsiteY19" fmla="*/ 408562 h 612843"/>
                <a:gd name="connsiteX20" fmla="*/ 729574 w 1040859"/>
                <a:gd name="connsiteY20" fmla="*/ 369651 h 612843"/>
                <a:gd name="connsiteX21" fmla="*/ 739302 w 1040859"/>
                <a:gd name="connsiteY21" fmla="*/ 77822 h 612843"/>
                <a:gd name="connsiteX22" fmla="*/ 768485 w 1040859"/>
                <a:gd name="connsiteY22" fmla="*/ 58366 h 612843"/>
                <a:gd name="connsiteX23" fmla="*/ 797668 w 1040859"/>
                <a:gd name="connsiteY23" fmla="*/ 29183 h 612843"/>
                <a:gd name="connsiteX24" fmla="*/ 856034 w 1040859"/>
                <a:gd name="connsiteY24" fmla="*/ 0 h 612843"/>
                <a:gd name="connsiteX25" fmla="*/ 963038 w 1040859"/>
                <a:gd name="connsiteY25" fmla="*/ 9728 h 612843"/>
                <a:gd name="connsiteX26" fmla="*/ 992221 w 1040859"/>
                <a:gd name="connsiteY26" fmla="*/ 19456 h 612843"/>
                <a:gd name="connsiteX27" fmla="*/ 1021404 w 1040859"/>
                <a:gd name="connsiteY27" fmla="*/ 116732 h 612843"/>
                <a:gd name="connsiteX28" fmla="*/ 1040859 w 1040859"/>
                <a:gd name="connsiteY28" fmla="*/ 136188 h 61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0859" h="612843">
                  <a:moveTo>
                    <a:pt x="0" y="544749"/>
                  </a:moveTo>
                  <a:cubicBezTo>
                    <a:pt x="19455" y="551234"/>
                    <a:pt x="38723" y="558312"/>
                    <a:pt x="58366" y="564205"/>
                  </a:cubicBezTo>
                  <a:cubicBezTo>
                    <a:pt x="71171" y="568047"/>
                    <a:pt x="85318" y="567953"/>
                    <a:pt x="97276" y="573932"/>
                  </a:cubicBezTo>
                  <a:cubicBezTo>
                    <a:pt x="105479" y="578034"/>
                    <a:pt x="108302" y="589775"/>
                    <a:pt x="116732" y="593388"/>
                  </a:cubicBezTo>
                  <a:cubicBezTo>
                    <a:pt x="131929" y="599901"/>
                    <a:pt x="149330" y="599105"/>
                    <a:pt x="165370" y="603115"/>
                  </a:cubicBezTo>
                  <a:cubicBezTo>
                    <a:pt x="175318" y="605602"/>
                    <a:pt x="184825" y="609600"/>
                    <a:pt x="194553" y="612843"/>
                  </a:cubicBezTo>
                  <a:cubicBezTo>
                    <a:pt x="214008" y="609600"/>
                    <a:pt x="234207" y="609352"/>
                    <a:pt x="252919" y="603115"/>
                  </a:cubicBezTo>
                  <a:cubicBezTo>
                    <a:pt x="302948" y="586439"/>
                    <a:pt x="264499" y="584124"/>
                    <a:pt x="301557" y="554477"/>
                  </a:cubicBezTo>
                  <a:cubicBezTo>
                    <a:pt x="309564" y="548071"/>
                    <a:pt x="321012" y="547992"/>
                    <a:pt x="330740" y="544749"/>
                  </a:cubicBezTo>
                  <a:cubicBezTo>
                    <a:pt x="337225" y="535021"/>
                    <a:pt x="345447" y="526249"/>
                    <a:pt x="350195" y="515566"/>
                  </a:cubicBezTo>
                  <a:cubicBezTo>
                    <a:pt x="358524" y="496826"/>
                    <a:pt x="369651" y="457200"/>
                    <a:pt x="369651" y="457200"/>
                  </a:cubicBezTo>
                  <a:cubicBezTo>
                    <a:pt x="378289" y="396732"/>
                    <a:pt x="368058" y="398394"/>
                    <a:pt x="398834" y="359924"/>
                  </a:cubicBezTo>
                  <a:cubicBezTo>
                    <a:pt x="404563" y="352762"/>
                    <a:pt x="410425" y="345187"/>
                    <a:pt x="418289" y="340468"/>
                  </a:cubicBezTo>
                  <a:cubicBezTo>
                    <a:pt x="427082" y="335192"/>
                    <a:pt x="437744" y="333983"/>
                    <a:pt x="447472" y="330741"/>
                  </a:cubicBezTo>
                  <a:cubicBezTo>
                    <a:pt x="530142" y="358296"/>
                    <a:pt x="429346" y="319865"/>
                    <a:pt x="496110" y="359924"/>
                  </a:cubicBezTo>
                  <a:cubicBezTo>
                    <a:pt x="504903" y="365200"/>
                    <a:pt x="515565" y="366409"/>
                    <a:pt x="525293" y="369651"/>
                  </a:cubicBezTo>
                  <a:cubicBezTo>
                    <a:pt x="528536" y="379379"/>
                    <a:pt x="527770" y="391583"/>
                    <a:pt x="535021" y="398834"/>
                  </a:cubicBezTo>
                  <a:cubicBezTo>
                    <a:pt x="542272" y="406085"/>
                    <a:pt x="555033" y="403976"/>
                    <a:pt x="564204" y="408562"/>
                  </a:cubicBezTo>
                  <a:cubicBezTo>
                    <a:pt x="574661" y="413790"/>
                    <a:pt x="583659" y="421532"/>
                    <a:pt x="593387" y="428017"/>
                  </a:cubicBezTo>
                  <a:cubicBezTo>
                    <a:pt x="615809" y="424280"/>
                    <a:pt x="656986" y="420537"/>
                    <a:pt x="680936" y="408562"/>
                  </a:cubicBezTo>
                  <a:cubicBezTo>
                    <a:pt x="705481" y="396290"/>
                    <a:pt x="711477" y="387749"/>
                    <a:pt x="729574" y="369651"/>
                  </a:cubicBezTo>
                  <a:cubicBezTo>
                    <a:pt x="732817" y="272375"/>
                    <a:pt x="727230" y="174401"/>
                    <a:pt x="739302" y="77822"/>
                  </a:cubicBezTo>
                  <a:cubicBezTo>
                    <a:pt x="740752" y="66221"/>
                    <a:pt x="759504" y="65851"/>
                    <a:pt x="768485" y="58366"/>
                  </a:cubicBezTo>
                  <a:cubicBezTo>
                    <a:pt x="779053" y="49559"/>
                    <a:pt x="787100" y="37990"/>
                    <a:pt x="797668" y="29183"/>
                  </a:cubicBezTo>
                  <a:cubicBezTo>
                    <a:pt x="822810" y="8231"/>
                    <a:pt x="826787" y="9749"/>
                    <a:pt x="856034" y="0"/>
                  </a:cubicBezTo>
                  <a:cubicBezTo>
                    <a:pt x="891702" y="3243"/>
                    <a:pt x="927583" y="4663"/>
                    <a:pt x="963038" y="9728"/>
                  </a:cubicBezTo>
                  <a:cubicBezTo>
                    <a:pt x="973189" y="11178"/>
                    <a:pt x="986261" y="11112"/>
                    <a:pt x="992221" y="19456"/>
                  </a:cubicBezTo>
                  <a:cubicBezTo>
                    <a:pt x="1027915" y="69429"/>
                    <a:pt x="998871" y="71667"/>
                    <a:pt x="1021404" y="116732"/>
                  </a:cubicBezTo>
                  <a:cubicBezTo>
                    <a:pt x="1025506" y="124935"/>
                    <a:pt x="1040859" y="136188"/>
                    <a:pt x="1040859" y="136188"/>
                  </a:cubicBezTo>
                </a:path>
              </a:pathLst>
            </a:cu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19676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3A3C89-561C-4F1C-8136-D2CF47145D30}"/>
              </a:ext>
            </a:extLst>
          </p:cNvPr>
          <p:cNvSpPr>
            <a:spLocks noGrp="1"/>
          </p:cNvSpPr>
          <p:nvPr>
            <p:ph type="title"/>
          </p:nvPr>
        </p:nvSpPr>
        <p:spPr>
          <a:xfrm>
            <a:off x="1752600" y="2451100"/>
            <a:ext cx="8686800" cy="1524000"/>
          </a:xfrm>
        </p:spPr>
        <p:txBody>
          <a:bodyPr/>
          <a:lstStyle/>
          <a:p>
            <a:r>
              <a:rPr lang="en-US" dirty="0"/>
              <a:t>Resources</a:t>
            </a:r>
          </a:p>
        </p:txBody>
      </p:sp>
    </p:spTree>
    <p:extLst>
      <p:ext uri="{BB962C8B-B14F-4D97-AF65-F5344CB8AC3E}">
        <p14:creationId xmlns:p14="http://schemas.microsoft.com/office/powerpoint/2010/main" val="366064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DDAB53-4DC3-4131-9AC4-851E269EDF6A}"/>
              </a:ext>
            </a:extLst>
          </p:cNvPr>
          <p:cNvSpPr>
            <a:spLocks noGrp="1"/>
          </p:cNvSpPr>
          <p:nvPr>
            <p:ph type="title"/>
          </p:nvPr>
        </p:nvSpPr>
        <p:spPr>
          <a:xfrm>
            <a:off x="457200" y="555625"/>
            <a:ext cx="9601200" cy="498598"/>
          </a:xfrm>
        </p:spPr>
        <p:txBody>
          <a:bodyPr/>
          <a:lstStyle/>
          <a:p>
            <a:r>
              <a:rPr lang="en-US" sz="3600" dirty="0"/>
              <a:t>Resources </a:t>
            </a:r>
          </a:p>
        </p:txBody>
      </p:sp>
      <p:sp>
        <p:nvSpPr>
          <p:cNvPr id="5" name="TextBox 4">
            <a:extLst>
              <a:ext uri="{FF2B5EF4-FFF2-40B4-BE49-F238E27FC236}">
                <a16:creationId xmlns:a16="http://schemas.microsoft.com/office/drawing/2014/main" id="{10FE2A50-2692-4E73-87D1-DA65D2960260}"/>
              </a:ext>
            </a:extLst>
          </p:cNvPr>
          <p:cNvSpPr txBox="1"/>
          <p:nvPr/>
        </p:nvSpPr>
        <p:spPr>
          <a:xfrm>
            <a:off x="457200" y="1293932"/>
            <a:ext cx="7687339" cy="3952877"/>
          </a:xfrm>
          <a:prstGeom prst="rect">
            <a:avLst/>
          </a:prstGeom>
          <a:noFill/>
        </p:spPr>
        <p:txBody>
          <a:bodyPr vert="horz" wrap="square" rtlCol="0">
            <a:spAutoFit/>
          </a:bodyPr>
          <a:lstStyle/>
          <a:p>
            <a:pPr marL="285750" indent="-285750" algn="l" rtl="0" eaLnBrk="1" fontAlgn="auto" hangingPunct="1">
              <a:lnSpc>
                <a:spcPct val="90000"/>
              </a:lnSpc>
              <a:spcBef>
                <a:spcPts val="0"/>
              </a:spcBef>
              <a:spcAft>
                <a:spcPts val="400"/>
              </a:spcAft>
              <a:buFont typeface="Arial" panose="020B0604020202020204" pitchFamily="34" charset="0"/>
              <a:buChar char="•"/>
            </a:pPr>
            <a:r>
              <a:rPr lang="en-US" sz="1600" dirty="0" err="1">
                <a:solidFill>
                  <a:srgbClr val="55565A"/>
                </a:solidFill>
                <a:latin typeface="Arial"/>
              </a:rPr>
              <a:t>Mee</a:t>
            </a:r>
            <a:r>
              <a:rPr lang="en-US" sz="1600" dirty="0">
                <a:solidFill>
                  <a:srgbClr val="55565A"/>
                </a:solidFill>
                <a:latin typeface="Arial"/>
              </a:rPr>
              <a:t>-Lee, David. Eds.) (2013) </a:t>
            </a:r>
            <a:r>
              <a:rPr lang="en-US" sz="1600" i="1" dirty="0">
                <a:solidFill>
                  <a:srgbClr val="55565A"/>
                </a:solidFill>
                <a:latin typeface="Arial"/>
              </a:rPr>
              <a:t>The ASAM criteria: treatment for addictive, substance-related, and co-occurring conditions</a:t>
            </a:r>
            <a:r>
              <a:rPr lang="en-US" sz="1600" dirty="0">
                <a:solidFill>
                  <a:srgbClr val="55565A"/>
                </a:solidFill>
                <a:latin typeface="Arial"/>
              </a:rPr>
              <a:t> Chevy Chase, Md. :American Society of Addiction Medicine</a:t>
            </a:r>
          </a:p>
          <a:p>
            <a:pPr marL="285750" indent="-285750" algn="l" rtl="0" eaLnBrk="1" fontAlgn="auto" hangingPunct="1">
              <a:lnSpc>
                <a:spcPct val="90000"/>
              </a:lnSpc>
              <a:spcBef>
                <a:spcPts val="0"/>
              </a:spcBef>
              <a:spcAft>
                <a:spcPts val="400"/>
              </a:spcAft>
              <a:buFont typeface="Arial" panose="020B0604020202020204" pitchFamily="34" charset="0"/>
              <a:buChar char="•"/>
            </a:pPr>
            <a:endParaRPr lang="en-US" sz="1600" b="0" i="0" u="none" baseline="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r>
              <a:rPr lang="en-US" sz="1600" b="0" i="0" u="none" baseline="0" dirty="0">
                <a:solidFill>
                  <a:srgbClr val="55565A"/>
                </a:solidFill>
                <a:latin typeface="Arial"/>
              </a:rPr>
              <a:t>ASAM </a:t>
            </a:r>
            <a:r>
              <a:rPr lang="en-US" sz="1600" b="0" i="0" u="none" baseline="0" dirty="0">
                <a:solidFill>
                  <a:srgbClr val="55565A"/>
                </a:solidFill>
                <a:latin typeface="Arial"/>
                <a:hlinkClick r:id="rId2"/>
              </a:rPr>
              <a:t>www.asamcriteria.org</a:t>
            </a:r>
            <a:endParaRPr lang="en-US" sz="1600" b="0" i="0" u="none" baseline="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endParaRPr lang="en-US" sz="160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r>
              <a:rPr lang="en-US" sz="1600" b="0" i="0" u="none" baseline="0" dirty="0">
                <a:solidFill>
                  <a:srgbClr val="55565A"/>
                </a:solidFill>
                <a:latin typeface="Arial"/>
              </a:rPr>
              <a:t>The Change Companies: </a:t>
            </a:r>
            <a:r>
              <a:rPr lang="en-US" sz="1600" b="0" i="0" u="none" baseline="0" dirty="0">
                <a:solidFill>
                  <a:srgbClr val="55565A"/>
                </a:solidFill>
                <a:latin typeface="Arial"/>
                <a:hlinkClick r:id="rId3"/>
              </a:rPr>
              <a:t>www.changecompanies.net</a:t>
            </a:r>
            <a:endParaRPr lang="en-US" sz="1600" b="0" i="0" u="none" baseline="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endParaRPr lang="en-US" sz="160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r>
              <a:rPr lang="en-US" sz="1600" dirty="0">
                <a:solidFill>
                  <a:srgbClr val="55565A"/>
                </a:solidFill>
                <a:latin typeface="Arial"/>
              </a:rPr>
              <a:t>Center for Integrated Behavioral Health Solutions </a:t>
            </a:r>
            <a:r>
              <a:rPr lang="en-US" sz="1600" dirty="0">
                <a:solidFill>
                  <a:srgbClr val="55565A"/>
                </a:solidFill>
                <a:latin typeface="Arial"/>
                <a:hlinkClick r:id="rId4"/>
              </a:rPr>
              <a:t>www.cibhs.org</a:t>
            </a:r>
            <a:endParaRPr lang="en-US" sz="160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endParaRPr lang="en-US" sz="160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r>
              <a:rPr lang="en-US" sz="1600" dirty="0">
                <a:solidFill>
                  <a:srgbClr val="55565A"/>
                </a:solidFill>
                <a:latin typeface="Arial"/>
              </a:rPr>
              <a:t>UCLA Integrated Substance Abuse Programs (ISAP) Pacific Southwest Addiction Technology Transfer Center </a:t>
            </a:r>
            <a:r>
              <a:rPr lang="en-US" sz="1600" dirty="0">
                <a:solidFill>
                  <a:srgbClr val="55565A"/>
                </a:solidFill>
                <a:latin typeface="Arial"/>
                <a:hlinkClick r:id="rId5"/>
              </a:rPr>
              <a:t>www.psattc.org</a:t>
            </a:r>
            <a:endParaRPr lang="en-US" sz="160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endParaRPr lang="en-US" sz="1600" dirty="0">
              <a:solidFill>
                <a:srgbClr val="55565A"/>
              </a:solidFill>
              <a:latin typeface="Arial"/>
            </a:endParaRPr>
          </a:p>
          <a:p>
            <a:pPr marL="285750" indent="-285750" algn="l" rtl="0" eaLnBrk="1" fontAlgn="auto" hangingPunct="1">
              <a:lnSpc>
                <a:spcPct val="90000"/>
              </a:lnSpc>
              <a:spcBef>
                <a:spcPts val="0"/>
              </a:spcBef>
              <a:spcAft>
                <a:spcPts val="400"/>
              </a:spcAft>
              <a:buFont typeface="Arial" panose="020B0604020202020204" pitchFamily="34" charset="0"/>
              <a:buChar char="•"/>
            </a:pPr>
            <a:r>
              <a:rPr lang="en-US" sz="1600" dirty="0">
                <a:solidFill>
                  <a:srgbClr val="55565A"/>
                </a:solidFill>
                <a:latin typeface="Arial"/>
              </a:rPr>
              <a:t>Albert L Hasson, M.S.W. and Thomas E. Freese, </a:t>
            </a:r>
            <a:r>
              <a:rPr lang="en-US" sz="1600" dirty="0" err="1">
                <a:solidFill>
                  <a:srgbClr val="55565A"/>
                </a:solidFill>
                <a:latin typeface="Arial"/>
              </a:rPr>
              <a:t>Ph.D</a:t>
            </a:r>
            <a:r>
              <a:rPr lang="en-US" sz="1600" dirty="0">
                <a:solidFill>
                  <a:srgbClr val="55565A"/>
                </a:solidFill>
                <a:latin typeface="Arial"/>
              </a:rPr>
              <a:t>  </a:t>
            </a:r>
            <a:r>
              <a:rPr lang="en-US" sz="1600" dirty="0">
                <a:solidFill>
                  <a:srgbClr val="55565A"/>
                </a:solidFill>
                <a:latin typeface="Arial"/>
                <a:hlinkClick r:id="rId6"/>
              </a:rPr>
              <a:t>www.uclaisap.org</a:t>
            </a:r>
            <a:endParaRPr lang="en-US" sz="1600" dirty="0">
              <a:solidFill>
                <a:srgbClr val="55565A"/>
              </a:solidFill>
              <a:latin typeface="Arial"/>
            </a:endParaRPr>
          </a:p>
          <a:p>
            <a:pPr algn="l" rtl="0" eaLnBrk="1" fontAlgn="auto" hangingPunct="1">
              <a:lnSpc>
                <a:spcPct val="90000"/>
              </a:lnSpc>
              <a:spcBef>
                <a:spcPts val="0"/>
              </a:spcBef>
              <a:spcAft>
                <a:spcPts val="400"/>
              </a:spcAft>
            </a:pPr>
            <a:endParaRPr lang="en-US" sz="1400" b="0" i="0" u="none" baseline="0" dirty="0">
              <a:solidFill>
                <a:srgbClr val="55565A"/>
              </a:solidFill>
              <a:latin typeface="Arial"/>
            </a:endParaRPr>
          </a:p>
        </p:txBody>
      </p:sp>
      <p:pic>
        <p:nvPicPr>
          <p:cNvPr id="6" name="Picture 1">
            <a:extLst>
              <a:ext uri="{FF2B5EF4-FFF2-40B4-BE49-F238E27FC236}">
                <a16:creationId xmlns:a16="http://schemas.microsoft.com/office/drawing/2014/main" id="{D1E265F0-CD3A-4D6C-ACA3-6B1D7C821E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727" t="7442" r="1340" b="49882"/>
          <a:stretch/>
        </p:blipFill>
        <p:spPr bwMode="auto">
          <a:xfrm>
            <a:off x="8144539" y="1811746"/>
            <a:ext cx="2836079" cy="291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94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9E266F-B514-4541-AE14-F87FF4230CCF}"/>
              </a:ext>
            </a:extLst>
          </p:cNvPr>
          <p:cNvSpPr>
            <a:spLocks noGrp="1"/>
          </p:cNvSpPr>
          <p:nvPr>
            <p:ph type="title"/>
          </p:nvPr>
        </p:nvSpPr>
        <p:spPr>
          <a:xfrm>
            <a:off x="457200" y="555625"/>
            <a:ext cx="9601200" cy="498598"/>
          </a:xfrm>
        </p:spPr>
        <p:txBody>
          <a:bodyPr/>
          <a:lstStyle/>
          <a:p>
            <a:r>
              <a:rPr lang="en-US" sz="3600" dirty="0"/>
              <a:t>Resources Continued</a:t>
            </a:r>
          </a:p>
        </p:txBody>
      </p:sp>
      <p:sp>
        <p:nvSpPr>
          <p:cNvPr id="5" name="Content Placeholder 2">
            <a:extLst>
              <a:ext uri="{FF2B5EF4-FFF2-40B4-BE49-F238E27FC236}">
                <a16:creationId xmlns:a16="http://schemas.microsoft.com/office/drawing/2014/main" id="{943329C9-4849-4862-A073-5345BEDA3FF5}"/>
              </a:ext>
            </a:extLst>
          </p:cNvPr>
          <p:cNvSpPr>
            <a:spLocks noGrp="1"/>
          </p:cNvSpPr>
          <p:nvPr>
            <p:ph idx="1"/>
          </p:nvPr>
        </p:nvSpPr>
        <p:spPr>
          <a:xfrm>
            <a:off x="914400" y="1054223"/>
            <a:ext cx="9144000" cy="5055733"/>
          </a:xfrm>
        </p:spPr>
        <p:txBody>
          <a:bodyPr>
            <a:noAutofit/>
          </a:bodyPr>
          <a:lstStyle/>
          <a:p>
            <a:pPr marL="274320" indent="-274320">
              <a:lnSpc>
                <a:spcPct val="100000"/>
              </a:lnSpc>
              <a:spcBef>
                <a:spcPts val="0"/>
              </a:spcBef>
              <a:buFont typeface="Arial" panose="020B0604020202020204" pitchFamily="34" charset="0"/>
              <a:buChar char="•"/>
            </a:pPr>
            <a:r>
              <a:rPr lang="en-US" dirty="0">
                <a:hlinkClick r:id="rId2"/>
              </a:rPr>
              <a:t>https://www.hsrd.research.va.gov/for_researchers/cyber_seminars/archives/1075-notes.pdf</a:t>
            </a:r>
            <a:endParaRPr lang="en-US" dirty="0"/>
          </a:p>
          <a:p>
            <a:pPr marL="274320" indent="-274320">
              <a:lnSpc>
                <a:spcPct val="100000"/>
              </a:lnSpc>
              <a:spcBef>
                <a:spcPts val="0"/>
              </a:spcBef>
              <a:buFont typeface="Arial" panose="020B0604020202020204" pitchFamily="34" charset="0"/>
              <a:buChar char="•"/>
            </a:pPr>
            <a:r>
              <a:rPr lang="en-US" dirty="0">
                <a:hlinkClick r:id="rId3"/>
              </a:rPr>
              <a:t>https://www.sprc.org/resources-programs/patient-safety-plan-template</a:t>
            </a:r>
            <a:endParaRPr lang="en-US" dirty="0"/>
          </a:p>
          <a:p>
            <a:pPr marL="274320" indent="-274320">
              <a:lnSpc>
                <a:spcPct val="100000"/>
              </a:lnSpc>
              <a:spcBef>
                <a:spcPts val="0"/>
              </a:spcBef>
              <a:buFont typeface="Arial" panose="020B0604020202020204" pitchFamily="34" charset="0"/>
              <a:buChar char="•"/>
            </a:pPr>
            <a:r>
              <a:rPr lang="en-US" dirty="0">
                <a:hlinkClick r:id="rId4"/>
              </a:rPr>
              <a:t>https://suicidepreventionlifeline.org/wp-content/uploads/2016/08/Brown_StanleySafetyPlanTemplate.pdf</a:t>
            </a:r>
            <a:endParaRPr lang="en-US" dirty="0"/>
          </a:p>
          <a:p>
            <a:pPr marL="274320" indent="-274320">
              <a:lnSpc>
                <a:spcPct val="100000"/>
              </a:lnSpc>
              <a:spcBef>
                <a:spcPts val="0"/>
              </a:spcBef>
              <a:buFont typeface="Arial" panose="020B0604020202020204" pitchFamily="34" charset="0"/>
              <a:buChar char="•"/>
            </a:pPr>
            <a:r>
              <a:rPr lang="en-US" u="sng" dirty="0">
                <a:hlinkClick r:id="rId5"/>
              </a:rPr>
              <a:t>https://www.masspartnership.com/pdf/Crisis-Planning-Tools_Guide_for_ProvidersFinal.pdf</a:t>
            </a:r>
            <a:r>
              <a:rPr lang="en-US" dirty="0"/>
              <a:t> Also provides crisis planning templates and examples</a:t>
            </a:r>
          </a:p>
          <a:p>
            <a:pPr marL="274320" indent="-274320">
              <a:lnSpc>
                <a:spcPct val="100000"/>
              </a:lnSpc>
              <a:spcBef>
                <a:spcPts val="0"/>
              </a:spcBef>
              <a:buFont typeface="Arial" panose="020B0604020202020204" pitchFamily="34" charset="0"/>
              <a:buChar char="•"/>
            </a:pPr>
            <a:r>
              <a:rPr lang="en-US" u="sng" dirty="0">
                <a:hlinkClick r:id="rId6"/>
              </a:rPr>
              <a:t>http://mentalhealthrecovery.com/</a:t>
            </a:r>
            <a:r>
              <a:rPr lang="en-US" dirty="0"/>
              <a:t> Wellness Recovery Action Plan Information</a:t>
            </a:r>
          </a:p>
          <a:p>
            <a:pPr marL="274320" indent="-274320">
              <a:lnSpc>
                <a:spcPct val="100000"/>
              </a:lnSpc>
              <a:spcBef>
                <a:spcPts val="0"/>
              </a:spcBef>
              <a:buFont typeface="Arial" panose="020B0604020202020204" pitchFamily="34" charset="0"/>
              <a:buChar char="•"/>
            </a:pPr>
            <a:r>
              <a:rPr lang="en-US" u="sng" dirty="0">
                <a:hlinkClick r:id="rId7"/>
              </a:rPr>
              <a:t>https://www.cms.gov/</a:t>
            </a:r>
            <a:endParaRPr lang="en-US" dirty="0"/>
          </a:p>
          <a:p>
            <a:pPr marL="274320" indent="-274320">
              <a:lnSpc>
                <a:spcPct val="100000"/>
              </a:lnSpc>
              <a:spcBef>
                <a:spcPts val="0"/>
              </a:spcBef>
              <a:buFont typeface="Arial" panose="020B0604020202020204" pitchFamily="34" charset="0"/>
              <a:buChar char="•"/>
            </a:pPr>
            <a:r>
              <a:rPr lang="en-US" u="sng" dirty="0">
                <a:hlinkClick r:id="rId8"/>
              </a:rPr>
              <a:t>https://www.socialworkers.org/</a:t>
            </a:r>
            <a:r>
              <a:rPr lang="en-US" dirty="0"/>
              <a:t> </a:t>
            </a:r>
          </a:p>
          <a:p>
            <a:pPr marL="274320" indent="-274320">
              <a:lnSpc>
                <a:spcPct val="100000"/>
              </a:lnSpc>
              <a:spcBef>
                <a:spcPts val="0"/>
              </a:spcBef>
              <a:buFont typeface="Arial" panose="020B0604020202020204" pitchFamily="34" charset="0"/>
              <a:buChar char="•"/>
            </a:pPr>
            <a:r>
              <a:rPr lang="en-US" dirty="0"/>
              <a:t> </a:t>
            </a:r>
            <a:r>
              <a:rPr lang="en-US" dirty="0">
                <a:hlinkClick r:id="rId9" action="ppaction://hlinkfile"/>
              </a:rPr>
              <a:t>yes.Idaho.gov </a:t>
            </a:r>
            <a:endParaRPr lang="en-US" dirty="0"/>
          </a:p>
          <a:p>
            <a:pPr marL="274320" indent="-274320">
              <a:lnSpc>
                <a:spcPct val="100000"/>
              </a:lnSpc>
              <a:spcBef>
                <a:spcPts val="0"/>
              </a:spcBef>
              <a:buFont typeface="Arial" panose="020B0604020202020204" pitchFamily="34" charset="0"/>
              <a:buChar char="•"/>
            </a:pPr>
            <a:r>
              <a:rPr lang="en-US" u="sng" dirty="0">
                <a:hlinkClick r:id="rId10"/>
              </a:rPr>
              <a:t>https://www.jointcommission.org/resources/patient-safety-topics/patient-safety/</a:t>
            </a:r>
            <a:endParaRPr lang="en-US" u="sng" dirty="0"/>
          </a:p>
          <a:p>
            <a:pPr marL="274320" indent="-274320">
              <a:lnSpc>
                <a:spcPct val="100000"/>
              </a:lnSpc>
              <a:spcBef>
                <a:spcPts val="0"/>
              </a:spcBef>
              <a:buFont typeface="Arial" panose="020B0604020202020204" pitchFamily="34" charset="0"/>
              <a:buChar char="•"/>
            </a:pPr>
            <a:r>
              <a:rPr lang="en-US" dirty="0">
                <a:hlinkClick r:id="rId11"/>
              </a:rPr>
              <a:t>https://www.socialworkers.org/LinkClick.aspx?fileticket=7dVckZAYUmk%3d&amp;portalid=0</a:t>
            </a:r>
            <a:endParaRPr lang="en-US" dirty="0"/>
          </a:p>
          <a:p>
            <a:pPr marL="274320" indent="-274320">
              <a:lnSpc>
                <a:spcPct val="100000"/>
              </a:lnSpc>
              <a:spcBef>
                <a:spcPts val="0"/>
              </a:spcBef>
              <a:buFont typeface="Arial" panose="020B0604020202020204" pitchFamily="34" charset="0"/>
              <a:buChar char="•"/>
            </a:pPr>
            <a:r>
              <a:rPr lang="en-US" u="sng" dirty="0">
                <a:hlinkClick r:id="rId12"/>
              </a:rPr>
              <a:t>https://deploymentpsych.org/system/files/member_resource/MCT_M04_cultural_vital_signs_final-8oct13.pdf</a:t>
            </a:r>
            <a:endParaRPr lang="en-US" u="sng" dirty="0"/>
          </a:p>
          <a:p>
            <a:pPr marL="274320" indent="-274320">
              <a:lnSpc>
                <a:spcPct val="100000"/>
              </a:lnSpc>
              <a:spcBef>
                <a:spcPts val="0"/>
              </a:spcBef>
              <a:buFont typeface="Arial" panose="020B0604020202020204" pitchFamily="34" charset="0"/>
              <a:buChar char="•"/>
            </a:pPr>
            <a:r>
              <a:rPr lang="en-US" u="sng" dirty="0">
                <a:hlinkClick r:id="rId13"/>
              </a:rPr>
              <a:t>https://www.cms.gov/Regulations-and-Guidance/Guidance/Manuals/Downloads/clm104c12.pdf</a:t>
            </a:r>
            <a:endParaRPr lang="en-US" dirty="0"/>
          </a:p>
          <a:p>
            <a:pPr marL="228600" indent="-228600">
              <a:lnSpc>
                <a:spcPct val="100000"/>
              </a:lnSpc>
              <a:spcBef>
                <a:spcPts val="0"/>
              </a:spcBef>
              <a:spcAft>
                <a:spcPts val="0"/>
              </a:spcAft>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323702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7678FA-804D-44D7-A689-74CCD52BD454}"/>
              </a:ext>
            </a:extLst>
          </p:cNvPr>
          <p:cNvSpPr>
            <a:spLocks noGrp="1"/>
          </p:cNvSpPr>
          <p:nvPr>
            <p:ph type="title"/>
          </p:nvPr>
        </p:nvSpPr>
        <p:spPr>
          <a:xfrm>
            <a:off x="457200" y="555625"/>
            <a:ext cx="9601200" cy="498598"/>
          </a:xfrm>
        </p:spPr>
        <p:txBody>
          <a:bodyPr/>
          <a:lstStyle/>
          <a:p>
            <a:r>
              <a:rPr lang="en-US" sz="3600" dirty="0"/>
              <a:t>Resources Continued </a:t>
            </a:r>
          </a:p>
        </p:txBody>
      </p:sp>
      <p:sp>
        <p:nvSpPr>
          <p:cNvPr id="5" name="Content Placeholder 2">
            <a:extLst>
              <a:ext uri="{FF2B5EF4-FFF2-40B4-BE49-F238E27FC236}">
                <a16:creationId xmlns:a16="http://schemas.microsoft.com/office/drawing/2014/main" id="{228034B9-0889-4C74-9E53-25F826C5E22C}"/>
              </a:ext>
            </a:extLst>
          </p:cNvPr>
          <p:cNvSpPr txBox="1">
            <a:spLocks/>
          </p:cNvSpPr>
          <p:nvPr/>
        </p:nvSpPr>
        <p:spPr bwMode="gray">
          <a:xfrm>
            <a:off x="951505" y="1293471"/>
            <a:ext cx="8612589" cy="4837506"/>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spcBef>
                <a:spcPts val="0"/>
              </a:spcBef>
              <a:buFont typeface="Arial" panose="020B0604020202020204" pitchFamily="34" charset="0"/>
              <a:buChar char="•"/>
            </a:pPr>
            <a:r>
              <a:rPr lang="en-US" sz="1600" dirty="0"/>
              <a:t>Copeland, M.E. (2015). Wellness recovery action plan. Vermont: Peach Press.</a:t>
            </a:r>
          </a:p>
          <a:p>
            <a:pPr marL="274320" indent="-274320">
              <a:spcBef>
                <a:spcPts val="0"/>
              </a:spcBef>
              <a:buFont typeface="Arial" panose="020B0604020202020204" pitchFamily="34" charset="0"/>
              <a:buChar char="•"/>
            </a:pPr>
            <a:endParaRPr lang="en-US" sz="1600" dirty="0"/>
          </a:p>
          <a:p>
            <a:pPr marL="274320" indent="-274320">
              <a:spcBef>
                <a:spcPts val="0"/>
              </a:spcBef>
              <a:buFont typeface="Arial" panose="020B0604020202020204" pitchFamily="34" charset="0"/>
              <a:buChar char="•"/>
            </a:pPr>
            <a:r>
              <a:rPr lang="en-US" sz="1600" dirty="0"/>
              <a:t>Martha Holden and colleagues (2009) Therapeutic crisis intervention student workbook (6th ed.). Residential Care Project: Cornell University.</a:t>
            </a:r>
          </a:p>
          <a:p>
            <a:pPr marL="274320" indent="-274320">
              <a:spcBef>
                <a:spcPts val="0"/>
              </a:spcBef>
              <a:buFont typeface="Arial" panose="020B0604020202020204" pitchFamily="34" charset="0"/>
              <a:buChar char="•"/>
            </a:pPr>
            <a:endParaRPr lang="en-US" sz="1600" dirty="0"/>
          </a:p>
          <a:p>
            <a:pPr marL="274320" indent="-274320">
              <a:spcBef>
                <a:spcPts val="0"/>
              </a:spcBef>
              <a:buFont typeface="Arial" panose="020B0604020202020204" pitchFamily="34" charset="0"/>
              <a:buChar char="•"/>
            </a:pPr>
            <a:r>
              <a:rPr lang="en-US" sz="1600" dirty="0"/>
              <a:t>Adams, N., &amp; </a:t>
            </a:r>
            <a:r>
              <a:rPr lang="en-US" sz="1600" dirty="0" err="1"/>
              <a:t>Grieder</a:t>
            </a:r>
            <a:r>
              <a:rPr lang="en-US" sz="1600" dirty="0"/>
              <a:t>, D. M. (2013). Treatment planning for person-centered care: Shared decision making for whole health (2nd Ed.). San Diego, CA: Academic Press.</a:t>
            </a:r>
          </a:p>
          <a:p>
            <a:pPr marL="274320" indent="-274320">
              <a:spcBef>
                <a:spcPts val="0"/>
              </a:spcBef>
              <a:buFont typeface="Arial" panose="020B0604020202020204" pitchFamily="34" charset="0"/>
              <a:buChar char="•"/>
            </a:pPr>
            <a:endParaRPr lang="en-US" sz="1600" dirty="0"/>
          </a:p>
          <a:p>
            <a:pPr marL="274320" lvl="2" indent="-274320">
              <a:buFont typeface="Arial" panose="020B0604020202020204" pitchFamily="34" charset="0"/>
              <a:buChar char="•"/>
            </a:pPr>
            <a:r>
              <a:rPr lang="en-US" sz="1600" dirty="0"/>
              <a:t>Matthews, K. (2019) How Behavioral Health Facilities Can Overcome Treatment Planning Challenges </a:t>
            </a:r>
          </a:p>
          <a:p>
            <a:pPr marL="274320" indent="-274320">
              <a:spcBef>
                <a:spcPts val="0"/>
              </a:spcBef>
              <a:buFont typeface="Arial" panose="020B0604020202020204" pitchFamily="34" charset="0"/>
              <a:buChar char="•"/>
            </a:pPr>
            <a:r>
              <a:rPr lang="en-US" sz="1600" dirty="0"/>
              <a:t>Butterworth, C. (2012) How to achieve a person-centered writing style in care plans. </a:t>
            </a:r>
          </a:p>
          <a:p>
            <a:pPr marL="274320" indent="-274320">
              <a:spcBef>
                <a:spcPts val="0"/>
              </a:spcBef>
              <a:buFont typeface="Arial" panose="020B0604020202020204" pitchFamily="34" charset="0"/>
              <a:buChar char="•"/>
            </a:pPr>
            <a:r>
              <a:rPr lang="en-US" sz="1600" dirty="0"/>
              <a:t>Adams &amp; </a:t>
            </a:r>
            <a:r>
              <a:rPr lang="en-US" sz="1600" dirty="0" err="1"/>
              <a:t>Grieder</a:t>
            </a:r>
            <a:r>
              <a:rPr lang="en-US" sz="1600" dirty="0"/>
              <a:t>. (2005).Treatment Planning for Person-Centered Care: The Road to Mental Health and Addiction Recovery. Burlington, MA: Elsevier. </a:t>
            </a:r>
            <a:br>
              <a:rPr lang="en-US" sz="1600" dirty="0"/>
            </a:br>
            <a:r>
              <a:rPr lang="en-US" sz="1600" dirty="0"/>
              <a:t> </a:t>
            </a:r>
          </a:p>
          <a:p>
            <a:pPr marL="274320" indent="-274320">
              <a:spcBef>
                <a:spcPts val="0"/>
              </a:spcBef>
              <a:buFont typeface="Arial" panose="020B0604020202020204" pitchFamily="34" charset="0"/>
              <a:buChar char="•"/>
            </a:pPr>
            <a:r>
              <a:rPr lang="en-US" sz="1600" dirty="0"/>
              <a:t>American Psychiatric Association (2013). Diagnostic and Statistical Manual of Mental Disorders (5th ed.). Arlington, VA: American Psychiatric Association. </a:t>
            </a:r>
          </a:p>
          <a:p>
            <a:pPr marL="274320" indent="-274320">
              <a:spcBef>
                <a:spcPts val="0"/>
              </a:spcBef>
              <a:buFont typeface="Arial" panose="020B0604020202020204" pitchFamily="34" charset="0"/>
              <a:buChar char="•"/>
            </a:pPr>
            <a:r>
              <a:rPr lang="en-US" sz="1600" dirty="0" err="1"/>
              <a:t>Mee</a:t>
            </a:r>
            <a:r>
              <a:rPr lang="en-US" sz="1600" dirty="0"/>
              <a:t>-Lee D, Shulman GD, Fishman MJ, and </a:t>
            </a:r>
            <a:r>
              <a:rPr lang="en-US" sz="1600" dirty="0" err="1"/>
              <a:t>Gastfriend</a:t>
            </a:r>
            <a:r>
              <a:rPr lang="en-US" sz="1600" dirty="0"/>
              <a:t> DR, Miller MM eds. (2013). The ASAM Criteria: Treatment Criteria for Addictive, Substance-Related, and Co-Occurring Conditions. Third Edition. Carson City, NV: The Change Companies</a:t>
            </a:r>
          </a:p>
          <a:p>
            <a:pPr marL="274320" indent="-274320">
              <a:spcBef>
                <a:spcPts val="0"/>
              </a:spcBef>
              <a:buFont typeface="Arial" panose="020B0604020202020204" pitchFamily="34" charset="0"/>
              <a:buChar char="•"/>
            </a:pPr>
            <a:r>
              <a:rPr lang="en-US" sz="1600" dirty="0"/>
              <a:t>VIPS (Brooker, D., as cited in Butterworth, 2012)</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401638" lvl="1" indent="-171450"/>
            <a:endParaRPr lang="en-US" sz="1200" dirty="0"/>
          </a:p>
          <a:p>
            <a:pPr marL="342900" indent="-342900">
              <a:spcBef>
                <a:spcPts val="0"/>
              </a:spcBef>
              <a:buFont typeface="Arial" panose="020B0604020202020204" pitchFamily="34" charset="0"/>
              <a:buChar char="•"/>
            </a:pPr>
            <a:endParaRPr lang="en-US" sz="1200" dirty="0"/>
          </a:p>
          <a:p>
            <a:endParaRPr lang="en-US" dirty="0"/>
          </a:p>
        </p:txBody>
      </p:sp>
    </p:spTree>
    <p:extLst>
      <p:ext uri="{BB962C8B-B14F-4D97-AF65-F5344CB8AC3E}">
        <p14:creationId xmlns:p14="http://schemas.microsoft.com/office/powerpoint/2010/main" val="18188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30D675-E015-469F-8197-68CBCBA88CF9}"/>
              </a:ext>
            </a:extLst>
          </p:cNvPr>
          <p:cNvSpPr>
            <a:spLocks noGrp="1"/>
          </p:cNvSpPr>
          <p:nvPr>
            <p:ph type="title"/>
          </p:nvPr>
        </p:nvSpPr>
        <p:spPr>
          <a:xfrm>
            <a:off x="345232" y="425010"/>
            <a:ext cx="9601200" cy="774203"/>
          </a:xfrm>
        </p:spPr>
        <p:txBody>
          <a:bodyPr>
            <a:noAutofit/>
          </a:bodyPr>
          <a:lstStyle/>
          <a:p>
            <a:r>
              <a:rPr lang="en-US" sz="3600" dirty="0"/>
              <a:t>Ethical Obligation </a:t>
            </a:r>
          </a:p>
        </p:txBody>
      </p:sp>
      <p:pic>
        <p:nvPicPr>
          <p:cNvPr id="9" name="Graphic 8" descr="Foot">
            <a:extLst>
              <a:ext uri="{FF2B5EF4-FFF2-40B4-BE49-F238E27FC236}">
                <a16:creationId xmlns:a16="http://schemas.microsoft.com/office/drawing/2014/main" id="{35C442C4-8B75-49A3-A345-838C561B46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267" y="1583863"/>
            <a:ext cx="2114550" cy="2114550"/>
          </a:xfrm>
          <a:prstGeom prst="rect">
            <a:avLst/>
          </a:prstGeom>
        </p:spPr>
      </p:pic>
      <p:pic>
        <p:nvPicPr>
          <p:cNvPr id="10" name="Graphic 9" descr="Checklist">
            <a:extLst>
              <a:ext uri="{FF2B5EF4-FFF2-40B4-BE49-F238E27FC236}">
                <a16:creationId xmlns:a16="http://schemas.microsoft.com/office/drawing/2014/main" id="{BAC48DD9-1FB3-4BC7-9EDE-370C729E38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2365" y="1605796"/>
            <a:ext cx="2116336" cy="2116336"/>
          </a:xfrm>
          <a:prstGeom prst="rect">
            <a:avLst/>
          </a:prstGeom>
        </p:spPr>
      </p:pic>
      <p:pic>
        <p:nvPicPr>
          <p:cNvPr id="12" name="Graphic 11" descr="Safe">
            <a:extLst>
              <a:ext uri="{FF2B5EF4-FFF2-40B4-BE49-F238E27FC236}">
                <a16:creationId xmlns:a16="http://schemas.microsoft.com/office/drawing/2014/main" id="{0AD9B0BA-FE7C-4192-8E6C-B6E11385AF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18396" y="1591007"/>
            <a:ext cx="2118122" cy="2118122"/>
          </a:xfrm>
          <a:prstGeom prst="rect">
            <a:avLst/>
          </a:prstGeom>
        </p:spPr>
      </p:pic>
      <p:pic>
        <p:nvPicPr>
          <p:cNvPr id="15" name="Graphic 14" descr="Open folder">
            <a:extLst>
              <a:ext uri="{FF2B5EF4-FFF2-40B4-BE49-F238E27FC236}">
                <a16:creationId xmlns:a16="http://schemas.microsoft.com/office/drawing/2014/main" id="{A2DE5901-385F-4E7C-BB79-B178B4658F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81192" y="1583863"/>
            <a:ext cx="2125266" cy="2125266"/>
          </a:xfrm>
          <a:prstGeom prst="rect">
            <a:avLst/>
          </a:prstGeom>
        </p:spPr>
      </p:pic>
      <p:sp>
        <p:nvSpPr>
          <p:cNvPr id="17" name="Text Placeholder 6">
            <a:extLst>
              <a:ext uri="{FF2B5EF4-FFF2-40B4-BE49-F238E27FC236}">
                <a16:creationId xmlns:a16="http://schemas.microsoft.com/office/drawing/2014/main" id="{506F2251-8DAA-41F6-AA00-367F1F87645F}"/>
              </a:ext>
            </a:extLst>
          </p:cNvPr>
          <p:cNvSpPr txBox="1">
            <a:spLocks/>
          </p:cNvSpPr>
          <p:nvPr/>
        </p:nvSpPr>
        <p:spPr>
          <a:xfrm>
            <a:off x="651798" y="3709129"/>
            <a:ext cx="1739317" cy="2514600"/>
          </a:xfrm>
          <a:prstGeom prst="rect">
            <a:avLst/>
          </a:prstGeom>
          <a:solidFill>
            <a:srgbClr val="F18E09"/>
          </a:solidFill>
        </p:spPr>
        <p:style>
          <a:lnRef idx="3">
            <a:schemeClr val="lt1"/>
          </a:lnRef>
          <a:fillRef idx="1">
            <a:schemeClr val="accent6"/>
          </a:fillRef>
          <a:effectRef idx="1">
            <a:schemeClr val="accent6"/>
          </a:effectRef>
          <a:fontRef idx="minor">
            <a:schemeClr val="lt1"/>
          </a:fontRef>
        </p:style>
        <p:txBody>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solidFill>
                  <a:schemeClr val="bg1"/>
                </a:solidFill>
              </a:rPr>
              <a:t>Accuracy</a:t>
            </a:r>
          </a:p>
          <a:p>
            <a:endParaRPr lang="en-US" dirty="0">
              <a:solidFill>
                <a:schemeClr val="bg1"/>
              </a:solidFill>
            </a:endParaRPr>
          </a:p>
          <a:p>
            <a:r>
              <a:rPr lang="en-US" dirty="0">
                <a:solidFill>
                  <a:schemeClr val="bg1"/>
                </a:solidFill>
              </a:rPr>
              <a:t>Take steps to ensure documentation is accurate</a:t>
            </a:r>
          </a:p>
        </p:txBody>
      </p:sp>
      <p:sp>
        <p:nvSpPr>
          <p:cNvPr id="18" name="Text Placeholder 7">
            <a:extLst>
              <a:ext uri="{FF2B5EF4-FFF2-40B4-BE49-F238E27FC236}">
                <a16:creationId xmlns:a16="http://schemas.microsoft.com/office/drawing/2014/main" id="{ABA1C887-C3BC-46D8-B74D-06E233330C44}"/>
              </a:ext>
            </a:extLst>
          </p:cNvPr>
          <p:cNvSpPr txBox="1">
            <a:spLocks/>
          </p:cNvSpPr>
          <p:nvPr/>
        </p:nvSpPr>
        <p:spPr>
          <a:xfrm>
            <a:off x="3370468" y="3709129"/>
            <a:ext cx="1509723" cy="2514600"/>
          </a:xfrm>
          <a:prstGeom prst="rect">
            <a:avLst/>
          </a:prstGeom>
          <a:solidFill>
            <a:srgbClr val="0070C0"/>
          </a:solidFill>
        </p:spPr>
        <p:style>
          <a:lnRef idx="1">
            <a:schemeClr val="accent4"/>
          </a:lnRef>
          <a:fillRef idx="2">
            <a:schemeClr val="accent4"/>
          </a:fillRef>
          <a:effectRef idx="1">
            <a:schemeClr val="accent4"/>
          </a:effectRef>
          <a:fontRef idx="minor">
            <a:schemeClr val="dk1"/>
          </a:fontRef>
        </p:style>
        <p:txBody>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solidFill>
                  <a:schemeClr val="bg1"/>
                </a:solidFill>
              </a:rPr>
              <a:t>Document</a:t>
            </a:r>
            <a:r>
              <a:rPr lang="en-US" dirty="0">
                <a:solidFill>
                  <a:schemeClr val="bg1"/>
                </a:solidFill>
              </a:rPr>
              <a:t> </a:t>
            </a:r>
          </a:p>
          <a:p>
            <a:r>
              <a:rPr lang="en-US" dirty="0">
                <a:solidFill>
                  <a:schemeClr val="bg1"/>
                </a:solidFill>
              </a:rPr>
              <a:t> </a:t>
            </a:r>
          </a:p>
          <a:p>
            <a:r>
              <a:rPr lang="en-US" dirty="0">
                <a:solidFill>
                  <a:schemeClr val="bg1"/>
                </a:solidFill>
              </a:rPr>
              <a:t>Ensure continuity of services </a:t>
            </a:r>
          </a:p>
        </p:txBody>
      </p:sp>
      <p:sp>
        <p:nvSpPr>
          <p:cNvPr id="19" name="Text Placeholder 8">
            <a:extLst>
              <a:ext uri="{FF2B5EF4-FFF2-40B4-BE49-F238E27FC236}">
                <a16:creationId xmlns:a16="http://schemas.microsoft.com/office/drawing/2014/main" id="{5207935A-B4BE-40EE-8575-0BB1EC667F9F}"/>
              </a:ext>
            </a:extLst>
          </p:cNvPr>
          <p:cNvSpPr txBox="1">
            <a:spLocks/>
          </p:cNvSpPr>
          <p:nvPr/>
        </p:nvSpPr>
        <p:spPr>
          <a:xfrm>
            <a:off x="5859544" y="3722132"/>
            <a:ext cx="1429984" cy="2514600"/>
          </a:xfrm>
          <a:prstGeom prst="rect">
            <a:avLst/>
          </a:prstGeom>
          <a:solidFill>
            <a:srgbClr val="F18E09"/>
          </a:solidFill>
          <a:ln>
            <a:noFill/>
          </a:ln>
        </p:spPr>
        <p:style>
          <a:lnRef idx="0">
            <a:scrgbClr r="0" g="0" b="0"/>
          </a:lnRef>
          <a:fillRef idx="0">
            <a:scrgbClr r="0" g="0" b="0"/>
          </a:fillRef>
          <a:effectRef idx="0">
            <a:scrgbClr r="0" g="0" b="0"/>
          </a:effectRef>
          <a:fontRef idx="minor">
            <a:schemeClr val="lt1"/>
          </a:fontRef>
        </p:style>
        <p:txBody>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u="sng" dirty="0">
                <a:solidFill>
                  <a:schemeClr val="bg1"/>
                </a:solidFill>
              </a:rPr>
              <a:t>Protec</a:t>
            </a:r>
            <a:r>
              <a:rPr lang="en-US" u="sng" dirty="0">
                <a:solidFill>
                  <a:schemeClr val="bg1"/>
                </a:solidFill>
              </a:rPr>
              <a:t>t </a:t>
            </a:r>
          </a:p>
          <a:p>
            <a:endParaRPr lang="en-US" dirty="0">
              <a:solidFill>
                <a:schemeClr val="bg1"/>
              </a:solidFill>
            </a:endParaRPr>
          </a:p>
          <a:p>
            <a:pPr algn="ctr"/>
            <a:r>
              <a:rPr lang="en-US" dirty="0">
                <a:solidFill>
                  <a:schemeClr val="bg1"/>
                </a:solidFill>
              </a:rPr>
              <a:t>Clients Privacy </a:t>
            </a:r>
          </a:p>
        </p:txBody>
      </p:sp>
      <p:sp>
        <p:nvSpPr>
          <p:cNvPr id="20" name="Text Placeholder 9">
            <a:extLst>
              <a:ext uri="{FF2B5EF4-FFF2-40B4-BE49-F238E27FC236}">
                <a16:creationId xmlns:a16="http://schemas.microsoft.com/office/drawing/2014/main" id="{E2E7AFF0-80DC-4FBA-B0BB-1118D6DEE06D}"/>
              </a:ext>
            </a:extLst>
          </p:cNvPr>
          <p:cNvSpPr txBox="1">
            <a:spLocks/>
          </p:cNvSpPr>
          <p:nvPr/>
        </p:nvSpPr>
        <p:spPr>
          <a:xfrm>
            <a:off x="8806554" y="3698413"/>
            <a:ext cx="1474542" cy="2514600"/>
          </a:xfrm>
          <a:prstGeom prst="rect">
            <a:avLst/>
          </a:prstGeom>
          <a:solidFill>
            <a:srgbClr val="0070C0"/>
          </a:solidFill>
        </p:spPr>
        <p:style>
          <a:lnRef idx="1">
            <a:schemeClr val="accent4"/>
          </a:lnRef>
          <a:fillRef idx="2">
            <a:schemeClr val="accent4"/>
          </a:fillRef>
          <a:effectRef idx="1">
            <a:schemeClr val="accent4"/>
          </a:effectRef>
          <a:fontRef idx="minor">
            <a:schemeClr val="dk1"/>
          </a:fontRef>
        </p:style>
        <p:txBody>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u="sng" dirty="0">
                <a:solidFill>
                  <a:schemeClr val="bg1"/>
                </a:solidFill>
              </a:rPr>
              <a:t>Store </a:t>
            </a:r>
          </a:p>
          <a:p>
            <a:endParaRPr lang="en-US" dirty="0">
              <a:solidFill>
                <a:schemeClr val="bg1"/>
              </a:solidFill>
            </a:endParaRPr>
          </a:p>
          <a:p>
            <a:r>
              <a:rPr lang="en-US" dirty="0">
                <a:solidFill>
                  <a:schemeClr val="bg1"/>
                </a:solidFill>
              </a:rPr>
              <a:t>Records for a number of years, according to relevant laws</a:t>
            </a:r>
          </a:p>
        </p:txBody>
      </p:sp>
    </p:spTree>
    <p:extLst>
      <p:ext uri="{BB962C8B-B14F-4D97-AF65-F5344CB8AC3E}">
        <p14:creationId xmlns:p14="http://schemas.microsoft.com/office/powerpoint/2010/main" val="318255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25A448-6C94-4928-B9DE-95713F28043B}"/>
              </a:ext>
            </a:extLst>
          </p:cNvPr>
          <p:cNvSpPr>
            <a:spLocks noGrp="1"/>
          </p:cNvSpPr>
          <p:nvPr>
            <p:ph type="title"/>
          </p:nvPr>
        </p:nvSpPr>
        <p:spPr>
          <a:xfrm>
            <a:off x="457200" y="555625"/>
            <a:ext cx="9601200" cy="498598"/>
          </a:xfrm>
        </p:spPr>
        <p:txBody>
          <a:bodyPr/>
          <a:lstStyle/>
          <a:p>
            <a:r>
              <a:rPr lang="en-US" sz="3600" dirty="0"/>
              <a:t>Resources Continued </a:t>
            </a:r>
          </a:p>
        </p:txBody>
      </p:sp>
      <p:sp>
        <p:nvSpPr>
          <p:cNvPr id="5" name="Content Placeholder 2">
            <a:extLst>
              <a:ext uri="{FF2B5EF4-FFF2-40B4-BE49-F238E27FC236}">
                <a16:creationId xmlns:a16="http://schemas.microsoft.com/office/drawing/2014/main" id="{79D009D8-93B7-4DF4-91C1-897FF4528418}"/>
              </a:ext>
            </a:extLst>
          </p:cNvPr>
          <p:cNvSpPr>
            <a:spLocks noGrp="1"/>
          </p:cNvSpPr>
          <p:nvPr>
            <p:ph idx="1"/>
          </p:nvPr>
        </p:nvSpPr>
        <p:spPr>
          <a:xfrm>
            <a:off x="1524000" y="1557338"/>
            <a:ext cx="7754911" cy="2999672"/>
          </a:xfrm>
        </p:spPr>
        <p:txBody>
          <a:bodyPr>
            <a:noAutofit/>
          </a:bodyPr>
          <a:lstStyle/>
          <a:p>
            <a:pPr marL="285750" indent="-285750">
              <a:buFont typeface="Arial" panose="020B0604020202020204" pitchFamily="34" charset="0"/>
              <a:buChar char="•"/>
            </a:pPr>
            <a:r>
              <a:rPr lang="en-US" sz="1600" dirty="0"/>
              <a:t>Matthews, K. (2019) How Behavioral Health Facilities Can Overcome Treatment Planning Challenges </a:t>
            </a:r>
          </a:p>
          <a:p>
            <a:pPr marL="285750" indent="-285750">
              <a:buFont typeface="Arial" panose="020B0604020202020204" pitchFamily="34" charset="0"/>
              <a:buChar char="•"/>
            </a:pPr>
            <a:r>
              <a:rPr lang="en-US" sz="1600" dirty="0"/>
              <a:t>Butterworth, C. (2012) How to achieve a person-centered writing style in care plans. </a:t>
            </a:r>
          </a:p>
          <a:p>
            <a:pPr marL="285750" lvl="0" indent="-285750">
              <a:buFont typeface="Arial" panose="020B0604020202020204" pitchFamily="34" charset="0"/>
              <a:buChar char="•"/>
            </a:pPr>
            <a:r>
              <a:rPr lang="en-US" sz="1600" dirty="0"/>
              <a:t>Antony, M. M., &amp; Barlow, D. H. (Eds.). (2011). </a:t>
            </a:r>
            <a:r>
              <a:rPr lang="en-US" sz="1600" i="1" dirty="0"/>
              <a:t>Handbook of assessment and treatment planning for psychological disorders</a:t>
            </a:r>
            <a:r>
              <a:rPr lang="en-US" sz="1600" dirty="0"/>
              <a:t> (2nd Ed.). New York, NY: Guilford press.</a:t>
            </a:r>
          </a:p>
          <a:p>
            <a:pPr marL="285750" lvl="0" indent="-285750">
              <a:buFont typeface="Arial" panose="020B0604020202020204" pitchFamily="34" charset="0"/>
              <a:buChar char="•"/>
            </a:pPr>
            <a:r>
              <a:rPr lang="en-US" sz="1600" dirty="0"/>
              <a:t>Frank, R. I., &amp; Davidson, J. (2014). </a:t>
            </a:r>
            <a:r>
              <a:rPr lang="en-US" sz="1600" i="1" dirty="0"/>
              <a:t>The transdiagnostic road map to case formulation and treatment planning: Practical guidance for clinical decision making.</a:t>
            </a:r>
            <a:r>
              <a:rPr lang="en-US" sz="1600" dirty="0"/>
              <a:t> Oakland, CA: New Harbinger Publications.</a:t>
            </a:r>
          </a:p>
          <a:p>
            <a:endParaRPr lang="en-US" sz="1600" dirty="0"/>
          </a:p>
          <a:p>
            <a:endParaRPr lang="en-US" sz="1600" dirty="0"/>
          </a:p>
        </p:txBody>
      </p:sp>
    </p:spTree>
    <p:extLst>
      <p:ext uri="{BB962C8B-B14F-4D97-AF65-F5344CB8AC3E}">
        <p14:creationId xmlns:p14="http://schemas.microsoft.com/office/powerpoint/2010/main" val="115647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76BE4C-DA2C-478A-9371-AE9A6B80DF13}"/>
              </a:ext>
            </a:extLst>
          </p:cNvPr>
          <p:cNvSpPr>
            <a:spLocks noGrp="1"/>
          </p:cNvSpPr>
          <p:nvPr>
            <p:ph type="title"/>
          </p:nvPr>
        </p:nvSpPr>
        <p:spPr>
          <a:xfrm>
            <a:off x="2462917" y="2068643"/>
            <a:ext cx="7266165" cy="1360357"/>
          </a:xfrm>
        </p:spPr>
        <p:txBody>
          <a:bodyPr/>
          <a:lstStyle/>
          <a:p>
            <a:r>
              <a:rPr lang="en-US" dirty="0"/>
              <a:t>Thank you</a:t>
            </a:r>
          </a:p>
        </p:txBody>
      </p:sp>
      <p:sp>
        <p:nvSpPr>
          <p:cNvPr id="4" name="Title 1">
            <a:extLst>
              <a:ext uri="{FF2B5EF4-FFF2-40B4-BE49-F238E27FC236}">
                <a16:creationId xmlns:a16="http://schemas.microsoft.com/office/drawing/2014/main" id="{A12F0CEA-9A3C-476F-B439-3777BA036F14}"/>
              </a:ext>
            </a:extLst>
          </p:cNvPr>
          <p:cNvSpPr>
            <a:spLocks noGrp="1"/>
          </p:cNvSpPr>
          <p:nvPr>
            <p:ph type="body" idx="1"/>
          </p:nvPr>
        </p:nvSpPr>
        <p:spPr>
          <a:xfrm>
            <a:off x="1752600" y="4226108"/>
            <a:ext cx="8686800" cy="331787"/>
          </a:xfrm>
        </p:spPr>
        <p:txBody>
          <a:bodyPr/>
          <a:lstStyle/>
          <a:p>
            <a:r>
              <a:rPr lang="en-US" dirty="0">
                <a:solidFill>
                  <a:srgbClr val="F18E09"/>
                </a:solidFill>
              </a:rPr>
              <a:t>Angie Radford</a:t>
            </a:r>
          </a:p>
        </p:txBody>
      </p:sp>
      <p:sp>
        <p:nvSpPr>
          <p:cNvPr id="5" name="Text Placeholder 2">
            <a:extLst>
              <a:ext uri="{FF2B5EF4-FFF2-40B4-BE49-F238E27FC236}">
                <a16:creationId xmlns:a16="http://schemas.microsoft.com/office/drawing/2014/main" id="{2D5294EE-7481-48BE-89EA-A73DCBE98CF3}"/>
              </a:ext>
            </a:extLst>
          </p:cNvPr>
          <p:cNvSpPr txBox="1">
            <a:spLocks/>
          </p:cNvSpPr>
          <p:nvPr/>
        </p:nvSpPr>
        <p:spPr bwMode="gray">
          <a:xfrm>
            <a:off x="3864182" y="4809402"/>
            <a:ext cx="5383666" cy="325534"/>
          </a:xfrm>
          <a:prstGeom prst="rect">
            <a:avLst/>
          </a:prstGeom>
        </p:spPr>
        <p:txBody>
          <a:bodyPr vert="horz" lIns="0" tIns="0" rIns="0" bIns="0" rtlCol="0">
            <a:spAutoFit/>
          </a:bodyPr>
          <a:lstStyle>
            <a:lvl1pPr marL="0" indent="0" algn="ctr" defTabSz="914400" rtl="0" eaLnBrk="1" latinLnBrk="0" hangingPunct="1">
              <a:lnSpc>
                <a:spcPct val="90000"/>
              </a:lnSpc>
              <a:spcBef>
                <a:spcPts val="0"/>
              </a:spcBef>
              <a:buFont typeface="Arial" panose="020B0604020202020204" pitchFamily="34" charset="0"/>
              <a:buNone/>
              <a:defRPr sz="2400" kern="1200">
                <a:solidFill>
                  <a:schemeClr val="accent6"/>
                </a:solidFill>
                <a:latin typeface="+mn-lt"/>
                <a:ea typeface="+mn-ea"/>
                <a:cs typeface="+mn-cs"/>
              </a:defRPr>
            </a:lvl1pPr>
            <a:lvl2pPr marL="457200" indent="0" algn="l" defTabSz="914400" rtl="0" eaLnBrk="1" latinLnBrk="0" hangingPunct="1">
              <a:lnSpc>
                <a:spcPct val="100000"/>
              </a:lnSpc>
              <a:spcBef>
                <a:spcPts val="600"/>
              </a:spcBef>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Tx/>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600"/>
              </a:spcBef>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600"/>
              </a:spcBef>
              <a:buClr>
                <a:schemeClr val="tx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t>Senior Manager Commercial Audits</a:t>
            </a:r>
            <a:endParaRPr lang="en-US" dirty="0"/>
          </a:p>
        </p:txBody>
      </p:sp>
    </p:spTree>
    <p:extLst>
      <p:ext uri="{BB962C8B-B14F-4D97-AF65-F5344CB8AC3E}">
        <p14:creationId xmlns:p14="http://schemas.microsoft.com/office/powerpoint/2010/main" val="352265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1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74BE-A8D4-4EC0-9ABF-6D9958805D48}"/>
              </a:ext>
            </a:extLst>
          </p:cNvPr>
          <p:cNvSpPr>
            <a:spLocks noGrp="1"/>
          </p:cNvSpPr>
          <p:nvPr>
            <p:ph type="title"/>
          </p:nvPr>
        </p:nvSpPr>
        <p:spPr bwMode="gray">
          <a:xfrm>
            <a:off x="199441" y="393211"/>
            <a:ext cx="10515600" cy="498598"/>
          </a:xfrm>
        </p:spPr>
        <p:txBody>
          <a:bodyPr/>
          <a:lstStyle/>
          <a:p>
            <a:r>
              <a:rPr lang="en-US" sz="3600" kern="1200" dirty="0">
                <a:latin typeface="+mj-lt"/>
                <a:ea typeface="+mj-ea"/>
                <a:cs typeface="+mj-cs"/>
              </a:rPr>
              <a:t>CMS Guidelines </a:t>
            </a:r>
            <a:endParaRPr lang="en-US" sz="3600" dirty="0"/>
          </a:p>
        </p:txBody>
      </p:sp>
      <p:sp>
        <p:nvSpPr>
          <p:cNvPr id="4" name="TextBox 3">
            <a:extLst>
              <a:ext uri="{FF2B5EF4-FFF2-40B4-BE49-F238E27FC236}">
                <a16:creationId xmlns:a16="http://schemas.microsoft.com/office/drawing/2014/main" id="{ECB925A9-14F8-434B-BAA8-491FE6F33528}"/>
              </a:ext>
            </a:extLst>
          </p:cNvPr>
          <p:cNvSpPr txBox="1"/>
          <p:nvPr/>
        </p:nvSpPr>
        <p:spPr bwMode="gray">
          <a:xfrm>
            <a:off x="199441" y="877200"/>
            <a:ext cx="10683552" cy="369332"/>
          </a:xfrm>
          <a:prstGeom prst="rect">
            <a:avLst/>
          </a:prstGeom>
          <a:noFill/>
        </p:spPr>
        <p:txBody>
          <a:bodyPr vert="horz" wrap="square" lIns="0" tIns="0" rIns="0" bIns="0" rtlCol="0">
            <a:spAutoFit/>
          </a:bodyPr>
          <a:lstStyle/>
          <a:p>
            <a:r>
              <a:rPr lang="en-US" sz="2400" kern="1200" dirty="0">
                <a:latin typeface="+mn-lt"/>
                <a:ea typeface="+mn-ea"/>
                <a:cs typeface="+mn-cs"/>
              </a:rPr>
              <a:t>Medicaid documentation for behavioral health providers</a:t>
            </a:r>
          </a:p>
        </p:txBody>
      </p:sp>
      <p:pic>
        <p:nvPicPr>
          <p:cNvPr id="51" name="Picture 50" descr="A picture containing person, table, desk&#10;&#10;Description automatically generated">
            <a:extLst>
              <a:ext uri="{FF2B5EF4-FFF2-40B4-BE49-F238E27FC236}">
                <a16:creationId xmlns:a16="http://schemas.microsoft.com/office/drawing/2014/main" id="{F6FB1AC8-8791-4D6D-BA66-1E2EA4965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28" y="2441898"/>
            <a:ext cx="4804682" cy="3203122"/>
          </a:xfrm>
          <a:prstGeom prst="rect">
            <a:avLst/>
          </a:prstGeom>
        </p:spPr>
      </p:pic>
      <p:graphicFrame>
        <p:nvGraphicFramePr>
          <p:cNvPr id="56" name="TextBox 6">
            <a:extLst>
              <a:ext uri="{FF2B5EF4-FFF2-40B4-BE49-F238E27FC236}">
                <a16:creationId xmlns:a16="http://schemas.microsoft.com/office/drawing/2014/main" id="{E9A10707-859F-4725-99E5-21CCC4913E4D}"/>
              </a:ext>
            </a:extLst>
          </p:cNvPr>
          <p:cNvGraphicFramePr/>
          <p:nvPr>
            <p:extLst>
              <p:ext uri="{D42A27DB-BD31-4B8C-83A1-F6EECF244321}">
                <p14:modId xmlns:p14="http://schemas.microsoft.com/office/powerpoint/2010/main" val="3051801501"/>
              </p:ext>
            </p:extLst>
          </p:nvPr>
        </p:nvGraphicFramePr>
        <p:xfrm>
          <a:off x="6637564" y="1886554"/>
          <a:ext cx="4245429" cy="4079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79203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409250-DD46-4FB1-8C99-8B8162B9A307}"/>
              </a:ext>
            </a:extLst>
          </p:cNvPr>
          <p:cNvSpPr>
            <a:spLocks noGrp="1"/>
          </p:cNvSpPr>
          <p:nvPr>
            <p:ph type="title"/>
          </p:nvPr>
        </p:nvSpPr>
        <p:spPr>
          <a:xfrm>
            <a:off x="429985" y="392339"/>
            <a:ext cx="11332029" cy="946604"/>
          </a:xfrm>
        </p:spPr>
        <p:txBody>
          <a:bodyPr anchor="b">
            <a:normAutofit/>
          </a:bodyPr>
          <a:lstStyle/>
          <a:p>
            <a:r>
              <a:rPr lang="en-US" sz="4000" dirty="0"/>
              <a:t>If it Isn’t Documented, Then it Didn’t Happen!!!</a:t>
            </a:r>
          </a:p>
        </p:txBody>
      </p:sp>
      <p:grpSp>
        <p:nvGrpSpPr>
          <p:cNvPr id="4" name="Group 3">
            <a:extLst>
              <a:ext uri="{FF2B5EF4-FFF2-40B4-BE49-F238E27FC236}">
                <a16:creationId xmlns:a16="http://schemas.microsoft.com/office/drawing/2014/main" id="{3200A942-D3AD-439A-B7D9-84D067F1C6CD}"/>
              </a:ext>
            </a:extLst>
          </p:cNvPr>
          <p:cNvGrpSpPr/>
          <p:nvPr/>
        </p:nvGrpSpPr>
        <p:grpSpPr>
          <a:xfrm>
            <a:off x="287738" y="1615242"/>
            <a:ext cx="8383467" cy="818999"/>
            <a:chOff x="0" y="0"/>
            <a:chExt cx="8383467" cy="818999"/>
          </a:xfrm>
        </p:grpSpPr>
        <p:sp>
          <p:nvSpPr>
            <p:cNvPr id="5" name="Rectangle: Rounded Corners 4">
              <a:extLst>
                <a:ext uri="{FF2B5EF4-FFF2-40B4-BE49-F238E27FC236}">
                  <a16:creationId xmlns:a16="http://schemas.microsoft.com/office/drawing/2014/main" id="{CDFB6F22-3581-43DF-919F-1D3FC7A01F99}"/>
                </a:ext>
              </a:extLst>
            </p:cNvPr>
            <p:cNvSpPr/>
            <p:nvPr/>
          </p:nvSpPr>
          <p:spPr>
            <a:xfrm>
              <a:off x="0" y="0"/>
              <a:ext cx="8383467" cy="81899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9E91516-554C-4BE5-8D5A-64F378D4517D}"/>
                </a:ext>
              </a:extLst>
            </p:cNvPr>
            <p:cNvSpPr txBox="1"/>
            <p:nvPr/>
          </p:nvSpPr>
          <p:spPr>
            <a:xfrm>
              <a:off x="39980" y="39980"/>
              <a:ext cx="8303507" cy="739039"/>
            </a:xfrm>
            <a:prstGeom prst="rect">
              <a:avLst/>
            </a:prstGeom>
            <a:solidFill>
              <a:srgbClr val="F18E09"/>
            </a:solid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Documentation should be:</a:t>
              </a:r>
            </a:p>
          </p:txBody>
        </p:sp>
      </p:grpSp>
      <p:grpSp>
        <p:nvGrpSpPr>
          <p:cNvPr id="7" name="Group 6">
            <a:extLst>
              <a:ext uri="{FF2B5EF4-FFF2-40B4-BE49-F238E27FC236}">
                <a16:creationId xmlns:a16="http://schemas.microsoft.com/office/drawing/2014/main" id="{33282205-5661-46C4-A9F2-06F5301E109E}"/>
              </a:ext>
            </a:extLst>
          </p:cNvPr>
          <p:cNvGrpSpPr/>
          <p:nvPr/>
        </p:nvGrpSpPr>
        <p:grpSpPr>
          <a:xfrm>
            <a:off x="429985" y="2480257"/>
            <a:ext cx="8383467" cy="3187800"/>
            <a:chOff x="0" y="855537"/>
            <a:chExt cx="8383467" cy="3187800"/>
          </a:xfrm>
        </p:grpSpPr>
        <p:sp>
          <p:nvSpPr>
            <p:cNvPr id="8" name="Rectangle 7">
              <a:extLst>
                <a:ext uri="{FF2B5EF4-FFF2-40B4-BE49-F238E27FC236}">
                  <a16:creationId xmlns:a16="http://schemas.microsoft.com/office/drawing/2014/main" id="{C00D77C2-8DFF-467E-98E9-4B865FC17943}"/>
                </a:ext>
              </a:extLst>
            </p:cNvPr>
            <p:cNvSpPr/>
            <p:nvPr/>
          </p:nvSpPr>
          <p:spPr>
            <a:xfrm>
              <a:off x="0" y="855537"/>
              <a:ext cx="8383467" cy="31878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FA358E11-5336-448E-885C-0AFF8FA3CC68}"/>
                </a:ext>
              </a:extLst>
            </p:cNvPr>
            <p:cNvSpPr txBox="1"/>
            <p:nvPr/>
          </p:nvSpPr>
          <p:spPr>
            <a:xfrm>
              <a:off x="0" y="855537"/>
              <a:ext cx="8383467" cy="31878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6175" tIns="44450" rIns="248920" bIns="44450" numCol="1" spcCol="1270" anchor="t" anchorCtr="0">
              <a:noAutofit/>
            </a:bodyPr>
            <a:lstStyle/>
            <a:p>
              <a:pPr marL="228600" lvl="1" indent="-228600" algn="l" defTabSz="1200150">
                <a:lnSpc>
                  <a:spcPct val="90000"/>
                </a:lnSpc>
                <a:spcBef>
                  <a:spcPct val="0"/>
                </a:spcBef>
                <a:spcAft>
                  <a:spcPts val="1800"/>
                </a:spcAft>
                <a:buChar char="•"/>
              </a:pPr>
              <a:r>
                <a:rPr lang="en-US" sz="2700" kern="1200" dirty="0"/>
                <a:t>Factual: Complete, concise and accurate </a:t>
              </a:r>
            </a:p>
            <a:p>
              <a:pPr marL="228600" lvl="1" indent="-228600" algn="l" defTabSz="1200150">
                <a:lnSpc>
                  <a:spcPct val="90000"/>
                </a:lnSpc>
                <a:spcBef>
                  <a:spcPct val="0"/>
                </a:spcBef>
                <a:spcAft>
                  <a:spcPts val="1800"/>
                </a:spcAft>
                <a:buChar char="•"/>
              </a:pPr>
              <a:r>
                <a:rPr lang="en-US" sz="2700" kern="1200" dirty="0"/>
                <a:t>Timely </a:t>
              </a:r>
            </a:p>
            <a:p>
              <a:pPr marL="228600" lvl="1" indent="-228600" algn="l" defTabSz="1200150">
                <a:lnSpc>
                  <a:spcPct val="90000"/>
                </a:lnSpc>
                <a:spcBef>
                  <a:spcPct val="0"/>
                </a:spcBef>
                <a:spcAft>
                  <a:spcPts val="1800"/>
                </a:spcAft>
                <a:buChar char="•"/>
              </a:pPr>
              <a:r>
                <a:rPr lang="en-US" sz="2700" kern="1200" dirty="0"/>
                <a:t>Legible: Signed and dated</a:t>
              </a:r>
            </a:p>
            <a:p>
              <a:pPr marL="228600" lvl="1" indent="-228600" algn="l" defTabSz="1200150">
                <a:lnSpc>
                  <a:spcPct val="90000"/>
                </a:lnSpc>
                <a:spcBef>
                  <a:spcPct val="0"/>
                </a:spcBef>
                <a:spcAft>
                  <a:spcPts val="1800"/>
                </a:spcAft>
                <a:buChar char="•"/>
              </a:pPr>
              <a:r>
                <a:rPr lang="en-US" sz="2700" kern="1200" dirty="0"/>
                <a:t>Free of jargon and contains approved abbreviations</a:t>
              </a:r>
            </a:p>
            <a:p>
              <a:pPr marL="228600" lvl="1" indent="-228600" algn="l" defTabSz="1200150">
                <a:lnSpc>
                  <a:spcPct val="90000"/>
                </a:lnSpc>
                <a:spcBef>
                  <a:spcPct val="0"/>
                </a:spcBef>
                <a:spcAft>
                  <a:spcPts val="1800"/>
                </a:spcAft>
                <a:buChar char="•"/>
              </a:pPr>
              <a:r>
                <a:rPr lang="en-US" sz="2700" kern="1200" dirty="0"/>
                <a:t>Written as soon as possible after the encounter</a:t>
              </a:r>
            </a:p>
          </p:txBody>
        </p:sp>
      </p:grpSp>
    </p:spTree>
    <p:extLst>
      <p:ext uri="{BB962C8B-B14F-4D97-AF65-F5344CB8AC3E}">
        <p14:creationId xmlns:p14="http://schemas.microsoft.com/office/powerpoint/2010/main" val="255297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9D965C-FE28-4965-8CB8-57027DC787F3}"/>
              </a:ext>
            </a:extLst>
          </p:cNvPr>
          <p:cNvSpPr>
            <a:spLocks noGrp="1"/>
          </p:cNvSpPr>
          <p:nvPr>
            <p:ph type="body" idx="1"/>
          </p:nvPr>
        </p:nvSpPr>
        <p:spPr>
          <a:xfrm>
            <a:off x="1917492" y="3387835"/>
            <a:ext cx="8686800" cy="1329595"/>
          </a:xfrm>
        </p:spPr>
        <p:txBody>
          <a:bodyPr/>
          <a:lstStyle/>
          <a:p>
            <a:r>
              <a:rPr lang="en-US" sz="2400" dirty="0"/>
              <a:t>Clinical Formulation</a:t>
            </a:r>
            <a:br>
              <a:rPr lang="en-US" sz="2400" dirty="0"/>
            </a:br>
            <a:r>
              <a:rPr lang="en-US" sz="2400" dirty="0"/>
              <a:t>Cultural Factors</a:t>
            </a:r>
            <a:br>
              <a:rPr lang="en-US" sz="2400" dirty="0"/>
            </a:br>
            <a:r>
              <a:rPr lang="en-US" sz="2400" dirty="0"/>
              <a:t>Risk Assessment and Safety Planning</a:t>
            </a:r>
          </a:p>
          <a:p>
            <a:endParaRPr lang="en-US" dirty="0"/>
          </a:p>
        </p:txBody>
      </p:sp>
      <p:sp>
        <p:nvSpPr>
          <p:cNvPr id="3" name="Title 2">
            <a:extLst>
              <a:ext uri="{FF2B5EF4-FFF2-40B4-BE49-F238E27FC236}">
                <a16:creationId xmlns:a16="http://schemas.microsoft.com/office/drawing/2014/main" id="{702B45BE-6A51-405F-A0B0-1115300F37AB}"/>
              </a:ext>
            </a:extLst>
          </p:cNvPr>
          <p:cNvSpPr>
            <a:spLocks noGrp="1"/>
          </p:cNvSpPr>
          <p:nvPr>
            <p:ph type="title"/>
          </p:nvPr>
        </p:nvSpPr>
        <p:spPr>
          <a:xfrm>
            <a:off x="1917492" y="1697372"/>
            <a:ext cx="8686800" cy="1107996"/>
          </a:xfrm>
        </p:spPr>
        <p:txBody>
          <a:bodyPr/>
          <a:lstStyle/>
          <a:p>
            <a:r>
              <a:rPr lang="en-US" sz="4000" b="1" dirty="0"/>
              <a:t>Assessment Areas </a:t>
            </a:r>
            <a:r>
              <a:rPr lang="en-US" sz="4000" dirty="0"/>
              <a:t>t</a:t>
            </a:r>
            <a:r>
              <a:rPr lang="en-US" sz="4000" b="1" dirty="0"/>
              <a:t>hat Are Commonly Under-Documented</a:t>
            </a:r>
            <a:r>
              <a:rPr lang="en-US" sz="4000" dirty="0"/>
              <a:t>:</a:t>
            </a:r>
          </a:p>
        </p:txBody>
      </p:sp>
    </p:spTree>
    <p:extLst>
      <p:ext uri="{BB962C8B-B14F-4D97-AF65-F5344CB8AC3E}">
        <p14:creationId xmlns:p14="http://schemas.microsoft.com/office/powerpoint/2010/main" val="272214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E7C3CD-CDFC-479A-AA5D-FEF960B523C5}"/>
              </a:ext>
            </a:extLst>
          </p:cNvPr>
          <p:cNvSpPr txBox="1"/>
          <p:nvPr/>
        </p:nvSpPr>
        <p:spPr>
          <a:xfrm>
            <a:off x="533400" y="342900"/>
            <a:ext cx="9944100" cy="707886"/>
          </a:xfrm>
          <a:prstGeom prst="rect">
            <a:avLst/>
          </a:prstGeom>
          <a:noFill/>
        </p:spPr>
        <p:txBody>
          <a:bodyPr wrap="square" rtlCol="0">
            <a:spAutoFit/>
          </a:bodyPr>
          <a:lstStyle/>
          <a:p>
            <a:r>
              <a:rPr lang="en-US" sz="4000" dirty="0">
                <a:solidFill>
                  <a:schemeClr val="accent1">
                    <a:lumMod val="75000"/>
                  </a:schemeClr>
                </a:solidFill>
              </a:rPr>
              <a:t>The Assessment Process</a:t>
            </a:r>
          </a:p>
        </p:txBody>
      </p:sp>
      <p:sp>
        <p:nvSpPr>
          <p:cNvPr id="7" name="Content Placeholder 2">
            <a:extLst>
              <a:ext uri="{FF2B5EF4-FFF2-40B4-BE49-F238E27FC236}">
                <a16:creationId xmlns:a16="http://schemas.microsoft.com/office/drawing/2014/main" id="{EDF633BD-C9F0-48FD-A7A3-049F54F1B9DF}"/>
              </a:ext>
            </a:extLst>
          </p:cNvPr>
          <p:cNvSpPr txBox="1">
            <a:spLocks/>
          </p:cNvSpPr>
          <p:nvPr/>
        </p:nvSpPr>
        <p:spPr>
          <a:xfrm>
            <a:off x="638331" y="1177977"/>
            <a:ext cx="8153400" cy="42334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dirty="0"/>
          </a:p>
          <a:p>
            <a:r>
              <a:rPr lang="en-US" dirty="0"/>
              <a:t>Allows for gathering an understanding about the person, their family, strengths and abilities, their dreams, the needs and problems and why they are seeking help</a:t>
            </a:r>
          </a:p>
          <a:p>
            <a:r>
              <a:rPr lang="en-US" dirty="0"/>
              <a:t>Should never be considered a one-time event</a:t>
            </a:r>
          </a:p>
          <a:p>
            <a:r>
              <a:rPr lang="en-US" dirty="0"/>
              <a:t>Is something that should occur throughout treatment</a:t>
            </a:r>
            <a:r>
              <a:rPr lang="en-US" sz="2400" dirty="0"/>
              <a:t> </a:t>
            </a:r>
            <a:endParaRPr lang="en-US" dirty="0"/>
          </a:p>
        </p:txBody>
      </p:sp>
    </p:spTree>
    <p:extLst>
      <p:ext uri="{BB962C8B-B14F-4D97-AF65-F5344CB8AC3E}">
        <p14:creationId xmlns:p14="http://schemas.microsoft.com/office/powerpoint/2010/main" val="28622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onscreen-16x9-template-20220208" id="{AF4663C2-82EA-47A3-AF54-791320FA6DF4}" vid="{8CC99930-C61A-4FBB-B9C1-049184CE05E2}"/>
    </a:ext>
  </a:extLst>
</a:theme>
</file>

<file path=ppt/theme/theme2.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CWRMItemRecordData xmlns="400da784-c657-4554-a561-cb8bbb3e58fc" xsi:nil="true"/>
    <CWRMItemRecordClassificationTaxHTField0 xmlns="400da784-c657-4554-a561-cb8bbb3e58fc" xsi:nil="true"/>
    <TaxCatchAll xmlns="400da784-c657-4554-a561-cb8bbb3e58fc" xsi:nil="true"/>
    <lcf76f155ced4ddcb4097134ff3c332f xmlns="b34e16b9-b760-406f-8b46-7444b5c3add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8A5C079CAB0448AA9553C873CC4381" ma:contentTypeVersion="15" ma:contentTypeDescription="Create a new document." ma:contentTypeScope="" ma:versionID="d4c60622a62035a79475932c69686a50">
  <xsd:schema xmlns:xsd="http://www.w3.org/2001/XMLSchema" xmlns:xs="http://www.w3.org/2001/XMLSchema" xmlns:p="http://schemas.microsoft.com/office/2006/metadata/properties" xmlns:ns2="400da784-c657-4554-a561-cb8bbb3e58fc" xmlns:ns3="b34e16b9-b760-406f-8b46-7444b5c3add1" targetNamespace="http://schemas.microsoft.com/office/2006/metadata/properties" ma:root="true" ma:fieldsID="8483c2a50c0297e135029c5df1dfc581" ns2:_="" ns3:_="">
    <xsd:import namespace="400da784-c657-4554-a561-cb8bbb3e58fc"/>
    <xsd:import namespace="b34e16b9-b760-406f-8b46-7444b5c3add1"/>
    <xsd:element name="properties">
      <xsd:complexType>
        <xsd:sequence>
          <xsd:element name="documentManagement">
            <xsd:complexType>
              <xsd:all>
                <xsd:element ref="ns2:CWRMItemUniqueId" minOccurs="0"/>
                <xsd:element ref="ns2:CWRMItemRecordState" minOccurs="0"/>
                <xsd:element ref="ns2:CWRMItemRecordCategory" minOccurs="0"/>
                <xsd:element ref="ns2:CWRMItemRecordStatus" minOccurs="0"/>
                <xsd:element ref="ns2:CWRMItemRecordDeclaredDate" minOccurs="0"/>
                <xsd:element ref="ns2:CWRMItemRecordVital" minOccurs="0"/>
                <xsd:element ref="ns2:CWRMItemRecordClassificationTaxHTField0" minOccurs="0"/>
                <xsd:element ref="ns2:TaxCatchAll" minOccurs="0"/>
                <xsd:element ref="ns2:TaxCatchAllLabel" minOccurs="0"/>
                <xsd:element ref="ns2:CWRMItemRecordData"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0da784-c657-4554-a561-cb8bbb3e58fc" elementFormDefault="qualified">
    <xsd:import namespace="http://schemas.microsoft.com/office/2006/documentManagement/types"/>
    <xsd:import namespace="http://schemas.microsoft.com/office/infopath/2007/PartnerControls"/>
    <xsd:element name="CWRMItemUniqueId" ma:index="2" nillable="true" ma:displayName="Content ID" ma:description="A universally unique identifier assigned to the item." ma:internalName="CWRMItemUniqueId" ma:readOnly="true">
      <xsd:simpleType>
        <xsd:restriction base="dms:Text"/>
      </xsd:simpleType>
    </xsd:element>
    <xsd:element name="CWRMItemRecordState" ma:index="3" nillable="true" ma:displayName="Record State" ma:description="The current state of this item as it pertains to records management." ma:internalName="CWRMItemRecordState" ma:readOnly="true">
      <xsd:simpleType>
        <xsd:restriction base="dms:Text"/>
      </xsd:simpleType>
    </xsd:element>
    <xsd:element name="CWRMItemRecordCategory" ma:index="4" nillable="true" ma:displayName="Record Category" ma:description="Identifies the current record category for the item." ma:internalName="CWRMItemRecordCategory" ma:readOnly="true">
      <xsd:simpleType>
        <xsd:restriction base="dms:Text"/>
      </xsd:simpleType>
    </xsd:element>
    <xsd:element name="CWRMItemRecordStatus" ma:index="6" nillable="true" ma:displayName="Record Status" ma:description="The current status of this item as it pertains to records management." ma:internalName="CWRMItemRecordStatus" ma:readOnly="true">
      <xsd:simpleType>
        <xsd:restriction base="dms:Text"/>
      </xsd:simpleType>
    </xsd:element>
    <xsd:element name="CWRMItemRecordDeclaredDate" ma:index="7" nillable="true" ma:displayName="Record Declared Date" ma:description="The date and time that the item was declared a record." ma:format="DateTime" ma:internalName="CWRMItemRecordDeclaredDate" ma:readOnly="true">
      <xsd:simpleType>
        <xsd:restriction base="dms:DateTime"/>
      </xsd:simpleType>
    </xsd:element>
    <xsd:element name="CWRMItemRecordVital" ma:index="8" nillable="true" ma:displayName="Record Vital" ma:description="Indicates if this item is considered vital to the organization." ma:internalName="CWRMItemRecordVital" ma:readOnly="true">
      <xsd:simpleType>
        <xsd:restriction base="dms:Boolean"/>
      </xsd:simpleType>
    </xsd:element>
    <xsd:element name="CWRMItemRecordClassificationTaxHTField0" ma:index="12" nillable="true" ma:displayName="Record Classification_0" ma:hidden="true" ma:internalName="CWRMItemRecordClassificationTaxHTField0" ma:readOnly="false">
      <xsd:simpleType>
        <xsd:restriction base="dms:Note"/>
      </xsd:simpleType>
    </xsd:element>
    <xsd:element name="TaxCatchAll" ma:index="13" nillable="true" ma:displayName="Taxonomy Catch All Column" ma:description="" ma:hidden="true" ma:list="{b51979e1-7021-435d-9c16-b18591b58037}" ma:internalName="TaxCatchAll" ma:readOnly="false" ma:showField="CatchAllData" ma:web="400da784-c657-4554-a561-cb8bbb3e58fc">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description="" ma:hidden="true" ma:list="{b51979e1-7021-435d-9c16-b18591b58037}" ma:internalName="TaxCatchAllLabel" ma:readOnly="true" ma:showField="CatchAllDataLabel" ma:web="400da784-c657-4554-a561-cb8bbb3e58fc">
      <xsd:complexType>
        <xsd:complexContent>
          <xsd:extension base="dms:MultiChoiceLookup">
            <xsd:sequence>
              <xsd:element name="Value" type="dms:Lookup" maxOccurs="unbounded" minOccurs="0" nillable="true"/>
            </xsd:sequence>
          </xsd:extension>
        </xsd:complexContent>
      </xsd:complexType>
    </xsd:element>
    <xsd:element name="CWRMItemRecordData" ma:index="18" nillable="true" ma:displayName="Record Data" ma:description="Contains system specific record data for the item." ma:hidden="true" ma:internalName="CWRMItemRecordData" ma:readOnly="false">
      <xsd:simpleType>
        <xsd:restriction base="dms:Note"/>
      </xsd:simple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4e16b9-b760-406f-8b46-7444b5c3add1"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AutoTags" ma:index="24" nillable="true" ma:displayName="Tags" ma:internalName="MediaServiceAutoTags"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2a6b2b66-40d8-4e06-8a39-adc3ecd4519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9E4D92-F927-4D55-85B9-9E76D59344D6}">
  <ds:schemaRefs>
    <ds:schemaRef ds:uri="http://schemas.microsoft.com/sharepoint/v3/contenttype/forms"/>
  </ds:schemaRefs>
</ds:datastoreItem>
</file>

<file path=customXml/itemProps2.xml><?xml version="1.0" encoding="utf-8"?>
<ds:datastoreItem xmlns:ds="http://schemas.openxmlformats.org/officeDocument/2006/customXml" ds:itemID="{43723F02-F7C4-4320-B81C-6FC49A3212A9}">
  <ds:schemaRefs>
    <ds:schemaRef ds:uri="http://purl.org/dc/terms/"/>
    <ds:schemaRef ds:uri="400da784-c657-4554-a561-cb8bbb3e58fc"/>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http://purl.org/dc/dcmitype/"/>
    <ds:schemaRef ds:uri="b34e16b9-b760-406f-8b46-7444b5c3add1"/>
    <ds:schemaRef ds:uri="http://schemas.microsoft.com/office/2006/metadata/properties"/>
  </ds:schemaRefs>
</ds:datastoreItem>
</file>

<file path=customXml/itemProps3.xml><?xml version="1.0" encoding="utf-8"?>
<ds:datastoreItem xmlns:ds="http://schemas.openxmlformats.org/officeDocument/2006/customXml" ds:itemID="{EFFC1168-A104-4275-8947-54E907C4AE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0da784-c657-4554-a561-cb8bbb3e58fc"/>
    <ds:schemaRef ds:uri="b34e16b9-b760-406f-8b46-7444b5c3ad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3035</TotalTime>
  <Words>13604</Words>
  <Application>Microsoft Office PowerPoint</Application>
  <PresentationFormat>Widescreen</PresentationFormat>
  <Paragraphs>901</Paragraphs>
  <Slides>52</Slides>
  <Notes>45</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Optum Theme</vt:lpstr>
      <vt:lpstr>Documentation Throughout the Treatment Process</vt:lpstr>
      <vt:lpstr>Objectives</vt:lpstr>
      <vt:lpstr>Why Do We Document?</vt:lpstr>
      <vt:lpstr>Documentation and Quality of Care </vt:lpstr>
      <vt:lpstr>Ethical Obligation </vt:lpstr>
      <vt:lpstr>CMS Guidelines </vt:lpstr>
      <vt:lpstr>If it Isn’t Documented, Then it Didn’t Happen!!!</vt:lpstr>
      <vt:lpstr>Assessment Areas that Are Commonly Under-Documented:</vt:lpstr>
      <vt:lpstr>PowerPoint Presentation</vt:lpstr>
      <vt:lpstr> Treatment Road Map</vt:lpstr>
      <vt:lpstr>What are Common Mistakes in Assessments?</vt:lpstr>
      <vt:lpstr>PowerPoint Presentation</vt:lpstr>
      <vt:lpstr>PowerPoint Presentation</vt:lpstr>
      <vt:lpstr>PowerPoint Presentation</vt:lpstr>
      <vt:lpstr>PowerPoint Presentation</vt:lpstr>
      <vt:lpstr>PowerPoint Presentation</vt:lpstr>
      <vt:lpstr>Cultural Formulation Interview (CFI)</vt:lpstr>
      <vt:lpstr>Example: Cultural Perceptions of Cause, Context and Support </vt:lpstr>
      <vt:lpstr>Considerations When Serving Veterans </vt:lpstr>
      <vt:lpstr>How Can We Use This Information to Inform Care?</vt:lpstr>
      <vt:lpstr>Assessing for Risk and Safety Planning</vt:lpstr>
      <vt:lpstr>Observations from the Field Around Assessing for Risk and Safety Planning.</vt:lpstr>
      <vt:lpstr>Stages of Crisis </vt:lpstr>
      <vt:lpstr>When Is the Best Time to Do a Safety Plan?</vt:lpstr>
      <vt:lpstr>Questions to Ask?</vt:lpstr>
      <vt:lpstr>Elements of the Safety Plan</vt:lpstr>
      <vt:lpstr>Treatment Planning</vt:lpstr>
      <vt:lpstr>What Does Person-Centered Mean?</vt:lpstr>
      <vt:lpstr>ASAM Assessment and Treatment Planning</vt:lpstr>
      <vt:lpstr>Program-Driven Plans (Hasson and Freese)</vt:lpstr>
      <vt:lpstr>Program-Driven Plan Examples</vt:lpstr>
      <vt:lpstr>ASAM Paradigm Shift </vt:lpstr>
      <vt:lpstr>Individualized Treatment </vt:lpstr>
      <vt:lpstr>What Is Required On Treatment Plans?</vt:lpstr>
      <vt:lpstr>Goals Should:</vt:lpstr>
      <vt:lpstr>Helpful Questions to Ask to Help Prioritize </vt:lpstr>
      <vt:lpstr>Measurable Objectives </vt:lpstr>
      <vt:lpstr>Things To Keep In Mind When Creating Objectives:</vt:lpstr>
      <vt:lpstr>Interventions</vt:lpstr>
      <vt:lpstr>Discharge Planning Within the Treatment Plan</vt:lpstr>
      <vt:lpstr>Progress Notes </vt:lpstr>
      <vt:lpstr>Progress Notes </vt:lpstr>
      <vt:lpstr>What Areas on Progress Notes are Generally Lacking?</vt:lpstr>
      <vt:lpstr>Overall Documentation Tips </vt:lpstr>
      <vt:lpstr>In Summary</vt:lpstr>
      <vt:lpstr>Resources</vt:lpstr>
      <vt:lpstr>Resources </vt:lpstr>
      <vt:lpstr>Resources Continued</vt:lpstr>
      <vt:lpstr>Resources Continued </vt:lpstr>
      <vt:lpstr>Resources Continued </vt:lpstr>
      <vt:lpstr>Thank you</vt:lpstr>
      <vt:lpstr>PowerPoint Presentation</vt:lpstr>
    </vt:vector>
  </TitlesOfParts>
  <Company>Optum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Kuta, Rebecca A</dc:creator>
  <dc:description>Optum 2022 template developed by Creative Partners. 16:9 on-screen</dc:description>
  <cp:lastModifiedBy>Gilbreath, Allison</cp:lastModifiedBy>
  <cp:revision>13</cp:revision>
  <dcterms:created xsi:type="dcterms:W3CDTF">2022-02-16T22:22:37Z</dcterms:created>
  <dcterms:modified xsi:type="dcterms:W3CDTF">2022-10-31T14:19:18Z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0x010100A98A5C079CAB0448AA9553C873CC4381</vt:lpwstr>
  </property>
  <property fmtid="{D5CDD505-2E9C-101B-9397-08002B2CF9AE}" pid="3" name="CWRMItemRecordClassification">
    <vt:lpwstr/>
  </property>
  <property fmtid="{D5CDD505-2E9C-101B-9397-08002B2CF9AE}" pid="4" name="MediaServiceImageTags">
    <vt:lpwstr/>
  </property>
  <property fmtid="{D5CDD505-2E9C-101B-9397-08002B2CF9AE}" pid="5" name="MSIP_Label_320f21ee-9bdc-4991-8abe-58f53448e302_Enabled">
    <vt:lpwstr>true</vt:lpwstr>
  </property>
  <property fmtid="{D5CDD505-2E9C-101B-9397-08002B2CF9AE}" pid="6" name="MSIP_Label_320f21ee-9bdc-4991-8abe-58f53448e302_SetDate">
    <vt:lpwstr>2022-09-23T15:36:09Z</vt:lpwstr>
  </property>
  <property fmtid="{D5CDD505-2E9C-101B-9397-08002B2CF9AE}" pid="7" name="MSIP_Label_320f21ee-9bdc-4991-8abe-58f53448e302_Method">
    <vt:lpwstr>Privileged</vt:lpwstr>
  </property>
  <property fmtid="{D5CDD505-2E9C-101B-9397-08002B2CF9AE}" pid="8" name="MSIP_Label_320f21ee-9bdc-4991-8abe-58f53448e302_Name">
    <vt:lpwstr>External Label</vt:lpwstr>
  </property>
  <property fmtid="{D5CDD505-2E9C-101B-9397-08002B2CF9AE}" pid="9" name="MSIP_Label_320f21ee-9bdc-4991-8abe-58f53448e302_SiteId">
    <vt:lpwstr>db05faca-c82a-4b9d-b9c5-0f64b6755421</vt:lpwstr>
  </property>
  <property fmtid="{D5CDD505-2E9C-101B-9397-08002B2CF9AE}" pid="10" name="MSIP_Label_320f21ee-9bdc-4991-8abe-58f53448e302_ActionId">
    <vt:lpwstr>a15b477b-cd6b-4e30-89c0-39c4725aeedf</vt:lpwstr>
  </property>
  <property fmtid="{D5CDD505-2E9C-101B-9397-08002B2CF9AE}" pid="11" name="MSIP_Label_320f21ee-9bdc-4991-8abe-58f53448e302_ContentBits">
    <vt:lpwstr>0</vt:lpwstr>
  </property>
</Properties>
</file>