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verage" panose="020B0604020202020204" charset="0"/>
      <p:regular r:id="rId35"/>
    </p:embeddedFont>
    <p:embeddedFont>
      <p:font typeface="Oswald" pitchFamily="2"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6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dceb2e60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dceb2e60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dceb2e60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dceb2e60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d7d7a97e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d7d7a97e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dceb2e60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dceb2e60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d7d7a97e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d7d7a97e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d7d7a97e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d7d7a97e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dceb2e60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dceb2e60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dceb2e60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3dceb2e60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d2e41b64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d2e41b64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d7d7a97e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3d7d7a97e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c53debc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c53debc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d7d7a97e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3d7d7a97e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d2e41b64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3d2e41b64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d2e41b643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d2e41b643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d2e41b643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d2e41b643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d2e41b643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d2e41b643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d2e41b643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d2e41b643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d2e41b643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d2e41b643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e854f999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e854f999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d2e41b643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d2e41b643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dceb2e6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3dceb2e6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c53debc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c53debce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Born St Luke’s. Always loved Idaho but the widespread idaho pride is new. </a:t>
            </a:r>
            <a:endParaRPr/>
          </a:p>
          <a:p>
            <a:pPr marL="0" lvl="0" indent="0" algn="l" rtl="0">
              <a:spcBef>
                <a:spcPts val="0"/>
              </a:spcBef>
              <a:spcAft>
                <a:spcPts val="0"/>
              </a:spcAft>
              <a:buNone/>
            </a:pPr>
            <a:r>
              <a:rPr lang="en"/>
              <a:t>First saw ECT as a med student at the Mayo Clinic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dceb2e607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3dceb2e60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dceb2e607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dceb2e607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dceb2e607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3dceb2e60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c53debc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c53debc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c53debc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c53debc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d7d7a97e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d7d7a97e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d7d7a97e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d7d7a97e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e854f999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e854f99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dceb2e60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dceb2e60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3"/>
                </a:solidFill>
                <a:latin typeface="Average"/>
                <a:ea typeface="Average"/>
                <a:cs typeface="Average"/>
                <a:sym typeface="Average"/>
              </a:defRPr>
            </a:lvl1pPr>
            <a:lvl2pPr lvl="1" algn="r" rtl="0">
              <a:buNone/>
              <a:defRPr sz="1000">
                <a:solidFill>
                  <a:schemeClr val="accent3"/>
                </a:solidFill>
                <a:latin typeface="Average"/>
                <a:ea typeface="Average"/>
                <a:cs typeface="Average"/>
                <a:sym typeface="Average"/>
              </a:defRPr>
            </a:lvl2pPr>
            <a:lvl3pPr lvl="2" algn="r" rtl="0">
              <a:buNone/>
              <a:defRPr sz="1000">
                <a:solidFill>
                  <a:schemeClr val="accent3"/>
                </a:solidFill>
                <a:latin typeface="Average"/>
                <a:ea typeface="Average"/>
                <a:cs typeface="Average"/>
                <a:sym typeface="Average"/>
              </a:defRPr>
            </a:lvl3pPr>
            <a:lvl4pPr lvl="3" algn="r" rtl="0">
              <a:buNone/>
              <a:defRPr sz="1000">
                <a:solidFill>
                  <a:schemeClr val="accent3"/>
                </a:solidFill>
                <a:latin typeface="Average"/>
                <a:ea typeface="Average"/>
                <a:cs typeface="Average"/>
                <a:sym typeface="Average"/>
              </a:defRPr>
            </a:lvl4pPr>
            <a:lvl5pPr lvl="4" algn="r" rtl="0">
              <a:buNone/>
              <a:defRPr sz="1000">
                <a:solidFill>
                  <a:schemeClr val="accent3"/>
                </a:solidFill>
                <a:latin typeface="Average"/>
                <a:ea typeface="Average"/>
                <a:cs typeface="Average"/>
                <a:sym typeface="Average"/>
              </a:defRPr>
            </a:lvl5pPr>
            <a:lvl6pPr lvl="5" algn="r" rtl="0">
              <a:buNone/>
              <a:defRPr sz="1000">
                <a:solidFill>
                  <a:schemeClr val="accent3"/>
                </a:solidFill>
                <a:latin typeface="Average"/>
                <a:ea typeface="Average"/>
                <a:cs typeface="Average"/>
                <a:sym typeface="Average"/>
              </a:defRPr>
            </a:lvl6pPr>
            <a:lvl7pPr lvl="6" algn="r" rtl="0">
              <a:buNone/>
              <a:defRPr sz="1000">
                <a:solidFill>
                  <a:schemeClr val="accent3"/>
                </a:solidFill>
                <a:latin typeface="Average"/>
                <a:ea typeface="Average"/>
                <a:cs typeface="Average"/>
                <a:sym typeface="Average"/>
              </a:defRPr>
            </a:lvl7pPr>
            <a:lvl8pPr lvl="7" algn="r" rtl="0">
              <a:buNone/>
              <a:defRPr sz="1000">
                <a:solidFill>
                  <a:schemeClr val="accent3"/>
                </a:solidFill>
                <a:latin typeface="Average"/>
                <a:ea typeface="Average"/>
                <a:cs typeface="Average"/>
                <a:sym typeface="Average"/>
              </a:defRPr>
            </a:lvl8pPr>
            <a:lvl9pPr lvl="8" algn="r" rtl="0">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hyperlink" Target="mailto:JCWSCHEDULE@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45900" y="1491175"/>
            <a:ext cx="7852200" cy="861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000"/>
              <a:t>Modern ECT: Advances, Percepations and Reasons for Hope</a:t>
            </a:r>
            <a:endParaRPr sz="5000"/>
          </a:p>
        </p:txBody>
      </p:sp>
      <p:sp>
        <p:nvSpPr>
          <p:cNvPr id="60" name="Google Shape;60;p13"/>
          <p:cNvSpPr txBox="1">
            <a:spLocks noGrp="1"/>
          </p:cNvSpPr>
          <p:nvPr>
            <p:ph type="subTitle" idx="4294967295"/>
          </p:nvPr>
        </p:nvSpPr>
        <p:spPr>
          <a:xfrm>
            <a:off x="337050" y="3120575"/>
            <a:ext cx="8520600" cy="14421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308"/>
              <a:buNone/>
            </a:pPr>
            <a:endParaRPr sz="1310"/>
          </a:p>
          <a:p>
            <a:pPr marL="0" lvl="0" indent="0" algn="l" rtl="0">
              <a:lnSpc>
                <a:spcPct val="200000"/>
              </a:lnSpc>
              <a:spcBef>
                <a:spcPts val="1200"/>
              </a:spcBef>
              <a:spcAft>
                <a:spcPts val="0"/>
              </a:spcAft>
              <a:buSzPts val="308"/>
              <a:buNone/>
            </a:pPr>
            <a:r>
              <a:rPr lang="en" sz="1310"/>
              <a:t>Jacob White, DO</a:t>
            </a:r>
            <a:endParaRPr sz="1310"/>
          </a:p>
          <a:p>
            <a:pPr marL="0" lvl="0" indent="0" algn="l" rtl="0">
              <a:lnSpc>
                <a:spcPct val="115000"/>
              </a:lnSpc>
              <a:spcBef>
                <a:spcPts val="1200"/>
              </a:spcBef>
              <a:spcAft>
                <a:spcPts val="0"/>
              </a:spcAft>
              <a:buSzPts val="440"/>
              <a:buNone/>
            </a:pPr>
            <a:r>
              <a:rPr lang="en" sz="1064"/>
              <a:t>Associate Director ECT Service, Cottonwood Creek Behavioral Hospital </a:t>
            </a:r>
            <a:endParaRPr sz="1064"/>
          </a:p>
          <a:p>
            <a:pPr marL="0" lvl="0" indent="0" algn="l" rtl="0">
              <a:lnSpc>
                <a:spcPct val="115000"/>
              </a:lnSpc>
              <a:spcBef>
                <a:spcPts val="1200"/>
              </a:spcBef>
              <a:spcAft>
                <a:spcPts val="1200"/>
              </a:spcAft>
              <a:buSzPts val="440"/>
              <a:buNone/>
            </a:pPr>
            <a:r>
              <a:rPr lang="en" sz="1064"/>
              <a:t>General and Pediatric Attending Psychiatrist, St. Alphonsus, St. Lukes, Cottonwood Creek</a:t>
            </a:r>
            <a:endParaRPr sz="1064"/>
          </a:p>
        </p:txBody>
      </p:sp>
      <p:sp>
        <p:nvSpPr>
          <p:cNvPr id="61" name="Google Shape;61;p1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Treatment	Experience</a:t>
            </a:r>
            <a:endParaRPr/>
          </a:p>
        </p:txBody>
      </p:sp>
      <p:sp>
        <p:nvSpPr>
          <p:cNvPr id="126" name="Google Shape;12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SzPts val="1800"/>
              <a:buChar char="●"/>
            </a:pPr>
            <a:r>
              <a:rPr lang="en"/>
              <a:t>NPO evening prior to treatment</a:t>
            </a:r>
            <a:endParaRPr/>
          </a:p>
          <a:p>
            <a:pPr marL="457200" lvl="0" indent="-342900" algn="l" rtl="0">
              <a:spcBef>
                <a:spcPts val="1200"/>
              </a:spcBef>
              <a:spcAft>
                <a:spcPts val="0"/>
              </a:spcAft>
              <a:buSzPts val="1800"/>
              <a:buChar char="●"/>
            </a:pPr>
            <a:r>
              <a:rPr lang="en"/>
              <a:t>Total of 1-2 hours per session</a:t>
            </a:r>
            <a:endParaRPr/>
          </a:p>
          <a:p>
            <a:pPr marL="457200" lvl="0" indent="-342900" algn="l" rtl="0">
              <a:spcBef>
                <a:spcPts val="1000"/>
              </a:spcBef>
              <a:spcAft>
                <a:spcPts val="0"/>
              </a:spcAft>
              <a:buSzPts val="1800"/>
              <a:buChar char="●"/>
            </a:pPr>
            <a:r>
              <a:rPr lang="en"/>
              <a:t>Light, IV anesthesia</a:t>
            </a:r>
            <a:endParaRPr/>
          </a:p>
          <a:p>
            <a:pPr marL="457200" lvl="0" indent="-342900" algn="l" rtl="0">
              <a:spcBef>
                <a:spcPts val="1000"/>
              </a:spcBef>
              <a:spcAft>
                <a:spcPts val="0"/>
              </a:spcAft>
              <a:buSzPts val="1800"/>
              <a:buChar char="●"/>
            </a:pPr>
            <a:r>
              <a:rPr lang="en"/>
              <a:t>Must be retrieved by personal support person</a:t>
            </a:r>
            <a:endParaRPr/>
          </a:p>
          <a:p>
            <a:pPr marL="457200" lvl="0" indent="0" algn="l" rtl="0">
              <a:lnSpc>
                <a:spcPct val="100000"/>
              </a:lnSpc>
              <a:spcBef>
                <a:spcPts val="1000"/>
              </a:spcBef>
              <a:spcAft>
                <a:spcPts val="0"/>
              </a:spcAft>
              <a:buNone/>
            </a:pPr>
            <a:endParaRPr/>
          </a:p>
          <a:p>
            <a:pPr marL="0" lvl="0" indent="0" algn="l" rtl="0">
              <a:spcBef>
                <a:spcPts val="0"/>
              </a:spcBef>
              <a:spcAft>
                <a:spcPts val="1200"/>
              </a:spcAft>
              <a:buNone/>
            </a:pPr>
            <a:endParaRPr/>
          </a:p>
        </p:txBody>
      </p:sp>
      <p:sp>
        <p:nvSpPr>
          <p:cNvPr id="127" name="Google Shape;127;p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28" name="Google Shape;128;p22"/>
          <p:cNvPicPr preferRelativeResize="0"/>
          <p:nvPr/>
        </p:nvPicPr>
        <p:blipFill rotWithShape="1">
          <a:blip r:embed="rId3">
            <a:alphaModFix/>
          </a:blip>
          <a:srcRect l="28168" r="6172"/>
          <a:stretch/>
        </p:blipFill>
        <p:spPr>
          <a:xfrm>
            <a:off x="5378374" y="1032825"/>
            <a:ext cx="3111875" cy="307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134" name="Google Shape;134;p23"/>
          <p:cNvPicPr preferRelativeResize="0"/>
          <p:nvPr/>
        </p:nvPicPr>
        <p:blipFill rotWithShape="1">
          <a:blip r:embed="rId3">
            <a:alphaModFix/>
          </a:blip>
          <a:srcRect l="-920" r="28998"/>
          <a:stretch/>
        </p:blipFill>
        <p:spPr>
          <a:xfrm>
            <a:off x="4531122" y="921272"/>
            <a:ext cx="3959122" cy="3300950"/>
          </a:xfrm>
          <a:prstGeom prst="rect">
            <a:avLst/>
          </a:prstGeom>
          <a:noFill/>
          <a:ln>
            <a:noFill/>
          </a:ln>
        </p:spPr>
      </p:pic>
      <p:sp>
        <p:nvSpPr>
          <p:cNvPr id="135" name="Google Shape;135;p23"/>
          <p:cNvSpPr txBox="1">
            <a:spLocks noGrp="1"/>
          </p:cNvSpPr>
          <p:nvPr>
            <p:ph type="title"/>
          </p:nvPr>
        </p:nvSpPr>
        <p:spPr>
          <a:xfrm>
            <a:off x="311700" y="555600"/>
            <a:ext cx="3491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t>Treatment Parameters</a:t>
            </a:r>
            <a:endParaRPr sz="2700"/>
          </a:p>
        </p:txBody>
      </p:sp>
      <p:sp>
        <p:nvSpPr>
          <p:cNvPr id="136" name="Google Shape;136;p23"/>
          <p:cNvSpPr txBox="1">
            <a:spLocks noGrp="1"/>
          </p:cNvSpPr>
          <p:nvPr>
            <p:ph type="body" idx="1"/>
          </p:nvPr>
        </p:nvSpPr>
        <p:spPr>
          <a:xfrm>
            <a:off x="311700" y="1389600"/>
            <a:ext cx="3959100" cy="3179400"/>
          </a:xfrm>
          <a:prstGeom prst="rect">
            <a:avLst/>
          </a:prstGeom>
        </p:spPr>
        <p:txBody>
          <a:bodyPr spcFirstLastPara="1" wrap="square" lIns="91425" tIns="91425" rIns="91425" bIns="91425" anchor="t" anchorCtr="0">
            <a:normAutofit fontScale="85000" lnSpcReduction="10000"/>
          </a:bodyPr>
          <a:lstStyle/>
          <a:p>
            <a:pPr marL="457200" lvl="0" indent="-383968" algn="l" rtl="0">
              <a:spcBef>
                <a:spcPts val="0"/>
              </a:spcBef>
              <a:spcAft>
                <a:spcPts val="0"/>
              </a:spcAft>
              <a:buSzPct val="100000"/>
              <a:buChar char="●"/>
            </a:pPr>
            <a:r>
              <a:rPr lang="en" sz="2878"/>
              <a:t>Frequency of treatment</a:t>
            </a:r>
            <a:endParaRPr sz="2878"/>
          </a:p>
          <a:p>
            <a:pPr marL="457200" lvl="0" indent="-383968" algn="l" rtl="0">
              <a:spcBef>
                <a:spcPts val="0"/>
              </a:spcBef>
              <a:spcAft>
                <a:spcPts val="0"/>
              </a:spcAft>
              <a:buSzPct val="100000"/>
              <a:buChar char="●"/>
            </a:pPr>
            <a:r>
              <a:rPr lang="en" sz="2878"/>
              <a:t>Dose of energy </a:t>
            </a:r>
            <a:endParaRPr sz="2878"/>
          </a:p>
          <a:p>
            <a:pPr marL="457200" lvl="0" indent="-383968" algn="l" rtl="0">
              <a:spcBef>
                <a:spcPts val="0"/>
              </a:spcBef>
              <a:spcAft>
                <a:spcPts val="0"/>
              </a:spcAft>
              <a:buSzPct val="100000"/>
              <a:buChar char="●"/>
            </a:pPr>
            <a:r>
              <a:rPr lang="en" sz="2878"/>
              <a:t>Pulse duration (width)</a:t>
            </a:r>
            <a:endParaRPr sz="2878"/>
          </a:p>
          <a:p>
            <a:pPr marL="457200" lvl="0" indent="-383968" algn="l" rtl="0">
              <a:spcBef>
                <a:spcPts val="0"/>
              </a:spcBef>
              <a:spcAft>
                <a:spcPts val="0"/>
              </a:spcAft>
              <a:buSzPct val="100000"/>
              <a:buChar char="●"/>
            </a:pPr>
            <a:r>
              <a:rPr lang="en" sz="2878"/>
              <a:t>Electrode placement</a:t>
            </a:r>
            <a:endParaRPr sz="2878"/>
          </a:p>
          <a:p>
            <a:pPr marL="0" lvl="0" indent="0" algn="l" rtl="0">
              <a:spcBef>
                <a:spcPts val="1200"/>
              </a:spcBef>
              <a:spcAft>
                <a:spcPts val="0"/>
              </a:spcAft>
              <a:buNone/>
            </a:pPr>
            <a:endParaRPr sz="1600"/>
          </a:p>
          <a:p>
            <a:pPr marL="0" lvl="0" indent="0" algn="l" rtl="0">
              <a:spcBef>
                <a:spcPts val="1200"/>
              </a:spcBef>
              <a:spcAft>
                <a:spcPts val="0"/>
              </a:spcAft>
              <a:buNone/>
            </a:pPr>
            <a:endParaRPr sz="1600"/>
          </a:p>
          <a:p>
            <a:pPr marL="457200" lvl="0" indent="0" algn="l" rtl="0">
              <a:spcBef>
                <a:spcPts val="1200"/>
              </a:spcBef>
              <a:spcAft>
                <a:spcPts val="0"/>
              </a:spcAft>
              <a:buNone/>
            </a:pPr>
            <a:endParaRPr sz="1600"/>
          </a:p>
          <a:p>
            <a:pPr marL="0" lvl="0" indent="0" algn="l" rtl="0">
              <a:spcBef>
                <a:spcPts val="1200"/>
              </a:spcBef>
              <a:spcAft>
                <a:spcPts val="1200"/>
              </a:spcAft>
              <a:buNone/>
            </a:pPr>
            <a:endParaRPr/>
          </a:p>
        </p:txBody>
      </p:sp>
      <p:sp>
        <p:nvSpPr>
          <p:cNvPr id="137" name="Google Shape;137;p23"/>
          <p:cNvSpPr txBox="1"/>
          <p:nvPr/>
        </p:nvSpPr>
        <p:spPr>
          <a:xfrm>
            <a:off x="334500" y="3487300"/>
            <a:ext cx="3913500" cy="11937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83">
                <a:solidFill>
                  <a:schemeClr val="accent3"/>
                </a:solidFill>
                <a:latin typeface="Average"/>
                <a:ea typeface="Average"/>
                <a:cs typeface="Average"/>
                <a:sym typeface="Average"/>
              </a:rPr>
              <a:t>Potency and risk of cognitive impairment of electrode placements:</a:t>
            </a:r>
            <a:endParaRPr sz="1683">
              <a:solidFill>
                <a:schemeClr val="accent3"/>
              </a:solidFill>
              <a:latin typeface="Average"/>
              <a:ea typeface="Average"/>
              <a:cs typeface="Average"/>
              <a:sym typeface="Average"/>
            </a:endParaRPr>
          </a:p>
          <a:p>
            <a:pPr marL="0" lvl="0" indent="0" algn="l" rtl="0">
              <a:lnSpc>
                <a:spcPct val="115000"/>
              </a:lnSpc>
              <a:spcBef>
                <a:spcPts val="1200"/>
              </a:spcBef>
              <a:spcAft>
                <a:spcPts val="1200"/>
              </a:spcAft>
              <a:buNone/>
            </a:pPr>
            <a:r>
              <a:rPr lang="en" sz="1683">
                <a:solidFill>
                  <a:schemeClr val="accent3"/>
                </a:solidFill>
                <a:latin typeface="Average"/>
                <a:ea typeface="Average"/>
                <a:cs typeface="Average"/>
                <a:sym typeface="Average"/>
              </a:rPr>
              <a:t>Right unilateral &lt; Bifrontal &lt; Bitemporal</a:t>
            </a:r>
            <a:endParaRPr sz="800">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Variability in ECT utilization</a:t>
            </a:r>
            <a:endParaRPr/>
          </a:p>
        </p:txBody>
      </p:sp>
      <p:sp>
        <p:nvSpPr>
          <p:cNvPr id="143" name="Google Shape;14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Long-term fluctuations in use </a:t>
            </a:r>
            <a:endParaRPr/>
          </a:p>
          <a:p>
            <a:pPr marL="0" lvl="0" indent="0" algn="l" rtl="0">
              <a:spcBef>
                <a:spcPts val="1200"/>
              </a:spcBef>
              <a:spcAft>
                <a:spcPts val="0"/>
              </a:spcAft>
              <a:buNone/>
            </a:pPr>
            <a:r>
              <a:rPr lang="en"/>
              <a:t>Significant geographic variability</a:t>
            </a:r>
            <a:endParaRPr/>
          </a:p>
          <a:p>
            <a:pPr marL="0" lvl="0" indent="0" algn="l" rtl="0">
              <a:spcBef>
                <a:spcPts val="1200"/>
              </a:spcBef>
              <a:spcAft>
                <a:spcPts val="1200"/>
              </a:spcAft>
              <a:buNone/>
            </a:pPr>
            <a:r>
              <a:rPr lang="en"/>
              <a:t>Persons over age 65 with a diagnosis of recurrent major depression were 6.7 times more likely to receive inpatient ECT compared with individuals aged 18–34 years. </a:t>
            </a:r>
            <a:endParaRPr/>
          </a:p>
        </p:txBody>
      </p:sp>
      <p:sp>
        <p:nvSpPr>
          <p:cNvPr id="144" name="Google Shape;144;p2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Global Variability in ECT</a:t>
            </a:r>
            <a:endParaRPr/>
          </a:p>
        </p:txBody>
      </p:sp>
      <p:sp>
        <p:nvSpPr>
          <p:cNvPr id="150" name="Google Shape;15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Europe, USA, Australia, New Zealand: elderly patients with depressive disorders. </a:t>
            </a:r>
            <a:endParaRPr/>
          </a:p>
          <a:p>
            <a:pPr marL="0" lvl="0" indent="0" algn="l" rtl="0">
              <a:spcBef>
                <a:spcPts val="1200"/>
              </a:spcBef>
              <a:spcAft>
                <a:spcPts val="0"/>
              </a:spcAft>
              <a:buNone/>
            </a:pPr>
            <a:r>
              <a:rPr lang="en"/>
              <a:t>Asia, Africa, Latin America, Russia: ECT is still often administered without anesthesia, predominantly to younger patients (often more male) with schizophrenia. </a:t>
            </a:r>
            <a:endParaRPr/>
          </a:p>
          <a:p>
            <a:pPr marL="0" lvl="0" indent="0" algn="l" rtl="0">
              <a:spcBef>
                <a:spcPts val="1200"/>
              </a:spcBef>
              <a:spcAft>
                <a:spcPts val="1200"/>
              </a:spcAft>
              <a:buNone/>
            </a:pPr>
            <a:r>
              <a:rPr lang="en"/>
              <a:t>ECT is used as first-line acute treatment and not only last resort for medication resistant conditions in many countries. </a:t>
            </a:r>
            <a:endParaRPr/>
          </a:p>
        </p:txBody>
      </p:sp>
      <p:sp>
        <p:nvSpPr>
          <p:cNvPr id="151" name="Google Shape;151;p2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Contraindications for ECT Treatment:</a:t>
            </a:r>
            <a:endParaRPr/>
          </a:p>
        </p:txBody>
      </p:sp>
      <p:sp>
        <p:nvSpPr>
          <p:cNvPr id="157" name="Google Shape;15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Cardiac or respiratory instability</a:t>
            </a:r>
            <a:endParaRPr/>
          </a:p>
          <a:p>
            <a:pPr marL="457200" lvl="0" indent="-342900" algn="l" rtl="0">
              <a:spcBef>
                <a:spcPts val="1000"/>
              </a:spcBef>
              <a:spcAft>
                <a:spcPts val="0"/>
              </a:spcAft>
              <a:buSzPts val="1800"/>
              <a:buChar char="●"/>
            </a:pPr>
            <a:r>
              <a:rPr lang="en"/>
              <a:t>Unstable housing</a:t>
            </a:r>
            <a:endParaRPr/>
          </a:p>
          <a:p>
            <a:pPr marL="457200" lvl="0" indent="-342900" algn="l" rtl="0">
              <a:spcBef>
                <a:spcPts val="1000"/>
              </a:spcBef>
              <a:spcAft>
                <a:spcPts val="0"/>
              </a:spcAft>
              <a:buSzPts val="1800"/>
              <a:buChar char="●"/>
            </a:pPr>
            <a:r>
              <a:rPr lang="en"/>
              <a:t>Insufficient social support or transportation </a:t>
            </a:r>
            <a:endParaRPr/>
          </a:p>
          <a:p>
            <a:pPr marL="457200" lvl="0" indent="-342900" algn="l" rtl="0">
              <a:spcBef>
                <a:spcPts val="1000"/>
              </a:spcBef>
              <a:spcAft>
                <a:spcPts val="0"/>
              </a:spcAft>
              <a:buSzPts val="1800"/>
              <a:buChar char="●"/>
            </a:pPr>
            <a:r>
              <a:rPr lang="en"/>
              <a:t>BMI &gt;45</a:t>
            </a:r>
            <a:endParaRPr/>
          </a:p>
          <a:p>
            <a:pPr marL="457200" lvl="0" indent="-342900" algn="l" rtl="0">
              <a:spcBef>
                <a:spcPts val="1000"/>
              </a:spcBef>
              <a:spcAft>
                <a:spcPts val="0"/>
              </a:spcAft>
              <a:buSzPts val="1800"/>
              <a:buChar char="●"/>
            </a:pPr>
            <a:r>
              <a:rPr lang="en"/>
              <a:t>MI or CVA within the last 30 days</a:t>
            </a:r>
            <a:endParaRPr/>
          </a:p>
          <a:p>
            <a:pPr marL="457200" lvl="0" indent="-342900" algn="l" rtl="0">
              <a:spcBef>
                <a:spcPts val="1000"/>
              </a:spcBef>
              <a:spcAft>
                <a:spcPts val="1000"/>
              </a:spcAft>
              <a:buSzPts val="1800"/>
              <a:buChar char="●"/>
            </a:pPr>
            <a:r>
              <a:rPr lang="en"/>
              <a:t>No outpatient psychiatrist</a:t>
            </a:r>
            <a:endParaRPr/>
          </a:p>
        </p:txBody>
      </p:sp>
      <p:sp>
        <p:nvSpPr>
          <p:cNvPr id="158" name="Google Shape;158;p2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Medical Clearance for ECT</a:t>
            </a:r>
            <a:endParaRPr/>
          </a:p>
        </p:txBody>
      </p:sp>
      <p:sp>
        <p:nvSpPr>
          <p:cNvPr id="164" name="Google Shape;16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lnSpc>
                <a:spcPct val="100000"/>
              </a:lnSpc>
              <a:spcBef>
                <a:spcPts val="1000"/>
              </a:spcBef>
              <a:spcAft>
                <a:spcPts val="0"/>
              </a:spcAft>
              <a:buSzPts val="1800"/>
              <a:buChar char="●"/>
            </a:pPr>
            <a:r>
              <a:rPr lang="en"/>
              <a:t>Collaborative decision PCP, anesthesia team.</a:t>
            </a:r>
            <a:endParaRPr/>
          </a:p>
          <a:p>
            <a:pPr marL="457200" lvl="0" indent="-342900" algn="l" rtl="0">
              <a:lnSpc>
                <a:spcPct val="100000"/>
              </a:lnSpc>
              <a:spcBef>
                <a:spcPts val="1200"/>
              </a:spcBef>
              <a:spcAft>
                <a:spcPts val="0"/>
              </a:spcAft>
              <a:buSzPts val="1800"/>
              <a:buChar char="●"/>
            </a:pPr>
            <a:r>
              <a:rPr lang="en"/>
              <a:t>Patient will undergo treatment 3 days a week for 3 to 6 weeks:</a:t>
            </a:r>
            <a:endParaRPr/>
          </a:p>
          <a:p>
            <a:pPr marL="914400" lvl="1" indent="-317500" algn="l" rtl="0">
              <a:lnSpc>
                <a:spcPct val="100000"/>
              </a:lnSpc>
              <a:spcBef>
                <a:spcPts val="1000"/>
              </a:spcBef>
              <a:spcAft>
                <a:spcPts val="0"/>
              </a:spcAft>
              <a:buSzPts val="1400"/>
              <a:buChar char="○"/>
            </a:pPr>
            <a:r>
              <a:rPr lang="en"/>
              <a:t>General anesthesia with spontaneous ventilation</a:t>
            </a:r>
            <a:endParaRPr/>
          </a:p>
          <a:p>
            <a:pPr marL="914400" lvl="1" indent="-317500" algn="l" rtl="0">
              <a:lnSpc>
                <a:spcPct val="100000"/>
              </a:lnSpc>
              <a:spcBef>
                <a:spcPts val="1000"/>
              </a:spcBef>
              <a:spcAft>
                <a:spcPts val="0"/>
              </a:spcAft>
              <a:buSzPts val="1400"/>
              <a:buChar char="○"/>
            </a:pPr>
            <a:r>
              <a:rPr lang="en"/>
              <a:t>Electrical stimulus leads to vagal discharge which causes bradycardia and sometimes asystole (pause of &gt; 6 seconds)</a:t>
            </a:r>
            <a:endParaRPr/>
          </a:p>
          <a:p>
            <a:pPr marL="914400" lvl="1" indent="-317500" algn="l" rtl="0">
              <a:lnSpc>
                <a:spcPct val="100000"/>
              </a:lnSpc>
              <a:spcBef>
                <a:spcPts val="1000"/>
              </a:spcBef>
              <a:spcAft>
                <a:spcPts val="0"/>
              </a:spcAft>
              <a:buSzPts val="1400"/>
              <a:buChar char="○"/>
            </a:pPr>
            <a:r>
              <a:rPr lang="en"/>
              <a:t>General seizure leads to sympathetic response and release of catecholamines causing tachycardia and HTN. </a:t>
            </a:r>
            <a:endParaRPr/>
          </a:p>
          <a:p>
            <a:pPr marL="914400" lvl="1" indent="-317500" algn="l" rtl="0">
              <a:lnSpc>
                <a:spcPct val="100000"/>
              </a:lnSpc>
              <a:spcBef>
                <a:spcPts val="1000"/>
              </a:spcBef>
              <a:spcAft>
                <a:spcPts val="0"/>
              </a:spcAft>
              <a:buSzPts val="1400"/>
              <a:buChar char="○"/>
            </a:pPr>
            <a:r>
              <a:rPr lang="en"/>
              <a:t>Increase cerebral blood flow which can lead to increased intracranial pressure</a:t>
            </a:r>
            <a:endParaRPr/>
          </a:p>
          <a:p>
            <a:pPr marL="914400" lvl="0" indent="0" algn="l" rtl="0">
              <a:lnSpc>
                <a:spcPct val="100000"/>
              </a:lnSpc>
              <a:spcBef>
                <a:spcPts val="1000"/>
              </a:spcBef>
              <a:spcAft>
                <a:spcPts val="0"/>
              </a:spcAft>
              <a:buNone/>
            </a:pPr>
            <a:endParaRPr/>
          </a:p>
          <a:p>
            <a:pPr marL="0" lvl="0" indent="0" algn="l" rtl="0">
              <a:lnSpc>
                <a:spcPct val="100000"/>
              </a:lnSpc>
              <a:spcBef>
                <a:spcPts val="1200"/>
              </a:spcBef>
              <a:spcAft>
                <a:spcPts val="1200"/>
              </a:spcAft>
              <a:buNone/>
            </a:pPr>
            <a:endParaRPr/>
          </a:p>
        </p:txBody>
      </p:sp>
      <p:sp>
        <p:nvSpPr>
          <p:cNvPr id="165" name="Google Shape;165;p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Psychiatric Indications for Treatment</a:t>
            </a:r>
            <a:endParaRPr/>
          </a:p>
        </p:txBody>
      </p:sp>
      <p:sp>
        <p:nvSpPr>
          <p:cNvPr id="171" name="Google Shape;171;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rPr>
              <a:t>Approved Indications:</a:t>
            </a:r>
            <a:endParaRPr sz="1700">
              <a:solidFill>
                <a:schemeClr val="dk1"/>
              </a:solidFill>
            </a:endParaRPr>
          </a:p>
          <a:p>
            <a:pPr marL="457200" lvl="0" indent="-317500" algn="l" rtl="0">
              <a:spcBef>
                <a:spcPts val="1200"/>
              </a:spcBef>
              <a:spcAft>
                <a:spcPts val="0"/>
              </a:spcAft>
              <a:buSzPts val="1400"/>
              <a:buChar char="●"/>
            </a:pPr>
            <a:r>
              <a:rPr lang="en"/>
              <a:t>Severe Depression</a:t>
            </a:r>
            <a:endParaRPr/>
          </a:p>
          <a:p>
            <a:pPr marL="457200" lvl="0" indent="-317500" algn="l" rtl="0">
              <a:spcBef>
                <a:spcPts val="0"/>
              </a:spcBef>
              <a:spcAft>
                <a:spcPts val="0"/>
              </a:spcAft>
              <a:buSzPts val="1400"/>
              <a:buChar char="●"/>
            </a:pPr>
            <a:r>
              <a:rPr lang="en"/>
              <a:t>Bipolar Disorder</a:t>
            </a:r>
            <a:endParaRPr/>
          </a:p>
          <a:p>
            <a:pPr marL="457200" lvl="0" indent="-317500" algn="l" rtl="0">
              <a:spcBef>
                <a:spcPts val="0"/>
              </a:spcBef>
              <a:spcAft>
                <a:spcPts val="0"/>
              </a:spcAft>
              <a:buSzPts val="1400"/>
              <a:buChar char="●"/>
            </a:pPr>
            <a:r>
              <a:rPr lang="en"/>
              <a:t>Schizophrenia</a:t>
            </a:r>
            <a:endParaRPr/>
          </a:p>
          <a:p>
            <a:pPr marL="457200" lvl="0" indent="-317500" algn="l" rtl="0">
              <a:spcBef>
                <a:spcPts val="0"/>
              </a:spcBef>
              <a:spcAft>
                <a:spcPts val="0"/>
              </a:spcAft>
              <a:buSzPts val="1400"/>
              <a:buChar char="●"/>
            </a:pPr>
            <a:r>
              <a:rPr lang="en"/>
              <a:t>Schizoaffective Disorder</a:t>
            </a:r>
            <a:endParaRPr/>
          </a:p>
          <a:p>
            <a:pPr marL="457200" lvl="0" indent="-317500" algn="l" rtl="0">
              <a:spcBef>
                <a:spcPts val="0"/>
              </a:spcBef>
              <a:spcAft>
                <a:spcPts val="0"/>
              </a:spcAft>
              <a:buSzPts val="1400"/>
              <a:buChar char="●"/>
            </a:pPr>
            <a:r>
              <a:rPr lang="en"/>
              <a:t>Catatonia</a:t>
            </a:r>
            <a:endParaRPr/>
          </a:p>
          <a:p>
            <a:pPr marL="457200" lvl="0" indent="0" algn="l" rtl="0">
              <a:spcBef>
                <a:spcPts val="1200"/>
              </a:spcBef>
              <a:spcAft>
                <a:spcPts val="1200"/>
              </a:spcAft>
              <a:buNone/>
            </a:pPr>
            <a:endParaRPr/>
          </a:p>
        </p:txBody>
      </p:sp>
      <p:sp>
        <p:nvSpPr>
          <p:cNvPr id="172" name="Google Shape;172;p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173" name="Google Shape;173;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rPr>
              <a:t>Proposed Indications Needing Further Study:</a:t>
            </a:r>
            <a:endParaRPr sz="1700">
              <a:solidFill>
                <a:schemeClr val="dk1"/>
              </a:solidFill>
            </a:endParaRPr>
          </a:p>
          <a:p>
            <a:pPr marL="457200" lvl="0" indent="-317500" algn="l" rtl="0">
              <a:spcBef>
                <a:spcPts val="1200"/>
              </a:spcBef>
              <a:spcAft>
                <a:spcPts val="0"/>
              </a:spcAft>
              <a:buSzPts val="1400"/>
              <a:buChar char="●"/>
            </a:pPr>
            <a:r>
              <a:rPr lang="en"/>
              <a:t>OCD</a:t>
            </a:r>
            <a:endParaRPr/>
          </a:p>
          <a:p>
            <a:pPr marL="457200" lvl="0" indent="-317500" algn="l" rtl="0">
              <a:spcBef>
                <a:spcPts val="0"/>
              </a:spcBef>
              <a:spcAft>
                <a:spcPts val="0"/>
              </a:spcAft>
              <a:buSzPts val="1400"/>
              <a:buChar char="●"/>
            </a:pPr>
            <a:r>
              <a:rPr lang="en"/>
              <a:t>PTSD</a:t>
            </a:r>
            <a:endParaRPr/>
          </a:p>
          <a:p>
            <a:pPr marL="457200" lvl="0" indent="-317500" algn="l" rtl="0">
              <a:spcBef>
                <a:spcPts val="0"/>
              </a:spcBef>
              <a:spcAft>
                <a:spcPts val="0"/>
              </a:spcAft>
              <a:buSzPts val="1400"/>
              <a:buChar char="●"/>
            </a:pPr>
            <a:r>
              <a:rPr lang="en"/>
              <a:t>Dementia-Related Agitation</a:t>
            </a:r>
            <a:endParaRPr/>
          </a:p>
          <a:p>
            <a:pPr marL="457200" lvl="0" indent="-317500" algn="l" rtl="0">
              <a:spcBef>
                <a:spcPts val="0"/>
              </a:spcBef>
              <a:spcAft>
                <a:spcPts val="0"/>
              </a:spcAft>
              <a:buSzPts val="1400"/>
              <a:buChar char="●"/>
            </a:pPr>
            <a:r>
              <a:rPr lang="en"/>
              <a:t>Autism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Neurologic Indications</a:t>
            </a:r>
            <a:endParaRPr/>
          </a:p>
        </p:txBody>
      </p:sp>
      <p:sp>
        <p:nvSpPr>
          <p:cNvPr id="179" name="Google Shape;179;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rPr>
              <a:t>Approved Indications:</a:t>
            </a:r>
            <a:endParaRPr sz="1700">
              <a:solidFill>
                <a:schemeClr val="dk1"/>
              </a:solidFill>
            </a:endParaRPr>
          </a:p>
          <a:p>
            <a:pPr marL="457200" lvl="0" indent="-317500" algn="l" rtl="0">
              <a:spcBef>
                <a:spcPts val="1200"/>
              </a:spcBef>
              <a:spcAft>
                <a:spcPts val="0"/>
              </a:spcAft>
              <a:buSzPts val="1400"/>
              <a:buChar char="●"/>
            </a:pPr>
            <a:r>
              <a:rPr lang="en"/>
              <a:t>Parkinson’s Disease</a:t>
            </a:r>
            <a:endParaRPr/>
          </a:p>
          <a:p>
            <a:pPr marL="457200" lvl="0" indent="-317500" algn="l" rtl="0">
              <a:spcBef>
                <a:spcPts val="0"/>
              </a:spcBef>
              <a:spcAft>
                <a:spcPts val="0"/>
              </a:spcAft>
              <a:buSzPts val="1400"/>
              <a:buChar char="●"/>
            </a:pPr>
            <a:r>
              <a:rPr lang="en"/>
              <a:t>Neuroleptic Malignant Syndrome</a:t>
            </a:r>
            <a:endParaRPr/>
          </a:p>
        </p:txBody>
      </p:sp>
      <p:sp>
        <p:nvSpPr>
          <p:cNvPr id="180" name="Google Shape;180;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rPr>
              <a:t>Proposed Indications Needing Further Study:</a:t>
            </a:r>
            <a:endParaRPr sz="1700">
              <a:solidFill>
                <a:schemeClr val="dk1"/>
              </a:solidFill>
            </a:endParaRPr>
          </a:p>
          <a:p>
            <a:pPr marL="457200" lvl="0" indent="-317500" algn="l" rtl="0">
              <a:spcBef>
                <a:spcPts val="1200"/>
              </a:spcBef>
              <a:spcAft>
                <a:spcPts val="0"/>
              </a:spcAft>
              <a:buSzPts val="1400"/>
              <a:buChar char="●"/>
            </a:pPr>
            <a:r>
              <a:rPr lang="en"/>
              <a:t>Tardive Dyskinesia</a:t>
            </a:r>
            <a:endParaRPr/>
          </a:p>
          <a:p>
            <a:pPr marL="457200" lvl="0" indent="-317500" algn="l" rtl="0">
              <a:spcBef>
                <a:spcPts val="0"/>
              </a:spcBef>
              <a:spcAft>
                <a:spcPts val="0"/>
              </a:spcAft>
              <a:buSzPts val="1400"/>
              <a:buChar char="●"/>
            </a:pPr>
            <a:r>
              <a:rPr lang="en"/>
              <a:t>Delirium (regardless of underlying cause)</a:t>
            </a:r>
            <a:endParaRPr/>
          </a:p>
          <a:p>
            <a:pPr marL="457200" lvl="0" indent="-317500" algn="l" rtl="0">
              <a:spcBef>
                <a:spcPts val="0"/>
              </a:spcBef>
              <a:spcAft>
                <a:spcPts val="0"/>
              </a:spcAft>
              <a:buSzPts val="1400"/>
              <a:buChar char="●"/>
            </a:pPr>
            <a:r>
              <a:rPr lang="en"/>
              <a:t>Intractable Seizures</a:t>
            </a:r>
            <a:endParaRPr/>
          </a:p>
        </p:txBody>
      </p:sp>
      <p:sp>
        <p:nvSpPr>
          <p:cNvPr id="181" name="Google Shape;181;p2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Depression</a:t>
            </a:r>
            <a:endParaRPr/>
          </a:p>
        </p:txBody>
      </p:sp>
      <p:sp>
        <p:nvSpPr>
          <p:cNvPr id="187" name="Google Shape;18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70%  response rate in treatment resistant depression. </a:t>
            </a:r>
            <a:endParaRPr/>
          </a:p>
          <a:p>
            <a:pPr marL="457200" lvl="0" indent="-342900" algn="l" rtl="0">
              <a:spcBef>
                <a:spcPts val="1000"/>
              </a:spcBef>
              <a:spcAft>
                <a:spcPts val="0"/>
              </a:spcAft>
              <a:buSzPts val="1800"/>
              <a:buChar char="●"/>
            </a:pPr>
            <a:r>
              <a:rPr lang="en"/>
              <a:t>First-line in MDD with psychotic features or catatonia, urgent need for response </a:t>
            </a:r>
            <a:endParaRPr/>
          </a:p>
          <a:p>
            <a:pPr marL="457200" lvl="0" indent="-342900" algn="l" rtl="0">
              <a:spcBef>
                <a:spcPts val="1000"/>
              </a:spcBef>
              <a:spcAft>
                <a:spcPts val="0"/>
              </a:spcAft>
              <a:buSzPts val="1800"/>
              <a:buChar char="●"/>
            </a:pPr>
            <a:r>
              <a:rPr lang="en"/>
              <a:t>No established standard of failed antidepressant trials before ECT </a:t>
            </a:r>
            <a:endParaRPr/>
          </a:p>
          <a:p>
            <a:pPr marL="457200" lvl="0" indent="-342900" algn="l" rtl="0">
              <a:spcBef>
                <a:spcPts val="1000"/>
              </a:spcBef>
              <a:spcAft>
                <a:spcPts val="0"/>
              </a:spcAft>
              <a:buSzPts val="1800"/>
              <a:buChar char="●"/>
            </a:pPr>
            <a:r>
              <a:rPr lang="en"/>
              <a:t>Demographic variables are not associated with differential ECT response</a:t>
            </a:r>
            <a:endParaRPr/>
          </a:p>
          <a:p>
            <a:pPr marL="457200" lvl="0" indent="-342900" algn="l" rtl="0">
              <a:spcBef>
                <a:spcPts val="1000"/>
              </a:spcBef>
              <a:spcAft>
                <a:spcPts val="1000"/>
              </a:spcAft>
              <a:buSzPts val="1800"/>
              <a:buChar char="●"/>
            </a:pPr>
            <a:r>
              <a:rPr lang="en"/>
              <a:t>Higher burden of comorbid mental health conditions diminishes probability of optimal response to ECT.</a:t>
            </a:r>
            <a:endParaRPr/>
          </a:p>
        </p:txBody>
      </p:sp>
      <p:sp>
        <p:nvSpPr>
          <p:cNvPr id="188" name="Google Shape;188;p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Confirm Diagnosis</a:t>
            </a:r>
            <a:endParaRPr/>
          </a:p>
        </p:txBody>
      </p:sp>
      <p:sp>
        <p:nvSpPr>
          <p:cNvPr id="194" name="Google Shape;194;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Ensure patients definitively meet the criteria for a major depressive episode. </a:t>
            </a:r>
            <a:endParaRPr/>
          </a:p>
          <a:p>
            <a:pPr marL="914400" lvl="1" indent="-317500" algn="l" rtl="0">
              <a:lnSpc>
                <a:spcPct val="115000"/>
              </a:lnSpc>
              <a:spcBef>
                <a:spcPts val="1000"/>
              </a:spcBef>
              <a:spcAft>
                <a:spcPts val="0"/>
              </a:spcAft>
              <a:buSzPts val="1400"/>
              <a:buAutoNum type="alphaLcPeriod"/>
            </a:pPr>
            <a:r>
              <a:rPr lang="en"/>
              <a:t>Rule out dysphoria better accounted for by PTSD, anxiety, eating disorders, and personality disorders, increased psychosocial stressors.</a:t>
            </a:r>
            <a:endParaRPr/>
          </a:p>
          <a:p>
            <a:pPr marL="457200" lvl="0" indent="-342900" algn="l" rtl="0">
              <a:lnSpc>
                <a:spcPct val="115000"/>
              </a:lnSpc>
              <a:spcBef>
                <a:spcPts val="1000"/>
              </a:spcBef>
              <a:spcAft>
                <a:spcPts val="0"/>
              </a:spcAft>
              <a:buSzPts val="1800"/>
              <a:buAutoNum type="arabicPeriod"/>
            </a:pPr>
            <a:r>
              <a:rPr lang="en"/>
              <a:t>Assess for psychotic features.</a:t>
            </a:r>
            <a:endParaRPr/>
          </a:p>
          <a:p>
            <a:pPr marL="457200" lvl="0" indent="-342900" algn="l" rtl="0">
              <a:lnSpc>
                <a:spcPct val="115000"/>
              </a:lnSpc>
              <a:spcBef>
                <a:spcPts val="1000"/>
              </a:spcBef>
              <a:spcAft>
                <a:spcPts val="0"/>
              </a:spcAft>
              <a:buSzPts val="1800"/>
              <a:buAutoNum type="arabicPeriod"/>
            </a:pPr>
            <a:r>
              <a:rPr lang="en"/>
              <a:t>Determine level of impairment due to depression, suicidality, previous treatments for current episode, degree of comorbid psychiatric conditions. </a:t>
            </a:r>
            <a:endParaRPr/>
          </a:p>
          <a:p>
            <a:pPr marL="457200" lvl="0" indent="0" algn="l" rtl="0">
              <a:spcBef>
                <a:spcPts val="1000"/>
              </a:spcBef>
              <a:spcAft>
                <a:spcPts val="1200"/>
              </a:spcAft>
              <a:buNone/>
            </a:pPr>
            <a:endParaRPr/>
          </a:p>
        </p:txBody>
      </p:sp>
      <p:sp>
        <p:nvSpPr>
          <p:cNvPr id="195" name="Google Shape;195;p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252500" y="651275"/>
            <a:ext cx="8520600" cy="4250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rgbClr val="000000"/>
              </a:buClr>
              <a:buSzPts val="1100"/>
              <a:buFont typeface="Arial"/>
              <a:buNone/>
            </a:pPr>
            <a:r>
              <a:rPr lang="en" sz="1700">
                <a:solidFill>
                  <a:schemeClr val="dk1"/>
                </a:solidFill>
              </a:rPr>
              <a:t>DISCLOSURE OF CONFLICT OF INTEREST</a:t>
            </a:r>
            <a:endParaRPr sz="1700">
              <a:solidFill>
                <a:schemeClr val="dk1"/>
              </a:solidFill>
            </a:endParaRPr>
          </a:p>
          <a:p>
            <a:pPr marL="0" lvl="0" indent="0" algn="l" rtl="0">
              <a:spcBef>
                <a:spcPts val="1200"/>
              </a:spcBef>
              <a:spcAft>
                <a:spcPts val="0"/>
              </a:spcAft>
              <a:buNone/>
            </a:pPr>
            <a:endParaRPr sz="1400">
              <a:solidFill>
                <a:schemeClr val="dk1"/>
              </a:solidFill>
            </a:endParaRPr>
          </a:p>
          <a:p>
            <a:pPr marL="0" lvl="0" indent="0" algn="l" rtl="0">
              <a:spcBef>
                <a:spcPts val="1200"/>
              </a:spcBef>
              <a:spcAft>
                <a:spcPts val="0"/>
              </a:spcAft>
              <a:buNone/>
            </a:pPr>
            <a:r>
              <a:rPr lang="en" sz="1400">
                <a:solidFill>
                  <a:schemeClr val="dk1"/>
                </a:solidFill>
              </a:rPr>
              <a:t>I have a financial relationship with or interest in a commercial interest connected with this presentation:</a:t>
            </a:r>
            <a:endParaRPr sz="1400">
              <a:solidFill>
                <a:schemeClr val="dk1"/>
              </a:solidFill>
            </a:endParaRPr>
          </a:p>
          <a:p>
            <a:pPr marL="0" lvl="0" indent="0" algn="l" rtl="0">
              <a:spcBef>
                <a:spcPts val="1200"/>
              </a:spcBef>
              <a:spcAft>
                <a:spcPts val="0"/>
              </a:spcAft>
              <a:buClr>
                <a:schemeClr val="dk1"/>
              </a:buClr>
              <a:buSzPts val="1100"/>
              <a:buFont typeface="Arial"/>
              <a:buNone/>
            </a:pPr>
            <a:r>
              <a:rPr lang="en" sz="1400" i="1">
                <a:solidFill>
                  <a:schemeClr val="dk1"/>
                </a:solidFill>
              </a:rPr>
              <a:t>Cottonwood Creek Behavioral Hospital is the local ECT center. I perform ECT through that clinic though I do not receive salary or stipend from Cottonwood Creek or compensation in any form connected to referrals or volume of treatment. </a:t>
            </a:r>
            <a:endParaRPr sz="1400">
              <a:solidFill>
                <a:schemeClr val="dk1"/>
              </a:solidFill>
            </a:endParaRPr>
          </a:p>
          <a:p>
            <a:pPr marL="0" lvl="0" indent="0" algn="l" rtl="0">
              <a:spcBef>
                <a:spcPts val="120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spcBef>
                <a:spcPts val="1200"/>
              </a:spcBef>
              <a:spcAft>
                <a:spcPts val="0"/>
              </a:spcAft>
              <a:buClr>
                <a:schemeClr val="dk1"/>
              </a:buClr>
              <a:buSzPts val="1100"/>
              <a:buFont typeface="Arial"/>
              <a:buNone/>
            </a:pPr>
            <a:r>
              <a:rPr lang="en" sz="1400">
                <a:solidFill>
                  <a:schemeClr val="dk1"/>
                </a:solidFill>
              </a:rPr>
              <a:t>DISCLOSURE OF UNLABELED/INVESTIGATIONAL USES OF PRODUCTS</a:t>
            </a:r>
            <a:endParaRPr sz="1400">
              <a:solidFill>
                <a:schemeClr val="dk1"/>
              </a:solidFill>
            </a:endParaRPr>
          </a:p>
          <a:p>
            <a:pPr marL="0" lvl="0" indent="0" algn="l" rtl="0">
              <a:spcBef>
                <a:spcPts val="1200"/>
              </a:spcBef>
              <a:spcAft>
                <a:spcPts val="0"/>
              </a:spcAft>
              <a:buClr>
                <a:schemeClr val="dk1"/>
              </a:buClr>
              <a:buSzPts val="1100"/>
              <a:buFont typeface="Arial"/>
              <a:buNone/>
            </a:pPr>
            <a:r>
              <a:rPr lang="en" sz="1400">
                <a:solidFill>
                  <a:schemeClr val="dk1"/>
                </a:solidFill>
              </a:rPr>
              <a:t>The content of my presentation WILL NOT include discussion of unapproved or investigational uses of products or devices.</a:t>
            </a:r>
            <a:endParaRPr sz="1400">
              <a:solidFill>
                <a:schemeClr val="dk1"/>
              </a:solidFill>
            </a:endParaRPr>
          </a:p>
          <a:p>
            <a:pPr marL="0" lvl="0" indent="0" algn="l" rtl="0">
              <a:spcBef>
                <a:spcPts val="600"/>
              </a:spcBef>
              <a:spcAft>
                <a:spcPts val="1200"/>
              </a:spcAft>
              <a:buNone/>
            </a:pPr>
            <a:endParaRPr/>
          </a:p>
        </p:txBody>
      </p:sp>
      <p:sp>
        <p:nvSpPr>
          <p:cNvPr id="67" name="Google Shape;67;p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Depression</a:t>
            </a:r>
            <a:endParaRPr/>
          </a:p>
        </p:txBody>
      </p:sp>
      <p:sp>
        <p:nvSpPr>
          <p:cNvPr id="201" name="Google Shape;20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r>
              <a:rPr lang="en" sz="2378">
                <a:solidFill>
                  <a:schemeClr val="dk1"/>
                </a:solidFill>
              </a:rPr>
              <a:t>“If patients are impaired enough to require inpatient admission, then ECT is indicated.”</a:t>
            </a:r>
            <a:endParaRPr sz="2378">
              <a:solidFill>
                <a:schemeClr val="dk1"/>
              </a:solidFill>
            </a:endParaRPr>
          </a:p>
          <a:p>
            <a:pPr marL="457200" lvl="0" indent="0" algn="l" rtl="0">
              <a:spcBef>
                <a:spcPts val="1200"/>
              </a:spcBef>
              <a:spcAft>
                <a:spcPts val="0"/>
              </a:spcAft>
              <a:buNone/>
            </a:pPr>
            <a:r>
              <a:rPr lang="en"/>
              <a:t>“Patients who have suicidal thoughts or behaviors should be treated with ECT as well, but the caveat here is that the suicidality should be part of the depressive episode. Patients whose suicidality is related to borderline or another personality disorder or to a non-mood mental disorder probably will not respond well to ECT.”</a:t>
            </a:r>
            <a:endParaRPr/>
          </a:p>
          <a:p>
            <a:pPr marL="457200" lvl="0" indent="0" algn="l" rtl="0">
              <a:spcBef>
                <a:spcPts val="1200"/>
              </a:spcBef>
              <a:spcAft>
                <a:spcPts val="0"/>
              </a:spcAft>
              <a:buNone/>
            </a:pPr>
            <a:r>
              <a:rPr lang="en" sz="1075"/>
              <a:t>~Keith G. Rasmussen, Mayo Clinic</a:t>
            </a:r>
            <a:endParaRPr/>
          </a:p>
          <a:p>
            <a:pPr marL="457200" lvl="0" indent="0" algn="l" rtl="0">
              <a:spcBef>
                <a:spcPts val="1200"/>
              </a:spcBef>
              <a:spcAft>
                <a:spcPts val="1200"/>
              </a:spcAft>
              <a:buNone/>
            </a:pPr>
            <a:endParaRPr sz="1051"/>
          </a:p>
        </p:txBody>
      </p:sp>
      <p:sp>
        <p:nvSpPr>
          <p:cNvPr id="202" name="Google Shape;202;p3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Mania</a:t>
            </a:r>
            <a:endParaRPr/>
          </a:p>
        </p:txBody>
      </p:sp>
      <p:sp>
        <p:nvSpPr>
          <p:cNvPr id="208" name="Google Shape;20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40%−60% of patients with mania respond to pharmacological monotherapy, 20% respond to the combination of an antipsychotic + lithium or anticonvulsant.  </a:t>
            </a:r>
            <a:endParaRPr/>
          </a:p>
          <a:p>
            <a:pPr marL="457200" lvl="0" indent="-342900" algn="l" rtl="0">
              <a:spcBef>
                <a:spcPts val="1200"/>
              </a:spcBef>
              <a:spcAft>
                <a:spcPts val="0"/>
              </a:spcAft>
              <a:buSzPts val="1800"/>
              <a:buChar char="●"/>
            </a:pPr>
            <a:r>
              <a:rPr lang="en"/>
              <a:t>80% of manic patients showed substantial clinical improvement or remission following ECT. </a:t>
            </a:r>
            <a:endParaRPr/>
          </a:p>
          <a:p>
            <a:pPr marL="457200" lvl="0" indent="-342900" algn="l" rtl="0">
              <a:spcBef>
                <a:spcPts val="1000"/>
              </a:spcBef>
              <a:spcAft>
                <a:spcPts val="1000"/>
              </a:spcAft>
              <a:buSzPts val="1800"/>
              <a:buChar char="●"/>
            </a:pPr>
            <a:r>
              <a:rPr lang="en"/>
              <a:t>ECT was at least as effective in the treatment of mania as in the treatment of depression.</a:t>
            </a:r>
            <a:endParaRPr/>
          </a:p>
        </p:txBody>
      </p:sp>
      <p:sp>
        <p:nvSpPr>
          <p:cNvPr id="209" name="Google Shape;209;p3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Bipolar Depression</a:t>
            </a:r>
            <a:endParaRPr/>
          </a:p>
        </p:txBody>
      </p:sp>
      <p:sp>
        <p:nvSpPr>
          <p:cNvPr id="215" name="Google Shape;21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Patients with bipolar depression do not respond differentially to ECT from those with unipolar depression.</a:t>
            </a:r>
            <a:endParaRPr/>
          </a:p>
          <a:p>
            <a:pPr marL="0" lvl="0" indent="0" algn="l" rtl="0">
              <a:spcBef>
                <a:spcPts val="1200"/>
              </a:spcBef>
              <a:spcAft>
                <a:spcPts val="1200"/>
              </a:spcAft>
              <a:buNone/>
            </a:pPr>
            <a:r>
              <a:rPr lang="en"/>
              <a:t>Treatment decisions approached in the same way as unipolar depression.</a:t>
            </a:r>
            <a:endParaRPr/>
          </a:p>
        </p:txBody>
      </p:sp>
      <p:sp>
        <p:nvSpPr>
          <p:cNvPr id="216" name="Google Shape;216;p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Older Adults</a:t>
            </a:r>
            <a:endParaRPr/>
          </a:p>
        </p:txBody>
      </p:sp>
      <p:sp>
        <p:nvSpPr>
          <p:cNvPr id="222" name="Google Shape;22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ECT may cause delirium in elderly patients with cognitive impairment.</a:t>
            </a:r>
            <a:endParaRPr/>
          </a:p>
          <a:p>
            <a:pPr marL="0" lvl="0" indent="0" algn="l" rtl="0">
              <a:spcBef>
                <a:spcPts val="1200"/>
              </a:spcBef>
              <a:spcAft>
                <a:spcPts val="0"/>
              </a:spcAft>
              <a:buNone/>
            </a:pPr>
            <a:r>
              <a:rPr lang="en"/>
              <a:t>Depression in late life is also more likely to be medication resistant. </a:t>
            </a:r>
            <a:endParaRPr/>
          </a:p>
          <a:p>
            <a:pPr marL="0" lvl="0" indent="0" algn="l" rtl="0">
              <a:spcBef>
                <a:spcPts val="1200"/>
              </a:spcBef>
              <a:spcAft>
                <a:spcPts val="0"/>
              </a:spcAft>
              <a:buNone/>
            </a:pPr>
            <a:r>
              <a:rPr lang="en"/>
              <a:t>Increased prevalence of delusional depression</a:t>
            </a:r>
            <a:endParaRPr/>
          </a:p>
          <a:p>
            <a:pPr marL="0" lvl="0" indent="0" algn="l" rtl="0">
              <a:spcBef>
                <a:spcPts val="1200"/>
              </a:spcBef>
              <a:spcAft>
                <a:spcPts val="0"/>
              </a:spcAft>
              <a:buNone/>
            </a:pPr>
            <a:r>
              <a:rPr lang="en"/>
              <a:t>Severe inanition, refusal to eat, psychosis, and suicidal ideation are features of depression more common in older adults.</a:t>
            </a:r>
            <a:endParaRPr/>
          </a:p>
          <a:p>
            <a:pPr marL="0" lvl="0" indent="0" algn="l" rtl="0">
              <a:spcBef>
                <a:spcPts val="1200"/>
              </a:spcBef>
              <a:spcAft>
                <a:spcPts val="1200"/>
              </a:spcAft>
              <a:buNone/>
            </a:pPr>
            <a:endParaRPr/>
          </a:p>
        </p:txBody>
      </p:sp>
      <p:sp>
        <p:nvSpPr>
          <p:cNvPr id="223" name="Google Shape;223;p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Schizophrenia</a:t>
            </a:r>
            <a:endParaRPr/>
          </a:p>
        </p:txBody>
      </p:sp>
      <p:sp>
        <p:nvSpPr>
          <p:cNvPr id="229" name="Google Shape;22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25% to 33% of patients with schizophrenia are treatment-resistant</a:t>
            </a:r>
            <a:endParaRPr/>
          </a:p>
          <a:p>
            <a:pPr marL="0" lvl="0" indent="0" algn="l" rtl="0">
              <a:spcBef>
                <a:spcPts val="1200"/>
              </a:spcBef>
              <a:spcAft>
                <a:spcPts val="0"/>
              </a:spcAft>
              <a:buNone/>
            </a:pPr>
            <a:r>
              <a:rPr lang="en"/>
              <a:t>Only an estimated 40% of these will respond to clozapine</a:t>
            </a:r>
            <a:endParaRPr/>
          </a:p>
          <a:p>
            <a:pPr marL="0" lvl="0" indent="0" algn="l" rtl="0">
              <a:spcBef>
                <a:spcPts val="1200"/>
              </a:spcBef>
              <a:spcAft>
                <a:spcPts val="0"/>
              </a:spcAft>
              <a:buNone/>
            </a:pPr>
            <a:r>
              <a:rPr lang="en"/>
              <a:t>50% of patients with schizophrenia who had failed to respond to medications responded to ECT. </a:t>
            </a:r>
            <a:endParaRPr/>
          </a:p>
          <a:p>
            <a:pPr marL="0" lvl="0" indent="0" algn="l" rtl="0">
              <a:spcBef>
                <a:spcPts val="1200"/>
              </a:spcBef>
              <a:spcAft>
                <a:spcPts val="0"/>
              </a:spcAft>
              <a:buNone/>
            </a:pPr>
            <a:r>
              <a:rPr lang="en"/>
              <a:t>Cognitive outcomes improved significantly post-ECT.</a:t>
            </a:r>
            <a:endParaRPr/>
          </a:p>
          <a:p>
            <a:pPr marL="0" lvl="0" indent="0" algn="l" rtl="0">
              <a:spcBef>
                <a:spcPts val="1200"/>
              </a:spcBef>
              <a:spcAft>
                <a:spcPts val="1200"/>
              </a:spcAft>
              <a:buNone/>
            </a:pPr>
            <a:endParaRPr/>
          </a:p>
        </p:txBody>
      </p:sp>
      <p:sp>
        <p:nvSpPr>
          <p:cNvPr id="230" name="Google Shape;230;p3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Catatonia</a:t>
            </a:r>
            <a:endParaRPr/>
          </a:p>
        </p:txBody>
      </p:sp>
      <p:sp>
        <p:nvSpPr>
          <p:cNvPr id="236" name="Google Shape;23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ECT response rate one of the highest in psychiatry, &gt;80%</a:t>
            </a:r>
            <a:endParaRPr/>
          </a:p>
          <a:p>
            <a:pPr marL="0" lvl="0" indent="0" algn="l" rtl="0">
              <a:spcBef>
                <a:spcPts val="1200"/>
              </a:spcBef>
              <a:spcAft>
                <a:spcPts val="0"/>
              </a:spcAft>
              <a:buNone/>
            </a:pPr>
            <a:r>
              <a:rPr lang="en"/>
              <a:t>First-line treatment for malignant catatonia, neuroleptic malignant syndrome, in all catatonic patients that are refractory or partially responsive to benzodiazepines.</a:t>
            </a:r>
            <a:endParaRPr/>
          </a:p>
          <a:p>
            <a:pPr marL="0" lvl="0" indent="0" algn="l" rtl="0">
              <a:spcBef>
                <a:spcPts val="1200"/>
              </a:spcBef>
              <a:spcAft>
                <a:spcPts val="0"/>
              </a:spcAft>
              <a:buNone/>
            </a:pPr>
            <a:r>
              <a:rPr lang="en"/>
              <a:t>The presence of acute, severe and psychotic mood disorder is associated with good response.</a:t>
            </a:r>
            <a:endParaRPr/>
          </a:p>
          <a:p>
            <a:pPr marL="0" lvl="0" indent="0" algn="l" rtl="0">
              <a:spcBef>
                <a:spcPts val="1200"/>
              </a:spcBef>
              <a:spcAft>
                <a:spcPts val="1200"/>
              </a:spcAft>
              <a:buNone/>
            </a:pPr>
            <a:endParaRPr/>
          </a:p>
        </p:txBody>
      </p:sp>
      <p:sp>
        <p:nvSpPr>
          <p:cNvPr id="237" name="Google Shape;237;p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Memory Impairment as a Risk of ECT</a:t>
            </a:r>
            <a:endParaRPr/>
          </a:p>
        </p:txBody>
      </p:sp>
      <p:sp>
        <p:nvSpPr>
          <p:cNvPr id="243" name="Google Shape;24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000"/>
              </a:spcBef>
              <a:spcAft>
                <a:spcPts val="0"/>
              </a:spcAft>
              <a:buNone/>
            </a:pPr>
            <a:r>
              <a:rPr lang="en" sz="2272"/>
              <a:t>Types of memory variably impacted:</a:t>
            </a:r>
            <a:endParaRPr sz="2272"/>
          </a:p>
          <a:p>
            <a:pPr marL="457200" lvl="0" indent="-340431" algn="l" rtl="0">
              <a:spcBef>
                <a:spcPts val="1200"/>
              </a:spcBef>
              <a:spcAft>
                <a:spcPts val="0"/>
              </a:spcAft>
              <a:buSzPct val="100000"/>
              <a:buChar char="●"/>
            </a:pPr>
            <a:r>
              <a:rPr lang="en" sz="2272"/>
              <a:t>Subjective Memory</a:t>
            </a:r>
            <a:endParaRPr sz="2272"/>
          </a:p>
          <a:p>
            <a:pPr marL="457200" lvl="0" indent="-340431" algn="l" rtl="0">
              <a:spcBef>
                <a:spcPts val="0"/>
              </a:spcBef>
              <a:spcAft>
                <a:spcPts val="0"/>
              </a:spcAft>
              <a:buSzPct val="100000"/>
              <a:buChar char="●"/>
            </a:pPr>
            <a:r>
              <a:rPr lang="en" sz="2272"/>
              <a:t>Informant-Assessed Memory </a:t>
            </a:r>
            <a:endParaRPr sz="2272"/>
          </a:p>
          <a:p>
            <a:pPr marL="457200" lvl="0" indent="-340431" algn="l" rtl="0">
              <a:spcBef>
                <a:spcPts val="0"/>
              </a:spcBef>
              <a:spcAft>
                <a:spcPts val="0"/>
              </a:spcAft>
              <a:buSzPct val="100000"/>
              <a:buChar char="●"/>
            </a:pPr>
            <a:r>
              <a:rPr lang="en" sz="2272"/>
              <a:t>Autobiographical Memory </a:t>
            </a:r>
            <a:endParaRPr sz="2272"/>
          </a:p>
          <a:p>
            <a:pPr marL="457200" lvl="0" indent="-340431" algn="l" rtl="0">
              <a:spcBef>
                <a:spcPts val="0"/>
              </a:spcBef>
              <a:spcAft>
                <a:spcPts val="0"/>
              </a:spcAft>
              <a:buSzPct val="100000"/>
              <a:buChar char="●"/>
            </a:pPr>
            <a:r>
              <a:rPr lang="en" sz="2272"/>
              <a:t>Delayed verbal recall</a:t>
            </a:r>
            <a:endParaRPr sz="2272"/>
          </a:p>
          <a:p>
            <a:pPr marL="0" lvl="0" indent="0" algn="l" rtl="0">
              <a:spcBef>
                <a:spcPts val="1200"/>
              </a:spcBef>
              <a:spcAft>
                <a:spcPts val="0"/>
              </a:spcAft>
              <a:buNone/>
            </a:pPr>
            <a:r>
              <a:rPr lang="en" sz="2272"/>
              <a:t>ElectroConvulsive therapy Cognitive Assessment (ECCA) tool</a:t>
            </a:r>
            <a:endParaRPr sz="2272"/>
          </a:p>
          <a:p>
            <a:pPr marL="0" lvl="0" indent="0" algn="l" rtl="0">
              <a:spcBef>
                <a:spcPts val="1200"/>
              </a:spcBef>
              <a:spcAft>
                <a:spcPts val="0"/>
              </a:spcAft>
              <a:buNone/>
            </a:pPr>
            <a:r>
              <a:rPr lang="en" sz="2272"/>
              <a:t>Retrograde amnesia usually improves within weeks to months after ECT and typically is not evident after 3 months.</a:t>
            </a:r>
            <a:endParaRPr sz="2272"/>
          </a:p>
          <a:p>
            <a:pPr marL="457200" lvl="0" indent="0" algn="l" rtl="0">
              <a:spcBef>
                <a:spcPts val="1200"/>
              </a:spcBef>
              <a:spcAft>
                <a:spcPts val="0"/>
              </a:spcAft>
              <a:buNone/>
            </a:pPr>
            <a:endParaRPr/>
          </a:p>
          <a:p>
            <a:pPr marL="0" lvl="0" indent="0" algn="l" rtl="0">
              <a:spcBef>
                <a:spcPts val="1200"/>
              </a:spcBef>
              <a:spcAft>
                <a:spcPts val="1200"/>
              </a:spcAft>
              <a:buNone/>
            </a:pPr>
            <a:endParaRPr/>
          </a:p>
        </p:txBody>
      </p:sp>
      <p:sp>
        <p:nvSpPr>
          <p:cNvPr id="244" name="Google Shape;244;p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Side effects of ECT</a:t>
            </a:r>
            <a:endParaRPr/>
          </a:p>
        </p:txBody>
      </p:sp>
      <p:sp>
        <p:nvSpPr>
          <p:cNvPr id="250" name="Google Shape;250;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a:t>
            </a:r>
            <a:r>
              <a:rPr lang="en" u="sng"/>
              <a:t>Headaches </a:t>
            </a:r>
            <a:endParaRPr u="sng"/>
          </a:p>
          <a:p>
            <a:pPr marL="0" lvl="0" indent="0" algn="l" rtl="0">
              <a:spcBef>
                <a:spcPts val="1200"/>
              </a:spcBef>
              <a:spcAft>
                <a:spcPts val="0"/>
              </a:spcAft>
              <a:buNone/>
            </a:pPr>
            <a:r>
              <a:rPr lang="en"/>
              <a:t>-</a:t>
            </a:r>
            <a:r>
              <a:rPr lang="en" u="sng"/>
              <a:t>Confusion </a:t>
            </a:r>
            <a:endParaRPr u="sng"/>
          </a:p>
          <a:p>
            <a:pPr marL="0" lvl="0" indent="0" algn="l" rtl="0">
              <a:spcBef>
                <a:spcPts val="1200"/>
              </a:spcBef>
              <a:spcAft>
                <a:spcPts val="0"/>
              </a:spcAft>
              <a:buNone/>
            </a:pPr>
            <a:r>
              <a:rPr lang="en"/>
              <a:t>-Delirium can occur post-ictally but typically is self limited. </a:t>
            </a:r>
            <a:endParaRPr/>
          </a:p>
          <a:p>
            <a:pPr marL="0" lvl="0" indent="0" algn="l" rtl="0">
              <a:spcBef>
                <a:spcPts val="1200"/>
              </a:spcBef>
              <a:spcAft>
                <a:spcPts val="0"/>
              </a:spcAft>
              <a:buNone/>
            </a:pPr>
            <a:r>
              <a:rPr lang="en"/>
              <a:t>-</a:t>
            </a:r>
            <a:r>
              <a:rPr lang="en" u="sng"/>
              <a:t>Muscle soreness</a:t>
            </a:r>
            <a:r>
              <a:rPr lang="en"/>
              <a:t> </a:t>
            </a:r>
            <a:endParaRPr/>
          </a:p>
          <a:p>
            <a:pPr marL="0" lvl="0" indent="0" algn="l" rtl="0">
              <a:spcBef>
                <a:spcPts val="1200"/>
              </a:spcBef>
              <a:spcAft>
                <a:spcPts val="1200"/>
              </a:spcAft>
              <a:buNone/>
            </a:pPr>
            <a:r>
              <a:rPr lang="en"/>
              <a:t>-Nausea and vomiting</a:t>
            </a:r>
            <a:endParaRPr/>
          </a:p>
        </p:txBody>
      </p:sp>
      <p:sp>
        <p:nvSpPr>
          <p:cNvPr id="251" name="Google Shape;251;p3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ECT and Medication Regimen</a:t>
            </a:r>
            <a:endParaRPr/>
          </a:p>
        </p:txBody>
      </p:sp>
      <p:sp>
        <p:nvSpPr>
          <p:cNvPr id="257" name="Google Shape;25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SzPts val="1800"/>
              <a:buChar char="●"/>
            </a:pPr>
            <a:r>
              <a:rPr lang="en"/>
              <a:t>ECT performed in addition to concurrent pharmacotherapy managed by referring psychiatrist as well as individual and group therapies. </a:t>
            </a:r>
            <a:endParaRPr/>
          </a:p>
          <a:p>
            <a:pPr marL="457200" lvl="0" indent="-342900" algn="l" rtl="0">
              <a:spcBef>
                <a:spcPts val="1200"/>
              </a:spcBef>
              <a:spcAft>
                <a:spcPts val="0"/>
              </a:spcAft>
              <a:buSzPts val="1800"/>
              <a:buChar char="●"/>
            </a:pPr>
            <a:r>
              <a:rPr lang="en"/>
              <a:t>Medications that increase seizure threshold (benzodiazepines, gabapentin, zolpidem, VPA, lamotrigine, carbamazepine). </a:t>
            </a:r>
            <a:r>
              <a:rPr lang="en" sz="2000">
                <a:solidFill>
                  <a:schemeClr val="dk1"/>
                </a:solidFill>
              </a:rPr>
              <a:t>Hold for 12+ hours prior to treatment. </a:t>
            </a:r>
            <a:endParaRPr sz="2000">
              <a:solidFill>
                <a:schemeClr val="dk1"/>
              </a:solidFill>
            </a:endParaRPr>
          </a:p>
          <a:p>
            <a:pPr marL="457200" lvl="0" indent="-342900" algn="l" rtl="0">
              <a:spcBef>
                <a:spcPts val="1000"/>
              </a:spcBef>
              <a:spcAft>
                <a:spcPts val="1200"/>
              </a:spcAft>
              <a:buSzPts val="1800"/>
              <a:buChar char="●"/>
            </a:pPr>
            <a:r>
              <a:rPr lang="en"/>
              <a:t>Lithium leads to increased risk of delirium after treatment, prolonged seizure, prolonged action of paralytic agent. If it cannot be discontinued, </a:t>
            </a:r>
            <a:r>
              <a:rPr lang="en" sz="2000">
                <a:solidFill>
                  <a:schemeClr val="dk1"/>
                </a:solidFill>
              </a:rPr>
              <a:t>hold for 24 hours prior to treatment. </a:t>
            </a:r>
            <a:endParaRPr sz="2000">
              <a:solidFill>
                <a:schemeClr val="dk1"/>
              </a:solidFill>
            </a:endParaRPr>
          </a:p>
        </p:txBody>
      </p:sp>
      <p:sp>
        <p:nvSpPr>
          <p:cNvPr id="258" name="Google Shape;258;p4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Discussion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4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265" name="Google Shape;265;p41"/>
          <p:cNvPicPr preferRelativeResize="0"/>
          <p:nvPr/>
        </p:nvPicPr>
        <p:blipFill>
          <a:blip r:embed="rId3">
            <a:alphaModFix/>
          </a:blip>
          <a:stretch>
            <a:fillRect/>
          </a:stretch>
        </p:blipFill>
        <p:spPr>
          <a:xfrm>
            <a:off x="2472912" y="1285600"/>
            <a:ext cx="4280275" cy="2572300"/>
          </a:xfrm>
          <a:prstGeom prst="rect">
            <a:avLst/>
          </a:prstGeom>
          <a:noFill/>
          <a:ln>
            <a:noFill/>
          </a:ln>
        </p:spPr>
      </p:pic>
      <p:sp>
        <p:nvSpPr>
          <p:cNvPr id="266" name="Google Shape;266;p41"/>
          <p:cNvSpPr txBox="1"/>
          <p:nvPr/>
        </p:nvSpPr>
        <p:spPr>
          <a:xfrm>
            <a:off x="1859488" y="4065400"/>
            <a:ext cx="550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rPr>
              <a:t>Please feel free to contact me at </a:t>
            </a:r>
            <a:r>
              <a:rPr lang="en" u="sng">
                <a:solidFill>
                  <a:schemeClr val="hlink"/>
                </a:solidFill>
                <a:hlinkClick r:id="rId4"/>
              </a:rPr>
              <a:t>JCWSCHEDULE@GMAIL.COM</a:t>
            </a:r>
            <a:r>
              <a:rPr lang="en">
                <a:latin typeface="Average"/>
                <a:ea typeface="Average"/>
                <a:cs typeface="Average"/>
                <a:sym typeface="Average"/>
              </a:rPr>
              <a:t>	</a:t>
            </a:r>
            <a:endParaRPr>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73" name="Google Shape;73;p15"/>
          <p:cNvPicPr preferRelativeResize="0"/>
          <p:nvPr/>
        </p:nvPicPr>
        <p:blipFill>
          <a:blip r:embed="rId3">
            <a:alphaModFix/>
          </a:blip>
          <a:stretch>
            <a:fillRect/>
          </a:stretch>
        </p:blipFill>
        <p:spPr>
          <a:xfrm>
            <a:off x="3078700" y="509761"/>
            <a:ext cx="2259975" cy="1832652"/>
          </a:xfrm>
          <a:prstGeom prst="rect">
            <a:avLst/>
          </a:prstGeom>
          <a:noFill/>
          <a:ln>
            <a:noFill/>
          </a:ln>
        </p:spPr>
      </p:pic>
      <p:pic>
        <p:nvPicPr>
          <p:cNvPr id="74" name="Google Shape;74;p15"/>
          <p:cNvPicPr preferRelativeResize="0"/>
          <p:nvPr/>
        </p:nvPicPr>
        <p:blipFill>
          <a:blip r:embed="rId4">
            <a:alphaModFix/>
          </a:blip>
          <a:stretch>
            <a:fillRect/>
          </a:stretch>
        </p:blipFill>
        <p:spPr>
          <a:xfrm>
            <a:off x="1841850" y="2571750"/>
            <a:ext cx="1945675" cy="1945650"/>
          </a:xfrm>
          <a:prstGeom prst="rect">
            <a:avLst/>
          </a:prstGeom>
          <a:noFill/>
          <a:ln>
            <a:noFill/>
          </a:ln>
        </p:spPr>
      </p:pic>
      <p:pic>
        <p:nvPicPr>
          <p:cNvPr id="75" name="Google Shape;75;p15"/>
          <p:cNvPicPr preferRelativeResize="0"/>
          <p:nvPr/>
        </p:nvPicPr>
        <p:blipFill>
          <a:blip r:embed="rId5">
            <a:alphaModFix/>
          </a:blip>
          <a:stretch>
            <a:fillRect/>
          </a:stretch>
        </p:blipFill>
        <p:spPr>
          <a:xfrm>
            <a:off x="4572000" y="2507725"/>
            <a:ext cx="2027698" cy="2001924"/>
          </a:xfrm>
          <a:prstGeom prst="rect">
            <a:avLst/>
          </a:prstGeom>
          <a:noFill/>
          <a:ln>
            <a:noFill/>
          </a:ln>
        </p:spPr>
      </p:pic>
      <p:pic>
        <p:nvPicPr>
          <p:cNvPr id="76" name="Google Shape;76;p15"/>
          <p:cNvPicPr preferRelativeResize="0"/>
          <p:nvPr/>
        </p:nvPicPr>
        <p:blipFill>
          <a:blip r:embed="rId6">
            <a:alphaModFix/>
          </a:blip>
          <a:stretch>
            <a:fillRect/>
          </a:stretch>
        </p:blipFill>
        <p:spPr>
          <a:xfrm>
            <a:off x="-2" y="395975"/>
            <a:ext cx="3014952" cy="2060225"/>
          </a:xfrm>
          <a:prstGeom prst="rect">
            <a:avLst/>
          </a:prstGeom>
          <a:noFill/>
          <a:ln>
            <a:noFill/>
          </a:ln>
        </p:spPr>
      </p:pic>
      <p:pic>
        <p:nvPicPr>
          <p:cNvPr id="77" name="Google Shape;77;p15"/>
          <p:cNvPicPr preferRelativeResize="0"/>
          <p:nvPr/>
        </p:nvPicPr>
        <p:blipFill>
          <a:blip r:embed="rId7">
            <a:alphaModFix/>
          </a:blip>
          <a:stretch>
            <a:fillRect/>
          </a:stretch>
        </p:blipFill>
        <p:spPr>
          <a:xfrm>
            <a:off x="6342350" y="509750"/>
            <a:ext cx="2420325" cy="1832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Bibliography</a:t>
            </a:r>
            <a:endParaRPr/>
          </a:p>
        </p:txBody>
      </p:sp>
      <p:sp>
        <p:nvSpPr>
          <p:cNvPr id="272" name="Google Shape;272;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1. Sackeim HA. Modern Electroconvulsive Therapy. JAMA Psychiatry. 2017;74(8):779.</a:t>
            </a:r>
            <a:endParaRPr/>
          </a:p>
          <a:p>
            <a:pPr marL="0" lvl="0" indent="0" algn="l" rtl="0">
              <a:spcBef>
                <a:spcPts val="1200"/>
              </a:spcBef>
              <a:spcAft>
                <a:spcPts val="0"/>
              </a:spcAft>
              <a:buNone/>
            </a:pPr>
            <a:r>
              <a:rPr lang="en"/>
              <a:t>2. Slade EP, Jahn DR, Regenold WT, Case BG. Association of Electroconvulsive Therapy With Psychiatric Readmissions in US Hospitals. JAMA Psychiatry. 2017;74(8):798.</a:t>
            </a:r>
            <a:endParaRPr/>
          </a:p>
          <a:p>
            <a:pPr marL="0" lvl="0" indent="0" algn="l" rtl="0">
              <a:spcBef>
                <a:spcPts val="1200"/>
              </a:spcBef>
              <a:spcAft>
                <a:spcPts val="0"/>
              </a:spcAft>
              <a:buNone/>
            </a:pPr>
            <a:r>
              <a:rPr lang="en"/>
              <a:t>3. Association of ECT With Risks of All-Cause Mortality and Suicide in Older Medicare Patients. American Journal of Psychiatry. Published 2021</a:t>
            </a:r>
            <a:endParaRPr/>
          </a:p>
          <a:p>
            <a:pPr marL="0" lvl="0" indent="0" algn="l" rtl="0">
              <a:spcBef>
                <a:spcPts val="1200"/>
              </a:spcBef>
              <a:spcAft>
                <a:spcPts val="0"/>
              </a:spcAft>
              <a:buNone/>
            </a:pPr>
            <a:r>
              <a:rPr lang="en"/>
              <a:t>4. Peterchev AV, Rosa MA, Deng ZD, Prudic J, Lisanby SH. Electroconvulsive Therapy Stimulus Parameters. The Journal of ECT. 2010;26(3):159-174</a:t>
            </a:r>
            <a:endParaRPr/>
          </a:p>
          <a:p>
            <a:pPr marL="0" lvl="0" indent="0" algn="l" rtl="0">
              <a:spcBef>
                <a:spcPts val="1200"/>
              </a:spcBef>
              <a:spcAft>
                <a:spcPts val="0"/>
              </a:spcAft>
              <a:buNone/>
            </a:pPr>
            <a:r>
              <a:rPr lang="en"/>
              <a:t>5. ECT Can Help Patients With Medication-Resistant Schizophrenia. Psychopharmacology. Published 2016</a:t>
            </a:r>
            <a:endParaRPr/>
          </a:p>
          <a:p>
            <a:pPr marL="0" lvl="0" indent="0" algn="l" rtl="0">
              <a:spcBef>
                <a:spcPts val="1200"/>
              </a:spcBef>
              <a:spcAft>
                <a:spcPts val="1200"/>
              </a:spcAft>
              <a:buNone/>
            </a:pPr>
            <a:r>
              <a:rPr lang="en"/>
              <a:t>6. Haq AU, Sitzmann AF, Goldman ML, Maixner DF, Mickey BJ. Response of Depression to Electroconvulsive Therapy. The Journal of Clinical Psychiatry. 2015;76(10):1374-1384.</a:t>
            </a:r>
            <a:endParaRPr/>
          </a:p>
        </p:txBody>
      </p:sp>
      <p:sp>
        <p:nvSpPr>
          <p:cNvPr id="273" name="Google Shape;273;p4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Bibliography</a:t>
            </a:r>
            <a:endParaRPr/>
          </a:p>
        </p:txBody>
      </p:sp>
      <p:sp>
        <p:nvSpPr>
          <p:cNvPr id="279" name="Google Shape;27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3750"/>
              <a:t>7. Rasmussen KG. Lithium for Post-Electroconvulsive Therapy Depressive Relapse Prevention. The Journal of ECT. 2015;31(2):87-90</a:t>
            </a:r>
            <a:endParaRPr sz="3750"/>
          </a:p>
          <a:p>
            <a:pPr marL="0" lvl="0" indent="0" algn="l" rtl="0">
              <a:lnSpc>
                <a:spcPct val="100000"/>
              </a:lnSpc>
              <a:spcBef>
                <a:spcPts val="1200"/>
              </a:spcBef>
              <a:spcAft>
                <a:spcPts val="0"/>
              </a:spcAft>
              <a:buNone/>
            </a:pPr>
            <a:r>
              <a:rPr lang="en" sz="3750"/>
              <a:t>8. Kelly KG, Zisselman M. Update on Electroconvulsive Therapy (ECT) in Older Adult. Journal of the American Geriatrics Society. 2000;48(5):560-566</a:t>
            </a:r>
            <a:endParaRPr sz="3750"/>
          </a:p>
          <a:p>
            <a:pPr marL="0" lvl="0" indent="0" algn="l" rtl="0">
              <a:lnSpc>
                <a:spcPct val="100000"/>
              </a:lnSpc>
              <a:spcBef>
                <a:spcPts val="1000"/>
              </a:spcBef>
              <a:spcAft>
                <a:spcPts val="0"/>
              </a:spcAft>
              <a:buNone/>
            </a:pPr>
            <a:r>
              <a:rPr lang="en" sz="3750"/>
              <a:t>9. Chan CYW, Abdin E, Seow E, et al. Clinical effectiveness and speed of response of electroconvulsive therapy in treatment‐resistant schizophrenia. Psychiatry and Clinical Neurosciences. 2019;73(7):416-422</a:t>
            </a:r>
            <a:endParaRPr sz="3750"/>
          </a:p>
          <a:p>
            <a:pPr marL="0" lvl="0" indent="0" algn="l" rtl="0">
              <a:lnSpc>
                <a:spcPct val="100000"/>
              </a:lnSpc>
              <a:spcBef>
                <a:spcPts val="1000"/>
              </a:spcBef>
              <a:spcAft>
                <a:spcPts val="0"/>
              </a:spcAft>
              <a:buNone/>
            </a:pPr>
            <a:r>
              <a:rPr lang="en" sz="3750"/>
              <a:t>10. Luchini F, Medda P, Mariani MG, Mauri M, Toni C, Perugi G. Electroconvulsive therapy in catatonic patients: Efficacy and predictors of response. World Journal of Psychiatry. 2015;5(2):182</a:t>
            </a:r>
            <a:endParaRPr sz="3750"/>
          </a:p>
          <a:p>
            <a:pPr marL="0" lvl="0" indent="0" algn="l" rtl="0">
              <a:lnSpc>
                <a:spcPct val="100000"/>
              </a:lnSpc>
              <a:spcBef>
                <a:spcPts val="1000"/>
              </a:spcBef>
              <a:spcAft>
                <a:spcPts val="0"/>
              </a:spcAft>
              <a:buNone/>
            </a:pPr>
            <a:r>
              <a:rPr lang="en" sz="3750"/>
              <a:t>11. Fox. Are brief pulse and sine wave ECT equally efficient? The Journal of clinical psychiatry. 2022;50(11)</a:t>
            </a:r>
            <a:endParaRPr sz="3750"/>
          </a:p>
          <a:p>
            <a:pPr marL="0" lvl="0" indent="0" algn="l" rtl="0">
              <a:lnSpc>
                <a:spcPct val="100000"/>
              </a:lnSpc>
              <a:spcBef>
                <a:spcPts val="1000"/>
              </a:spcBef>
              <a:spcAft>
                <a:spcPts val="0"/>
              </a:spcAft>
              <a:buNone/>
            </a:pPr>
            <a:r>
              <a:rPr lang="en" sz="3750"/>
              <a:t>12. Lee JH, Kung S, Rasmussen KG, Palmer BA. Effectiveness of Electroconvulsive Therapy in Patients With Major Depressive Disorder and Comorbid Borderline Personality Disorder. The Journal of ECT. 2019;35(1):44-47</a:t>
            </a:r>
            <a:endParaRPr sz="3750"/>
          </a:p>
          <a:p>
            <a:pPr marL="0" lvl="0" indent="0" algn="l" rtl="0">
              <a:spcBef>
                <a:spcPts val="0"/>
              </a:spcBef>
              <a:spcAft>
                <a:spcPts val="1200"/>
              </a:spcAft>
              <a:buNone/>
            </a:pPr>
            <a:endParaRPr/>
          </a:p>
        </p:txBody>
      </p:sp>
      <p:sp>
        <p:nvSpPr>
          <p:cNvPr id="280" name="Google Shape;280;p4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Bibliography</a:t>
            </a:r>
            <a:endParaRPr/>
          </a:p>
        </p:txBody>
      </p:sp>
      <p:sp>
        <p:nvSpPr>
          <p:cNvPr id="286" name="Google Shape;286;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13. Lee JH, Kung S, Rasmussen KG, Palmer BA. Effectiveness of Electroconvulsive Therapy in Patients With Major Depressive Disorder and Comorbid Borderline Personality Disorder. The Journal of ECT. 2019;35(1):44-47</a:t>
            </a:r>
            <a:endParaRPr/>
          </a:p>
          <a:p>
            <a:pPr marL="0" lvl="0" indent="0" algn="l" rtl="0">
              <a:spcBef>
                <a:spcPts val="1200"/>
              </a:spcBef>
              <a:spcAft>
                <a:spcPts val="0"/>
              </a:spcAft>
              <a:buNone/>
            </a:pPr>
            <a:r>
              <a:rPr lang="en"/>
              <a:t>14. Leiknes KA, Schweder LJ, Høie B. Contemporary use and practice of electroconvulsive therapy worldwide. Brain and Behavior. 2012;2(3):283-344</a:t>
            </a:r>
            <a:endParaRPr/>
          </a:p>
          <a:p>
            <a:pPr marL="0" lvl="0" indent="0" algn="l" rtl="0">
              <a:spcBef>
                <a:spcPts val="1200"/>
              </a:spcBef>
              <a:spcAft>
                <a:spcPts val="0"/>
              </a:spcAft>
              <a:buNone/>
            </a:pPr>
            <a:r>
              <a:rPr lang="en"/>
              <a:t>15. Singh S, Jolly A. Does electroconvulsive therapy cause brain damage: An update. Indian Journal of Psychiatry. 2020;62(4):33</a:t>
            </a:r>
            <a:endParaRPr/>
          </a:p>
          <a:p>
            <a:pPr marL="0" lvl="0" indent="0" algn="l" rtl="0">
              <a:spcBef>
                <a:spcPts val="1200"/>
              </a:spcBef>
              <a:spcAft>
                <a:spcPts val="0"/>
              </a:spcAft>
              <a:buNone/>
            </a:pPr>
            <a:r>
              <a:rPr lang="en"/>
              <a:t>16. Sackeim HA, Prudic J, Nobler MS, et al. Effects of pulse width and electrode placement on the efficacy and cognitive effects of electroconvulsive therapy. Brain Stimulation. 2008;1(2):71-83</a:t>
            </a:r>
            <a:endParaRPr/>
          </a:p>
          <a:p>
            <a:pPr marL="0" lvl="0" indent="0" algn="l" rtl="0">
              <a:spcBef>
                <a:spcPts val="1200"/>
              </a:spcBef>
              <a:spcAft>
                <a:spcPts val="1200"/>
              </a:spcAft>
              <a:buNone/>
            </a:pPr>
            <a:r>
              <a:rPr lang="en"/>
              <a:t>17. Dhossche DM, Stanfill S. Could ECT be effective in autism? Medical Hypotheses. 2004;63(3):371-376</a:t>
            </a:r>
            <a:endParaRPr/>
          </a:p>
        </p:txBody>
      </p:sp>
      <p:sp>
        <p:nvSpPr>
          <p:cNvPr id="287" name="Google Shape;287;p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200000"/>
              </a:lnSpc>
              <a:spcBef>
                <a:spcPts val="0"/>
              </a:spcBef>
              <a:spcAft>
                <a:spcPts val="0"/>
              </a:spcAft>
              <a:buNone/>
            </a:pPr>
            <a:r>
              <a:rPr lang="en"/>
              <a:t>Objectives</a:t>
            </a:r>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200000"/>
              </a:lnSpc>
              <a:spcBef>
                <a:spcPts val="0"/>
              </a:spcBef>
              <a:spcAft>
                <a:spcPts val="0"/>
              </a:spcAft>
              <a:buNone/>
            </a:pPr>
            <a:r>
              <a:rPr lang="en"/>
              <a:t>By the end of today’s discussion, the participant will be able to:</a:t>
            </a:r>
            <a:endParaRPr/>
          </a:p>
          <a:p>
            <a:pPr marL="457200" lvl="0" indent="-342900" algn="l" rtl="0">
              <a:lnSpc>
                <a:spcPct val="100000"/>
              </a:lnSpc>
              <a:spcBef>
                <a:spcPts val="1200"/>
              </a:spcBef>
              <a:spcAft>
                <a:spcPts val="0"/>
              </a:spcAft>
              <a:buSzPts val="1800"/>
              <a:buChar char="●"/>
            </a:pPr>
            <a:r>
              <a:rPr lang="en"/>
              <a:t>Recognize role of modern ECT in treatment of psychiatric conditions and when to consider recommending treatment</a:t>
            </a:r>
            <a:endParaRPr/>
          </a:p>
          <a:p>
            <a:pPr marL="457200" lvl="0" indent="-342900" algn="l" rtl="0">
              <a:lnSpc>
                <a:spcPct val="100000"/>
              </a:lnSpc>
              <a:spcBef>
                <a:spcPts val="1200"/>
              </a:spcBef>
              <a:spcAft>
                <a:spcPts val="0"/>
              </a:spcAft>
              <a:buSzPts val="1800"/>
              <a:buChar char="●"/>
            </a:pPr>
            <a:r>
              <a:rPr lang="en"/>
              <a:t>Promote accurate view of potential risks and benefits of ECT and describe treatment experience for patients</a:t>
            </a:r>
            <a:endParaRPr/>
          </a:p>
          <a:p>
            <a:pPr marL="457200" lvl="0" indent="-342900" algn="l" rtl="0">
              <a:lnSpc>
                <a:spcPct val="100000"/>
              </a:lnSpc>
              <a:spcBef>
                <a:spcPts val="1000"/>
              </a:spcBef>
              <a:spcAft>
                <a:spcPts val="0"/>
              </a:spcAft>
              <a:buSzPts val="1800"/>
              <a:buChar char="●"/>
            </a:pPr>
            <a:r>
              <a:rPr lang="en"/>
              <a:t>Determine physical, social and general psychiatric eligibility of patient to undergo ECT </a:t>
            </a:r>
            <a:endParaRPr/>
          </a:p>
          <a:p>
            <a:pPr marL="457200" lvl="0" indent="-342900" algn="l" rtl="0">
              <a:lnSpc>
                <a:spcPct val="100000"/>
              </a:lnSpc>
              <a:spcBef>
                <a:spcPts val="1000"/>
              </a:spcBef>
              <a:spcAft>
                <a:spcPts val="1000"/>
              </a:spcAft>
              <a:buSzPts val="1800"/>
              <a:buChar char="●"/>
            </a:pPr>
            <a:r>
              <a:rPr lang="en"/>
              <a:t>Explain how active participation in ECT influences concurrent psychopharmacology and individual and group therapies </a:t>
            </a:r>
            <a:endParaRPr/>
          </a:p>
        </p:txBody>
      </p:sp>
      <p:sp>
        <p:nvSpPr>
          <p:cNvPr id="84" name="Google Shape;84;p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Outline	</a:t>
            </a:r>
            <a:endParaRPr/>
          </a:p>
        </p:txBody>
      </p:sp>
      <p:sp>
        <p:nvSpPr>
          <p:cNvPr id="90" name="Google Shape;9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Brief ECT history and how modern ECT differs</a:t>
            </a:r>
            <a:endParaRPr/>
          </a:p>
          <a:p>
            <a:pPr marL="457200" lvl="0" indent="-342900" algn="l" rtl="0">
              <a:lnSpc>
                <a:spcPct val="200000"/>
              </a:lnSpc>
              <a:spcBef>
                <a:spcPts val="0"/>
              </a:spcBef>
              <a:spcAft>
                <a:spcPts val="0"/>
              </a:spcAft>
              <a:buSzPts val="1800"/>
              <a:buChar char="●"/>
            </a:pPr>
            <a:r>
              <a:rPr lang="en"/>
              <a:t>Indications for ECT (psychiatric and neurological)</a:t>
            </a:r>
            <a:endParaRPr/>
          </a:p>
          <a:p>
            <a:pPr marL="457200" lvl="0" indent="-342900" algn="l" rtl="0">
              <a:lnSpc>
                <a:spcPct val="200000"/>
              </a:lnSpc>
              <a:spcBef>
                <a:spcPts val="0"/>
              </a:spcBef>
              <a:spcAft>
                <a:spcPts val="0"/>
              </a:spcAft>
              <a:buSzPts val="1800"/>
              <a:buChar char="●"/>
            </a:pPr>
            <a:r>
              <a:rPr lang="en"/>
              <a:t>Barriers to ECT </a:t>
            </a:r>
            <a:endParaRPr/>
          </a:p>
          <a:p>
            <a:pPr marL="457200" lvl="0" indent="-342900" algn="l" rtl="0">
              <a:lnSpc>
                <a:spcPct val="200000"/>
              </a:lnSpc>
              <a:spcBef>
                <a:spcPts val="0"/>
              </a:spcBef>
              <a:spcAft>
                <a:spcPts val="0"/>
              </a:spcAft>
              <a:buSzPts val="1800"/>
              <a:buChar char="●"/>
            </a:pPr>
            <a:r>
              <a:rPr lang="en"/>
              <a:t>How medications and therapy are affected by participation in ECT</a:t>
            </a:r>
            <a:endParaRPr/>
          </a:p>
          <a:p>
            <a:pPr marL="457200" lvl="0" indent="-342900" algn="l" rtl="0">
              <a:lnSpc>
                <a:spcPct val="200000"/>
              </a:lnSpc>
              <a:spcBef>
                <a:spcPts val="0"/>
              </a:spcBef>
              <a:spcAft>
                <a:spcPts val="0"/>
              </a:spcAft>
              <a:buSzPts val="1800"/>
              <a:buChar char="●"/>
            </a:pPr>
            <a:r>
              <a:rPr lang="en"/>
              <a:t>Questions/discussion</a:t>
            </a:r>
            <a:endParaRPr/>
          </a:p>
          <a:p>
            <a:pPr marL="0" lvl="0" indent="0" algn="l" rtl="0">
              <a:spcBef>
                <a:spcPts val="1200"/>
              </a:spcBef>
              <a:spcAft>
                <a:spcPts val="1200"/>
              </a:spcAft>
              <a:buNone/>
            </a:pPr>
            <a:endParaRPr/>
          </a:p>
        </p:txBody>
      </p:sp>
      <p:sp>
        <p:nvSpPr>
          <p:cNvPr id="91" name="Google Shape;91;p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Roots of ECT</a:t>
            </a:r>
            <a:endParaRPr/>
          </a:p>
        </p:txBody>
      </p:sp>
      <p:sp>
        <p:nvSpPr>
          <p:cNvPr id="97" name="Google Shape;9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1000"/>
              </a:spcBef>
              <a:spcAft>
                <a:spcPts val="0"/>
              </a:spcAft>
              <a:buNone/>
            </a:pPr>
            <a:r>
              <a:rPr lang="en"/>
              <a:t>1500’s ~ Paracelsus induces seizures to treat psychiatric conditions.</a:t>
            </a:r>
            <a:endParaRPr/>
          </a:p>
          <a:p>
            <a:pPr marL="0" lvl="0" indent="0" algn="l" rtl="0">
              <a:lnSpc>
                <a:spcPct val="100000"/>
              </a:lnSpc>
              <a:spcBef>
                <a:spcPts val="1200"/>
              </a:spcBef>
              <a:spcAft>
                <a:spcPts val="0"/>
              </a:spcAft>
              <a:buNone/>
            </a:pPr>
            <a:r>
              <a:rPr lang="en"/>
              <a:t>1934 ~ Von Meduna, successfully treated the first catatonic patient with seizure elicited through intramuscular injections of camphor.</a:t>
            </a:r>
            <a:endParaRPr/>
          </a:p>
          <a:p>
            <a:pPr marL="0" lvl="0" indent="0" algn="l" rtl="0">
              <a:lnSpc>
                <a:spcPct val="100000"/>
              </a:lnSpc>
              <a:spcBef>
                <a:spcPts val="1200"/>
              </a:spcBef>
              <a:spcAft>
                <a:spcPts val="0"/>
              </a:spcAft>
              <a:buNone/>
            </a:pPr>
            <a:r>
              <a:rPr lang="en"/>
              <a:t>1938 ~ Italian psychiatrist Lucio Bini and neurologist Ugo Cerletti successfully used electricity to cause a seizure to treat a disorganized patient with schizophrenia who improved with 1 treatment and remitted after 11 treatments. </a:t>
            </a:r>
            <a:endParaRPr/>
          </a:p>
          <a:p>
            <a:pPr marL="0" lvl="0" indent="0" algn="l" rtl="0">
              <a:lnSpc>
                <a:spcPct val="100000"/>
              </a:lnSpc>
              <a:spcBef>
                <a:spcPts val="1200"/>
              </a:spcBef>
              <a:spcAft>
                <a:spcPts val="1200"/>
              </a:spcAft>
              <a:buNone/>
            </a:pPr>
            <a:r>
              <a:rPr lang="en"/>
              <a:t>1950’s ~ Introduction of “modified ECT” paralytics began to be included in treatment.</a:t>
            </a:r>
            <a:endParaRPr/>
          </a:p>
        </p:txBody>
      </p:sp>
      <p:sp>
        <p:nvSpPr>
          <p:cNvPr id="98" name="Google Shape;98;p1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History Since ECT Became an “Accepted” Treatment</a:t>
            </a:r>
            <a:endParaRPr/>
          </a:p>
        </p:txBody>
      </p:sp>
      <p:sp>
        <p:nvSpPr>
          <p:cNvPr id="104" name="Google Shape;10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“Electroconvulsive therapy is one of the most controversial treatments in medicine.” </a:t>
            </a:r>
            <a:endParaRPr/>
          </a:p>
          <a:p>
            <a:pPr marL="0" lvl="0" indent="0" algn="l" rtl="0">
              <a:spcBef>
                <a:spcPts val="1200"/>
              </a:spcBef>
              <a:spcAft>
                <a:spcPts val="0"/>
              </a:spcAft>
              <a:buNone/>
            </a:pPr>
            <a:r>
              <a:rPr lang="en"/>
              <a:t>70+ years of use, ECT is considered as a safe, effective, and life-saving treatment in people of all ages</a:t>
            </a:r>
            <a:endParaRPr/>
          </a:p>
          <a:p>
            <a:pPr marL="0" lvl="0" indent="0" algn="l" rtl="0">
              <a:spcBef>
                <a:spcPts val="1200"/>
              </a:spcBef>
              <a:spcAft>
                <a:spcPts val="0"/>
              </a:spcAft>
              <a:buNone/>
            </a:pPr>
            <a:r>
              <a:rPr lang="en"/>
              <a:t>As of December 2018, ECT devices were moved from Class III into Class II </a:t>
            </a:r>
            <a:endParaRPr/>
          </a:p>
          <a:p>
            <a:pPr marL="0" lvl="0" indent="0" algn="l" rtl="0">
              <a:spcBef>
                <a:spcPts val="1200"/>
              </a:spcBef>
              <a:spcAft>
                <a:spcPts val="1200"/>
              </a:spcAft>
              <a:buNone/>
            </a:pPr>
            <a:r>
              <a:rPr lang="en"/>
              <a:t>ECT an active area of research for decades with an eye to minimizing risks and side effects. </a:t>
            </a:r>
            <a:endParaRPr/>
          </a:p>
        </p:txBody>
      </p:sp>
      <p:sp>
        <p:nvSpPr>
          <p:cNvPr id="105" name="Google Shape;105;p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Shift to Brief Pulse ECT</a:t>
            </a:r>
            <a:endParaRPr/>
          </a:p>
        </p:txBody>
      </p:sp>
      <p:sp>
        <p:nvSpPr>
          <p:cNvPr id="111" name="Google Shape;111;p2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12" name="Google Shape;112;p20"/>
          <p:cNvPicPr preferRelativeResize="0"/>
          <p:nvPr/>
        </p:nvPicPr>
        <p:blipFill>
          <a:blip r:embed="rId3">
            <a:alphaModFix/>
          </a:blip>
          <a:stretch>
            <a:fillRect/>
          </a:stretch>
        </p:blipFill>
        <p:spPr>
          <a:xfrm>
            <a:off x="1461825" y="1603298"/>
            <a:ext cx="6220352" cy="3020851"/>
          </a:xfrm>
          <a:prstGeom prst="rect">
            <a:avLst/>
          </a:prstGeom>
          <a:noFill/>
          <a:ln>
            <a:noFill/>
          </a:ln>
        </p:spPr>
      </p:pic>
      <p:sp>
        <p:nvSpPr>
          <p:cNvPr id="113" name="Google Shape;113;p20"/>
          <p:cNvSpPr txBox="1"/>
          <p:nvPr/>
        </p:nvSpPr>
        <p:spPr>
          <a:xfrm>
            <a:off x="1448150" y="1158525"/>
            <a:ext cx="61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      </a:t>
            </a:r>
            <a:r>
              <a:rPr lang="en">
                <a:solidFill>
                  <a:schemeClr val="accent3"/>
                </a:solidFill>
                <a:latin typeface="Average"/>
                <a:ea typeface="Average"/>
                <a:cs typeface="Average"/>
                <a:sym typeface="Average"/>
              </a:rPr>
              <a:t>     Sine-Wave                                 Brief Pulse                             Ultra-Brief</a:t>
            </a:r>
            <a:endParaRPr>
              <a:solidFill>
                <a:schemeClr val="accent3"/>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sp>
        <p:nvSpPr>
          <p:cNvPr id="119" name="Google Shape;119;p2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20" name="Google Shape;120;p21"/>
          <p:cNvPicPr preferRelativeResize="0"/>
          <p:nvPr/>
        </p:nvPicPr>
        <p:blipFill>
          <a:blip r:embed="rId3">
            <a:alphaModFix/>
          </a:blip>
          <a:stretch>
            <a:fillRect/>
          </a:stretch>
        </p:blipFill>
        <p:spPr>
          <a:xfrm>
            <a:off x="2637885" y="661260"/>
            <a:ext cx="3868224" cy="3820976"/>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On-screen Show (16:9)</PresentationFormat>
  <Paragraphs>203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Slate</vt:lpstr>
      <vt:lpstr>Modern ECT: Advances, Percepations and Reasons for Hope</vt:lpstr>
      <vt:lpstr>PowerPoint Presentation</vt:lpstr>
      <vt:lpstr>PowerPoint Presentation</vt:lpstr>
      <vt:lpstr>Objectives</vt:lpstr>
      <vt:lpstr>Outline </vt:lpstr>
      <vt:lpstr>Roots of ECT</vt:lpstr>
      <vt:lpstr>History Since ECT Became an “Accepted” Treatment</vt:lpstr>
      <vt:lpstr>Shift to Brief Pulse ECT</vt:lpstr>
      <vt:lpstr>PowerPoint Presentation</vt:lpstr>
      <vt:lpstr>Treatment Experience</vt:lpstr>
      <vt:lpstr>Treatment Parameters</vt:lpstr>
      <vt:lpstr>Variability in ECT utilization</vt:lpstr>
      <vt:lpstr>Global Variability in ECT</vt:lpstr>
      <vt:lpstr>Contraindications for ECT Treatment:</vt:lpstr>
      <vt:lpstr>Medical Clearance for ECT</vt:lpstr>
      <vt:lpstr>Psychiatric Indications for Treatment</vt:lpstr>
      <vt:lpstr>Neurologic Indications</vt:lpstr>
      <vt:lpstr>Depression</vt:lpstr>
      <vt:lpstr>Confirm Diagnosis</vt:lpstr>
      <vt:lpstr>Depression</vt:lpstr>
      <vt:lpstr>Mania</vt:lpstr>
      <vt:lpstr>Bipolar Depression</vt:lpstr>
      <vt:lpstr>Older Adults</vt:lpstr>
      <vt:lpstr>Schizophrenia</vt:lpstr>
      <vt:lpstr>Catatonia</vt:lpstr>
      <vt:lpstr>Memory Impairment as a Risk of ECT</vt:lpstr>
      <vt:lpstr>Side effects of ECT</vt:lpstr>
      <vt:lpstr>ECT and Medication Regimen</vt:lpstr>
      <vt:lpstr>Discussion  </vt:lpstr>
      <vt:lpstr>Bibliography</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ECT: Advances, Percepations and Reasons for Hope</dc:title>
  <dc:creator>Kinonen, Imelda</dc:creator>
  <cp:lastModifiedBy>Kinonen, Imelda</cp:lastModifiedBy>
  <cp:revision>2</cp:revision>
  <dcterms:modified xsi:type="dcterms:W3CDTF">2022-10-31T21:20:53Z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2022-10-17T20:58:36Z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4567ed70-1a25-4d21-98b0-aff988ee2949</vt:lpwstr>
  </property>
  <property fmtid="{D5CDD505-2E9C-101B-9397-08002B2CF9AE}" pid="8" name="MSIP_Label_a8a73c85-e524-44a6-bd58-7df7ef87be8f_ContentBits">
    <vt:lpwstr>0</vt:lpwstr>
  </property>
</Properties>
</file>