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5"/>
  </p:notesMasterIdLst>
  <p:handoutMasterIdLst>
    <p:handoutMasterId r:id="rId36"/>
  </p:handoutMasterIdLst>
  <p:sldIdLst>
    <p:sldId id="418" r:id="rId5"/>
    <p:sldId id="415" r:id="rId6"/>
    <p:sldId id="421" r:id="rId7"/>
    <p:sldId id="423" r:id="rId8"/>
    <p:sldId id="424" r:id="rId9"/>
    <p:sldId id="447" r:id="rId10"/>
    <p:sldId id="442" r:id="rId11"/>
    <p:sldId id="444" r:id="rId12"/>
    <p:sldId id="425" r:id="rId13"/>
    <p:sldId id="426" r:id="rId14"/>
    <p:sldId id="427" r:id="rId15"/>
    <p:sldId id="428" r:id="rId16"/>
    <p:sldId id="429" r:id="rId17"/>
    <p:sldId id="430" r:id="rId18"/>
    <p:sldId id="453" r:id="rId19"/>
    <p:sldId id="445" r:id="rId20"/>
    <p:sldId id="431" r:id="rId21"/>
    <p:sldId id="432" r:id="rId22"/>
    <p:sldId id="449" r:id="rId23"/>
    <p:sldId id="433" r:id="rId24"/>
    <p:sldId id="434" r:id="rId25"/>
    <p:sldId id="435" r:id="rId26"/>
    <p:sldId id="436" r:id="rId27"/>
    <p:sldId id="448" r:id="rId28"/>
    <p:sldId id="443" r:id="rId29"/>
    <p:sldId id="437" r:id="rId30"/>
    <p:sldId id="441" r:id="rId31"/>
    <p:sldId id="440" r:id="rId32"/>
    <p:sldId id="446" r:id="rId33"/>
    <p:sldId id="452"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D7B26C5-4107-4FEC-AEDC-1716B250A1E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97" autoAdjust="0"/>
    <p:restoredTop sz="88693" autoAdjust="0"/>
  </p:normalViewPr>
  <p:slideViewPr>
    <p:cSldViewPr snapToGrid="0" showGuides="1">
      <p:cViewPr varScale="1">
        <p:scale>
          <a:sx n="59" d="100"/>
          <a:sy n="59" d="100"/>
        </p:scale>
        <p:origin x="848" y="5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117" d="100"/>
          <a:sy n="117" d="100"/>
        </p:scale>
        <p:origin x="5028"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219F032-53C1-4EE3-9E67-4B8CDE8C71F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40F4F1F5-4CAA-4EE9-86E4-08109754C1D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A25276F-4347-4A77-8779-25794A5FA3F1}" type="datetimeFigureOut">
              <a:rPr lang="en-US" smtClean="0"/>
              <a:t>10/27/2022</a:t>
            </a:fld>
            <a:endParaRPr lang="en-US" dirty="0"/>
          </a:p>
        </p:txBody>
      </p:sp>
      <p:sp>
        <p:nvSpPr>
          <p:cNvPr id="4" name="Footer Placeholder 3">
            <a:extLst>
              <a:ext uri="{FF2B5EF4-FFF2-40B4-BE49-F238E27FC236}">
                <a16:creationId xmlns:a16="http://schemas.microsoft.com/office/drawing/2014/main" id="{5CEF2806-7C9E-4564-812D-E429CAC3FB4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27F9D17-42B3-4D87-99EA-88FFB2D9DAA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67FF870-1514-40BF-9921-34C59D16DE59}" type="slidenum">
              <a:rPr lang="en-US" smtClean="0"/>
              <a:t>‹#›</a:t>
            </a:fld>
            <a:endParaRPr lang="en-US" dirty="0"/>
          </a:p>
        </p:txBody>
      </p:sp>
    </p:spTree>
    <p:extLst>
      <p:ext uri="{BB962C8B-B14F-4D97-AF65-F5344CB8AC3E}">
        <p14:creationId xmlns:p14="http://schemas.microsoft.com/office/powerpoint/2010/main" val="28375795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32CE62-7DAD-4D46-9C44-FB8B2B29EAD6}" type="datetimeFigureOut">
              <a:rPr lang="en-US" smtClean="0"/>
              <a:t>10/27/2022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6350" cap="rnd">
            <a:solidFill>
              <a:schemeClr val="accent1"/>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5E816B-EE8A-4A59-BF27-832760D86835}" type="slidenum">
              <a:rPr lang="en-US" smtClean="0"/>
              <a:t>‹#›</a:t>
            </a:fld>
            <a:endParaRPr lang="en-US" dirty="0"/>
          </a:p>
        </p:txBody>
      </p:sp>
    </p:spTree>
    <p:extLst>
      <p:ext uri="{BB962C8B-B14F-4D97-AF65-F5344CB8AC3E}">
        <p14:creationId xmlns:p14="http://schemas.microsoft.com/office/powerpoint/2010/main" val="40968427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Fort Churchill State Historic Park NV</a:t>
            </a:r>
          </a:p>
        </p:txBody>
      </p:sp>
      <p:sp>
        <p:nvSpPr>
          <p:cNvPr id="4" name="Slide Number Placeholder 3"/>
          <p:cNvSpPr>
            <a:spLocks noGrp="1"/>
          </p:cNvSpPr>
          <p:nvPr>
            <p:ph type="sldNum" sz="quarter" idx="5"/>
          </p:nvPr>
        </p:nvSpPr>
        <p:spPr/>
        <p:txBody>
          <a:bodyPr/>
          <a:lstStyle/>
          <a:p>
            <a:fld id="{2D5E816B-EE8A-4A59-BF27-832760D86835}" type="slidenum">
              <a:rPr lang="en-US" smtClean="0"/>
              <a:t>1</a:t>
            </a:fld>
            <a:endParaRPr lang="en-US" dirty="0"/>
          </a:p>
        </p:txBody>
      </p:sp>
    </p:spTree>
    <p:extLst>
      <p:ext uri="{BB962C8B-B14F-4D97-AF65-F5344CB8AC3E}">
        <p14:creationId xmlns:p14="http://schemas.microsoft.com/office/powerpoint/2010/main" val="7463935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jp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jp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8.jp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jp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0.jp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Instructions">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B9B688F-3869-4ECE-BE40-DE3ADDF3F07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gray">
          <a:xfrm>
            <a:off x="5122888" y="4242380"/>
            <a:ext cx="3298775" cy="1857119"/>
          </a:xfrm>
          <a:prstGeom prst="rect">
            <a:avLst/>
          </a:prstGeom>
          <a:ln w="6350">
            <a:solidFill>
              <a:schemeClr val="accent2"/>
            </a:solidFill>
          </a:ln>
        </p:spPr>
      </p:pic>
      <p:pic>
        <p:nvPicPr>
          <p:cNvPr id="20" name="Picture 19">
            <a:extLst>
              <a:ext uri="{FF2B5EF4-FFF2-40B4-BE49-F238E27FC236}">
                <a16:creationId xmlns:a16="http://schemas.microsoft.com/office/drawing/2014/main" id="{5EB3950A-EFEF-4170-8936-5F3D5792ECB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bwMode="gray">
          <a:xfrm>
            <a:off x="8421497" y="4243004"/>
            <a:ext cx="3310128" cy="1856495"/>
          </a:xfrm>
          <a:prstGeom prst="rect">
            <a:avLst/>
          </a:prstGeom>
          <a:ln w="6350">
            <a:solidFill>
              <a:schemeClr val="accent2"/>
            </a:solidFill>
          </a:ln>
        </p:spPr>
      </p:pic>
      <p:sp>
        <p:nvSpPr>
          <p:cNvPr id="7" name="Rectangle 6">
            <a:extLst>
              <a:ext uri="{FF2B5EF4-FFF2-40B4-BE49-F238E27FC236}">
                <a16:creationId xmlns:a16="http://schemas.microsoft.com/office/drawing/2014/main" id="{43310477-1515-4A0A-A5E0-880E71B4E025}"/>
              </a:ext>
              <a:ext uri="{C183D7F6-B498-43B3-948B-1728B52AA6E4}">
                <adec:decorative xmlns:adec="http://schemas.microsoft.com/office/drawing/2017/decorative" val="1"/>
              </a:ext>
            </a:extLst>
          </p:cNvPr>
          <p:cNvSpPr/>
          <p:nvPr userDrawn="1"/>
        </p:nvSpPr>
        <p:spPr bwMode="gray">
          <a:xfrm>
            <a:off x="0" y="1"/>
            <a:ext cx="4556043" cy="6858002"/>
          </a:xfrm>
          <a:prstGeom prst="rect">
            <a:avLst/>
          </a:prstGeom>
          <a:solidFill>
            <a:srgbClr val="FBF9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0677" tIns="65339" rIns="130677" bIns="65339" numCol="1" spcCol="0" rtlCol="0" fromWordArt="0" anchor="t" anchorCtr="0" forceAA="0" compatLnSpc="1">
            <a:prstTxWarp prst="textNoShape">
              <a:avLst/>
            </a:prstTxWarp>
            <a:noAutofit/>
          </a:bodyPr>
          <a:lstStyle/>
          <a:p>
            <a:pPr algn="ctr">
              <a:spcBef>
                <a:spcPts val="714"/>
              </a:spcBef>
            </a:pPr>
            <a:endParaRPr lang="en-US" sz="1429" dirty="0">
              <a:solidFill>
                <a:schemeClr val="bg1"/>
              </a:solidFill>
            </a:endParaRPr>
          </a:p>
        </p:txBody>
      </p:sp>
      <p:sp>
        <p:nvSpPr>
          <p:cNvPr id="8" name="TextBox 7">
            <a:extLst>
              <a:ext uri="{FF2B5EF4-FFF2-40B4-BE49-F238E27FC236}">
                <a16:creationId xmlns:a16="http://schemas.microsoft.com/office/drawing/2014/main" id="{144308BD-A2EF-404E-BE32-E7DA086E8C83}"/>
              </a:ext>
            </a:extLst>
          </p:cNvPr>
          <p:cNvSpPr txBox="1"/>
          <p:nvPr userDrawn="1"/>
        </p:nvSpPr>
        <p:spPr bwMode="gray">
          <a:xfrm>
            <a:off x="824247" y="2825509"/>
            <a:ext cx="1758315" cy="1000274"/>
          </a:xfrm>
          <a:prstGeom prst="rect">
            <a:avLst/>
          </a:prstGeom>
          <a:noFill/>
        </p:spPr>
        <p:txBody>
          <a:bodyPr wrap="square" lIns="0" tIns="0" rIns="0" bIns="0" rtlCol="0">
            <a:spAutoFit/>
          </a:bodyPr>
          <a:lstStyle/>
          <a:p>
            <a:pPr algn="l">
              <a:spcBef>
                <a:spcPts val="714"/>
              </a:spcBef>
            </a:pPr>
            <a:r>
              <a:rPr lang="en-US" sz="6500" b="1" dirty="0">
                <a:solidFill>
                  <a:schemeClr val="accent6"/>
                </a:solidFill>
              </a:rPr>
              <a:t>16:9</a:t>
            </a:r>
          </a:p>
        </p:txBody>
      </p:sp>
      <p:sp>
        <p:nvSpPr>
          <p:cNvPr id="10" name="TextBox 9">
            <a:extLst>
              <a:ext uri="{FF2B5EF4-FFF2-40B4-BE49-F238E27FC236}">
                <a16:creationId xmlns:a16="http://schemas.microsoft.com/office/drawing/2014/main" id="{FD38DA28-EF8F-43D1-AD7F-CCB3640760DD}"/>
              </a:ext>
            </a:extLst>
          </p:cNvPr>
          <p:cNvSpPr txBox="1"/>
          <p:nvPr userDrawn="1"/>
        </p:nvSpPr>
        <p:spPr bwMode="gray">
          <a:xfrm>
            <a:off x="822196" y="4598065"/>
            <a:ext cx="3584240" cy="200055"/>
          </a:xfrm>
          <a:prstGeom prst="rect">
            <a:avLst/>
          </a:prstGeom>
          <a:noFill/>
        </p:spPr>
        <p:txBody>
          <a:bodyPr wrap="square" lIns="0" tIns="0" rIns="0" bIns="0" rtlCol="0">
            <a:spAutoFit/>
          </a:bodyPr>
          <a:lstStyle/>
          <a:p>
            <a:pPr algn="l">
              <a:spcBef>
                <a:spcPts val="714"/>
              </a:spcBef>
            </a:pPr>
            <a:r>
              <a:rPr lang="en-US" sz="1300" noProof="0" dirty="0">
                <a:solidFill>
                  <a:schemeClr val="tx1"/>
                </a:solidFill>
              </a:rPr>
              <a:t>Released February 2022</a:t>
            </a:r>
          </a:p>
        </p:txBody>
      </p:sp>
      <p:sp>
        <p:nvSpPr>
          <p:cNvPr id="22" name="TextBox 21">
            <a:extLst>
              <a:ext uri="{FF2B5EF4-FFF2-40B4-BE49-F238E27FC236}">
                <a16:creationId xmlns:a16="http://schemas.microsoft.com/office/drawing/2014/main" id="{3E57223A-B05B-4614-AAEA-675CF58D9E9B}"/>
              </a:ext>
            </a:extLst>
          </p:cNvPr>
          <p:cNvSpPr txBox="1"/>
          <p:nvPr userDrawn="1"/>
        </p:nvSpPr>
        <p:spPr bwMode="gray">
          <a:xfrm>
            <a:off x="824247" y="3597791"/>
            <a:ext cx="2436843" cy="615553"/>
          </a:xfrm>
          <a:prstGeom prst="rect">
            <a:avLst/>
          </a:prstGeom>
          <a:noFill/>
        </p:spPr>
        <p:txBody>
          <a:bodyPr wrap="square" lIns="0" tIns="0" rIns="0" bIns="0" rtlCol="0">
            <a:spAutoFit/>
          </a:bodyPr>
          <a:lstStyle/>
          <a:p>
            <a:pPr algn="l">
              <a:spcBef>
                <a:spcPts val="0"/>
              </a:spcBef>
            </a:pPr>
            <a:r>
              <a:rPr lang="en-US" sz="4000" b="0" dirty="0">
                <a:solidFill>
                  <a:schemeClr val="accent6"/>
                </a:solidFill>
              </a:rPr>
              <a:t>on-screen</a:t>
            </a:r>
          </a:p>
        </p:txBody>
      </p:sp>
      <p:pic>
        <p:nvPicPr>
          <p:cNvPr id="23" name="Optum logo" descr="Optum logo">
            <a:extLst>
              <a:ext uri="{FF2B5EF4-FFF2-40B4-BE49-F238E27FC236}">
                <a16:creationId xmlns:a16="http://schemas.microsoft.com/office/drawing/2014/main" id="{33540F47-FA69-40F1-B951-BB6DF057FA97}"/>
              </a:ext>
              <a:ext uri="{C183D7F6-B498-43B3-948B-1728B52AA6E4}">
                <adec:decorative xmlns:adec="http://schemas.microsoft.com/office/drawing/2017/decorative" val="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bwMode="gray">
          <a:xfrm>
            <a:off x="824247" y="523904"/>
            <a:ext cx="2438884" cy="706174"/>
          </a:xfrm>
          <a:prstGeom prst="rect">
            <a:avLst/>
          </a:prstGeom>
        </p:spPr>
      </p:pic>
      <p:pic>
        <p:nvPicPr>
          <p:cNvPr id="17" name="Picture 16">
            <a:extLst>
              <a:ext uri="{FF2B5EF4-FFF2-40B4-BE49-F238E27FC236}">
                <a16:creationId xmlns:a16="http://schemas.microsoft.com/office/drawing/2014/main" id="{819BE298-EAEE-4EF5-9588-71610469B37B}"/>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bwMode="gray">
          <a:xfrm>
            <a:off x="5122888" y="525529"/>
            <a:ext cx="6606362" cy="3714176"/>
          </a:xfrm>
          <a:prstGeom prst="rect">
            <a:avLst/>
          </a:prstGeom>
          <a:ln w="6350">
            <a:solidFill>
              <a:schemeClr val="accent2"/>
            </a:solidFill>
          </a:ln>
        </p:spPr>
      </p:pic>
    </p:spTree>
    <p:extLst>
      <p:ext uri="{BB962C8B-B14F-4D97-AF65-F5344CB8AC3E}">
        <p14:creationId xmlns:p14="http://schemas.microsoft.com/office/powerpoint/2010/main" val="1185727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  ___  ">
    <p:bg bwMode="gray">
      <p:bgPr>
        <a:solidFill>
          <a:srgbClr val="7030A0"/>
        </a:solidFill>
        <a:effectLst/>
      </p:bgPr>
    </p:bg>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13F80B4D-94E3-497C-9014-7F8EABA417B7}"/>
              </a:ext>
            </a:extLst>
          </p:cNvPr>
          <p:cNvSpPr txBox="1"/>
          <p:nvPr userDrawn="1"/>
        </p:nvSpPr>
        <p:spPr bwMode="gray">
          <a:xfrm>
            <a:off x="742998" y="1351508"/>
            <a:ext cx="9891327" cy="4154984"/>
          </a:xfrm>
          <a:prstGeom prst="rect">
            <a:avLst/>
          </a:prstGeom>
          <a:noFill/>
        </p:spPr>
        <p:txBody>
          <a:bodyPr wrap="square" lIns="0" tIns="0" rIns="0" bIns="0" rtlCol="0">
            <a:spAutoFit/>
          </a:bodyPr>
          <a:lstStyle/>
          <a:p>
            <a:pPr>
              <a:lnSpc>
                <a:spcPct val="90000"/>
              </a:lnSpc>
              <a:spcBef>
                <a:spcPts val="0"/>
              </a:spcBef>
            </a:pPr>
            <a:r>
              <a:rPr lang="en-US" sz="15000" b="1" dirty="0">
                <a:solidFill>
                  <a:schemeClr val="bg1"/>
                </a:solidFill>
              </a:rPr>
              <a:t>Section headers</a:t>
            </a:r>
          </a:p>
        </p:txBody>
      </p:sp>
      <p:cxnSp>
        <p:nvCxnSpPr>
          <p:cNvPr id="4" name="Orange arrow">
            <a:extLst>
              <a:ext uri="{FF2B5EF4-FFF2-40B4-BE49-F238E27FC236}">
                <a16:creationId xmlns:a16="http://schemas.microsoft.com/office/drawing/2014/main" id="{5CA4857D-50A4-4F6E-8AC6-F53991E25BA7}"/>
              </a:ext>
              <a:ext uri="{C183D7F6-B498-43B3-948B-1728B52AA6E4}">
                <adec:decorative xmlns:adec="http://schemas.microsoft.com/office/drawing/2017/decorative" val="1"/>
              </a:ext>
            </a:extLst>
          </p:cNvPr>
          <p:cNvCxnSpPr>
            <a:cxnSpLocks/>
          </p:cNvCxnSpPr>
          <p:nvPr userDrawn="1"/>
        </p:nvCxnSpPr>
        <p:spPr bwMode="gray">
          <a:xfrm>
            <a:off x="9497148" y="3429000"/>
            <a:ext cx="1951854" cy="0"/>
          </a:xfrm>
          <a:prstGeom prst="line">
            <a:avLst/>
          </a:prstGeom>
          <a:ln w="317500" cap="rnd">
            <a:solidFill>
              <a:schemeClr val="bg1"/>
            </a:solidFill>
            <a:round/>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6542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39B679AE-D173-4857-9656-61C15B78E493}"/>
              </a:ext>
            </a:extLst>
          </p:cNvPr>
          <p:cNvSpPr>
            <a:spLocks noGrp="1"/>
          </p:cNvSpPr>
          <p:nvPr>
            <p:ph type="dt" sz="half" idx="10"/>
          </p:nvPr>
        </p:nvSpPr>
        <p:spPr/>
        <p:txBody>
          <a:bodyPr/>
          <a:lstStyle/>
          <a:p>
            <a:fld id="{8BFB956A-C3EE-4CEE-8CC6-BB9E3DB82FC2}" type="datetime1">
              <a:rPr lang="en-US" smtClean="0"/>
              <a:t>10/27/2022</a:t>
            </a:fld>
            <a:endParaRPr lang="en-US" dirty="0"/>
          </a:p>
        </p:txBody>
      </p:sp>
      <p:sp>
        <p:nvSpPr>
          <p:cNvPr id="6" name="Slide Number Placeholder 5" hidden="1">
            <a:extLst>
              <a:ext uri="{FF2B5EF4-FFF2-40B4-BE49-F238E27FC236}">
                <a16:creationId xmlns:a16="http://schemas.microsoft.com/office/drawing/2014/main" id="{18C9E9B4-49EA-4882-85A5-CCD50D15CDE0}"/>
              </a:ext>
            </a:extLst>
          </p:cNvPr>
          <p:cNvSpPr>
            <a:spLocks noGrp="1"/>
          </p:cNvSpPr>
          <p:nvPr>
            <p:ph type="sldNum" sz="quarter" idx="12"/>
          </p:nvPr>
        </p:nvSpPr>
        <p:spPr/>
        <p:txBody>
          <a:bodyPr/>
          <a:lstStyle/>
          <a:p>
            <a:fld id="{03805D93-7D4B-4CBC-BABC-3A8AC08CB7F4}" type="slidenum">
              <a:rPr lang="en-US" smtClean="0"/>
              <a:t>‹#›</a:t>
            </a:fld>
            <a:endParaRPr lang="en-US" dirty="0"/>
          </a:p>
        </p:txBody>
      </p:sp>
      <p:sp>
        <p:nvSpPr>
          <p:cNvPr id="5" name="Footer Placeholder 4" hidden="1">
            <a:extLst>
              <a:ext uri="{FF2B5EF4-FFF2-40B4-BE49-F238E27FC236}">
                <a16:creationId xmlns:a16="http://schemas.microsoft.com/office/drawing/2014/main" id="{D444279A-BCE2-4BB7-8BEE-7A06041140C9}"/>
              </a:ext>
            </a:extLst>
          </p:cNvPr>
          <p:cNvSpPr>
            <a:spLocks noGrp="1"/>
          </p:cNvSpPr>
          <p:nvPr>
            <p:ph type="ftr" sz="quarter" idx="11"/>
          </p:nvPr>
        </p:nvSpPr>
        <p:spPr bwMode="gray"/>
        <p:txBody>
          <a:bodyPr/>
          <a:lstStyle/>
          <a:p>
            <a:r>
              <a:rPr lang="en-US" dirty="0"/>
              <a:t>Confidential property of Optum. Do not distribute or reproduce without express permission from Optum.</a:t>
            </a:r>
          </a:p>
        </p:txBody>
      </p:sp>
      <p:sp>
        <p:nvSpPr>
          <p:cNvPr id="3" name="Subtitle placeholder">
            <a:extLst>
              <a:ext uri="{FF2B5EF4-FFF2-40B4-BE49-F238E27FC236}">
                <a16:creationId xmlns:a16="http://schemas.microsoft.com/office/drawing/2014/main" id="{1984467D-8998-4601-8ABC-FDE348E4BFF2}"/>
              </a:ext>
            </a:extLst>
          </p:cNvPr>
          <p:cNvSpPr>
            <a:spLocks noGrp="1"/>
          </p:cNvSpPr>
          <p:nvPr>
            <p:ph type="body" idx="1" hasCustomPrompt="1"/>
          </p:nvPr>
        </p:nvSpPr>
        <p:spPr bwMode="gray">
          <a:xfrm>
            <a:off x="1752600" y="4255572"/>
            <a:ext cx="8686800" cy="332399"/>
          </a:xfrm>
        </p:spPr>
        <p:txBody>
          <a:bodyPr>
            <a:spAutoFit/>
          </a:bodyPr>
          <a:lstStyle>
            <a:lvl1pPr marL="0" indent="0" algn="ctr">
              <a:lnSpc>
                <a:spcPct val="90000"/>
              </a:lnSpc>
              <a:spcBef>
                <a:spcPts val="0"/>
              </a:spcBef>
              <a:buNone/>
              <a:defRPr sz="24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 (optional); Arial 24pt, sentence case</a:t>
            </a:r>
          </a:p>
        </p:txBody>
      </p:sp>
      <p:sp>
        <p:nvSpPr>
          <p:cNvPr id="2" name="Title 1">
            <a:extLst>
              <a:ext uri="{FF2B5EF4-FFF2-40B4-BE49-F238E27FC236}">
                <a16:creationId xmlns:a16="http://schemas.microsoft.com/office/drawing/2014/main" id="{8364047E-FA3E-49C2-97F7-5B543041A6B9}"/>
              </a:ext>
            </a:extLst>
          </p:cNvPr>
          <p:cNvSpPr>
            <a:spLocks noGrp="1"/>
          </p:cNvSpPr>
          <p:nvPr>
            <p:ph type="title" hasCustomPrompt="1"/>
          </p:nvPr>
        </p:nvSpPr>
        <p:spPr bwMode="gray">
          <a:xfrm>
            <a:off x="1752600" y="2451107"/>
            <a:ext cx="8686800" cy="1523494"/>
          </a:xfrm>
        </p:spPr>
        <p:txBody>
          <a:bodyPr anchor="b"/>
          <a:lstStyle>
            <a:lvl1pPr algn="ctr">
              <a:defRPr sz="5500"/>
            </a:lvl1pPr>
          </a:lstStyle>
          <a:p>
            <a:r>
              <a:rPr lang="en-US" dirty="0"/>
              <a:t>Section title; Arial 55pt, sentence case</a:t>
            </a:r>
          </a:p>
        </p:txBody>
      </p:sp>
    </p:spTree>
    <p:extLst>
      <p:ext uri="{BB962C8B-B14F-4D97-AF65-F5344CB8AC3E}">
        <p14:creationId xmlns:p14="http://schemas.microsoft.com/office/powerpoint/2010/main" val="246586910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101" userDrawn="1">
          <p15:clr>
            <a:srgbClr val="FBAE40"/>
          </p15:clr>
        </p15:guide>
        <p15:guide id="2" pos="6576" userDrawn="1">
          <p15:clr>
            <a:srgbClr val="FBAE40"/>
          </p15:clr>
        </p15:guide>
        <p15:guide id="3" orient="horz" pos="2505" userDrawn="1">
          <p15:clr>
            <a:srgbClr val="FBAE40"/>
          </p15:clr>
        </p15:guide>
        <p15:guide id="4" orient="horz" pos="2679"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02">
    <p:bg>
      <p:bgRef idx="1001">
        <a:schemeClr val="bg2"/>
      </p:bgRef>
    </p:bg>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39B679AE-D173-4857-9656-61C15B78E493}"/>
              </a:ext>
            </a:extLst>
          </p:cNvPr>
          <p:cNvSpPr>
            <a:spLocks noGrp="1"/>
          </p:cNvSpPr>
          <p:nvPr>
            <p:ph type="dt" sz="half" idx="10"/>
          </p:nvPr>
        </p:nvSpPr>
        <p:spPr/>
        <p:txBody>
          <a:bodyPr/>
          <a:lstStyle/>
          <a:p>
            <a:fld id="{53CF638C-039E-4A48-A8EB-E2D0262E67A1}" type="datetime1">
              <a:rPr lang="en-US" smtClean="0"/>
              <a:t>10/27/2022</a:t>
            </a:fld>
            <a:endParaRPr lang="en-US" dirty="0"/>
          </a:p>
        </p:txBody>
      </p:sp>
      <p:sp>
        <p:nvSpPr>
          <p:cNvPr id="6" name="Slide Number Placeholder 5" hidden="1">
            <a:extLst>
              <a:ext uri="{FF2B5EF4-FFF2-40B4-BE49-F238E27FC236}">
                <a16:creationId xmlns:a16="http://schemas.microsoft.com/office/drawing/2014/main" id="{18C9E9B4-49EA-4882-85A5-CCD50D15CDE0}"/>
              </a:ext>
            </a:extLst>
          </p:cNvPr>
          <p:cNvSpPr>
            <a:spLocks noGrp="1"/>
          </p:cNvSpPr>
          <p:nvPr>
            <p:ph type="sldNum" sz="quarter" idx="12"/>
          </p:nvPr>
        </p:nvSpPr>
        <p:spPr/>
        <p:txBody>
          <a:bodyPr/>
          <a:lstStyle/>
          <a:p>
            <a:fld id="{03805D93-7D4B-4CBC-BABC-3A8AC08CB7F4}" type="slidenum">
              <a:rPr lang="en-US" smtClean="0"/>
              <a:t>‹#›</a:t>
            </a:fld>
            <a:endParaRPr lang="en-US" dirty="0"/>
          </a:p>
        </p:txBody>
      </p:sp>
      <p:sp>
        <p:nvSpPr>
          <p:cNvPr id="5" name="Footer Placeholder 4" hidden="1">
            <a:extLst>
              <a:ext uri="{FF2B5EF4-FFF2-40B4-BE49-F238E27FC236}">
                <a16:creationId xmlns:a16="http://schemas.microsoft.com/office/drawing/2014/main" id="{D444279A-BCE2-4BB7-8BEE-7A06041140C9}"/>
              </a:ext>
            </a:extLst>
          </p:cNvPr>
          <p:cNvSpPr>
            <a:spLocks noGrp="1"/>
          </p:cNvSpPr>
          <p:nvPr>
            <p:ph type="ftr" sz="quarter" idx="11"/>
          </p:nvPr>
        </p:nvSpPr>
        <p:spPr bwMode="gray"/>
        <p:txBody>
          <a:bodyPr/>
          <a:lstStyle/>
          <a:p>
            <a:r>
              <a:rPr lang="en-US" dirty="0"/>
              <a:t>Confidential property of Optum. Do not distribute or reproduce without express permission from Optum.</a:t>
            </a:r>
          </a:p>
        </p:txBody>
      </p:sp>
      <p:sp>
        <p:nvSpPr>
          <p:cNvPr id="3" name="Subtitle placeholder">
            <a:extLst>
              <a:ext uri="{FF2B5EF4-FFF2-40B4-BE49-F238E27FC236}">
                <a16:creationId xmlns:a16="http://schemas.microsoft.com/office/drawing/2014/main" id="{1984467D-8998-4601-8ABC-FDE348E4BFF2}"/>
              </a:ext>
            </a:extLst>
          </p:cNvPr>
          <p:cNvSpPr>
            <a:spLocks noGrp="1"/>
          </p:cNvSpPr>
          <p:nvPr>
            <p:ph type="body" idx="1" hasCustomPrompt="1"/>
          </p:nvPr>
        </p:nvSpPr>
        <p:spPr bwMode="gray">
          <a:xfrm>
            <a:off x="1752600" y="4255572"/>
            <a:ext cx="8686800" cy="332399"/>
          </a:xfrm>
        </p:spPr>
        <p:txBody>
          <a:bodyPr>
            <a:spAutoFit/>
          </a:bodyPr>
          <a:lstStyle>
            <a:lvl1pPr marL="0" indent="0" algn="ctr">
              <a:lnSpc>
                <a:spcPct val="90000"/>
              </a:lnSpc>
              <a:spcBef>
                <a:spcPts val="0"/>
              </a:spcBef>
              <a:buNone/>
              <a:defRPr sz="24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 (optional); Arial 24pt, sentence case</a:t>
            </a:r>
          </a:p>
        </p:txBody>
      </p:sp>
      <p:sp>
        <p:nvSpPr>
          <p:cNvPr id="2" name="Title 1">
            <a:extLst>
              <a:ext uri="{FF2B5EF4-FFF2-40B4-BE49-F238E27FC236}">
                <a16:creationId xmlns:a16="http://schemas.microsoft.com/office/drawing/2014/main" id="{8364047E-FA3E-49C2-97F7-5B543041A6B9}"/>
              </a:ext>
            </a:extLst>
          </p:cNvPr>
          <p:cNvSpPr>
            <a:spLocks noGrp="1"/>
          </p:cNvSpPr>
          <p:nvPr>
            <p:ph type="title" hasCustomPrompt="1"/>
          </p:nvPr>
        </p:nvSpPr>
        <p:spPr bwMode="gray">
          <a:xfrm>
            <a:off x="1752600" y="2451107"/>
            <a:ext cx="8686800" cy="1523494"/>
          </a:xfrm>
        </p:spPr>
        <p:txBody>
          <a:bodyPr anchor="b"/>
          <a:lstStyle>
            <a:lvl1pPr algn="ctr">
              <a:defRPr sz="5500"/>
            </a:lvl1pPr>
          </a:lstStyle>
          <a:p>
            <a:r>
              <a:rPr lang="en-US" dirty="0"/>
              <a:t>Section title; Arial 55pt, sentence case</a:t>
            </a:r>
          </a:p>
        </p:txBody>
      </p:sp>
    </p:spTree>
    <p:extLst>
      <p:ext uri="{BB962C8B-B14F-4D97-AF65-F5344CB8AC3E}">
        <p14:creationId xmlns:p14="http://schemas.microsoft.com/office/powerpoint/2010/main" val="291250076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101" userDrawn="1">
          <p15:clr>
            <a:srgbClr val="FBAE40"/>
          </p15:clr>
        </p15:guide>
        <p15:guide id="2" pos="6577" userDrawn="1">
          <p15:clr>
            <a:srgbClr val="FBAE40"/>
          </p15:clr>
        </p15:guide>
        <p15:guide id="3" orient="horz" pos="2505" userDrawn="1">
          <p15:clr>
            <a:srgbClr val="FBAE40"/>
          </p15:clr>
        </p15:guide>
        <p15:guide id="4" orient="horz" pos="2679"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   ___   ">
    <p:bg bwMode="gray">
      <p:bgPr>
        <a:solidFill>
          <a:srgbClr val="7030A0"/>
        </a:solidFill>
        <a:effectLst/>
      </p:bgPr>
    </p:bg>
    <p:spTree>
      <p:nvGrpSpPr>
        <p:cNvPr id="1" name=""/>
        <p:cNvGrpSpPr/>
        <p:nvPr/>
      </p:nvGrpSpPr>
      <p:grpSpPr>
        <a:xfrm>
          <a:off x="0" y="0"/>
          <a:ext cx="0" cy="0"/>
          <a:chOff x="0" y="0"/>
          <a:chExt cx="0" cy="0"/>
        </a:xfrm>
      </p:grpSpPr>
      <p:sp>
        <p:nvSpPr>
          <p:cNvPr id="5" name="TextBox 1">
            <a:extLst>
              <a:ext uri="{FF2B5EF4-FFF2-40B4-BE49-F238E27FC236}">
                <a16:creationId xmlns:a16="http://schemas.microsoft.com/office/drawing/2014/main" id="{3A455D22-8446-4F14-AA52-97E668DEC836}"/>
              </a:ext>
            </a:extLst>
          </p:cNvPr>
          <p:cNvSpPr txBox="1"/>
          <p:nvPr userDrawn="1"/>
        </p:nvSpPr>
        <p:spPr bwMode="gray">
          <a:xfrm>
            <a:off x="742998" y="1351508"/>
            <a:ext cx="9891327" cy="4154984"/>
          </a:xfrm>
          <a:prstGeom prst="rect">
            <a:avLst/>
          </a:prstGeom>
          <a:noFill/>
        </p:spPr>
        <p:txBody>
          <a:bodyPr wrap="square" lIns="0" tIns="0" rIns="0" bIns="0" rtlCol="0">
            <a:spAutoFit/>
          </a:bodyPr>
          <a:lstStyle/>
          <a:p>
            <a:pPr>
              <a:lnSpc>
                <a:spcPct val="90000"/>
              </a:lnSpc>
              <a:spcBef>
                <a:spcPts val="0"/>
              </a:spcBef>
            </a:pPr>
            <a:r>
              <a:rPr lang="en-US" sz="15000" b="1" dirty="0">
                <a:solidFill>
                  <a:schemeClr val="bg1"/>
                </a:solidFill>
              </a:rPr>
              <a:t>Standard layouts</a:t>
            </a:r>
          </a:p>
        </p:txBody>
      </p:sp>
      <p:cxnSp>
        <p:nvCxnSpPr>
          <p:cNvPr id="4" name="Orange arrow">
            <a:extLst>
              <a:ext uri="{FF2B5EF4-FFF2-40B4-BE49-F238E27FC236}">
                <a16:creationId xmlns:a16="http://schemas.microsoft.com/office/drawing/2014/main" id="{9FFBF798-5E41-4C4C-8019-BFB1C5FBD16F}"/>
              </a:ext>
              <a:ext uri="{C183D7F6-B498-43B3-948B-1728B52AA6E4}">
                <adec:decorative xmlns:adec="http://schemas.microsoft.com/office/drawing/2017/decorative" val="1"/>
              </a:ext>
            </a:extLst>
          </p:cNvPr>
          <p:cNvCxnSpPr>
            <a:cxnSpLocks/>
          </p:cNvCxnSpPr>
          <p:nvPr userDrawn="1"/>
        </p:nvCxnSpPr>
        <p:spPr bwMode="gray">
          <a:xfrm>
            <a:off x="9497148" y="3429000"/>
            <a:ext cx="1951854" cy="0"/>
          </a:xfrm>
          <a:prstGeom prst="line">
            <a:avLst/>
          </a:prstGeom>
          <a:ln w="317500" cap="rnd">
            <a:solidFill>
              <a:schemeClr val="bg1"/>
            </a:solidFill>
            <a:round/>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32913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8A49B71C-EE28-4F4C-994D-7E3486111388}"/>
              </a:ext>
            </a:extLst>
          </p:cNvPr>
          <p:cNvSpPr>
            <a:spLocks noGrp="1"/>
          </p:cNvSpPr>
          <p:nvPr>
            <p:ph type="dt" sz="half" idx="10"/>
          </p:nvPr>
        </p:nvSpPr>
        <p:spPr/>
        <p:txBody>
          <a:bodyPr/>
          <a:lstStyle/>
          <a:p>
            <a:fld id="{6017203D-7AF0-48CF-9AA1-1400585FFB1C}" type="datetime1">
              <a:rPr lang="en-US" smtClean="0"/>
              <a:t>10/27/2022</a:t>
            </a:fld>
            <a:endParaRPr lang="en-US" dirty="0"/>
          </a:p>
        </p:txBody>
      </p:sp>
      <p:sp>
        <p:nvSpPr>
          <p:cNvPr id="5" name="Slide Number Placeholder 4" hidden="1">
            <a:extLst>
              <a:ext uri="{FF2B5EF4-FFF2-40B4-BE49-F238E27FC236}">
                <a16:creationId xmlns:a16="http://schemas.microsoft.com/office/drawing/2014/main" id="{C408F62C-9090-4EA7-BBD2-481410405BBE}"/>
              </a:ext>
            </a:extLst>
          </p:cNvPr>
          <p:cNvSpPr>
            <a:spLocks noGrp="1"/>
          </p:cNvSpPr>
          <p:nvPr>
            <p:ph type="sldNum" sz="quarter" idx="12"/>
          </p:nvPr>
        </p:nvSpPr>
        <p:spPr/>
        <p:txBody>
          <a:bodyPr/>
          <a:lstStyle/>
          <a:p>
            <a:fld id="{03805D93-7D4B-4CBC-BABC-3A8AC08CB7F4}" type="slidenum">
              <a:rPr lang="en-US" smtClean="0"/>
              <a:t>‹#›</a:t>
            </a:fld>
            <a:endParaRPr lang="en-US" dirty="0"/>
          </a:p>
        </p:txBody>
      </p:sp>
      <p:sp>
        <p:nvSpPr>
          <p:cNvPr id="4" name="Footer Placeholder 3" hidden="1">
            <a:extLst>
              <a:ext uri="{FF2B5EF4-FFF2-40B4-BE49-F238E27FC236}">
                <a16:creationId xmlns:a16="http://schemas.microsoft.com/office/drawing/2014/main" id="{F7BFA8CA-0947-4A58-87AE-004F617F47B1}"/>
              </a:ext>
            </a:extLst>
          </p:cNvPr>
          <p:cNvSpPr>
            <a:spLocks noGrp="1"/>
          </p:cNvSpPr>
          <p:nvPr>
            <p:ph type="ftr" sz="quarter" idx="11"/>
          </p:nvPr>
        </p:nvSpPr>
        <p:spPr bwMode="gray"/>
        <p:txBody>
          <a:bodyPr/>
          <a:lstStyle/>
          <a:p>
            <a:r>
              <a:rPr lang="en-US" dirty="0"/>
              <a:t>Confidential property of Optum. Do not distribute or reproduce without express permission from Optum.</a:t>
            </a:r>
          </a:p>
        </p:txBody>
      </p:sp>
      <p:sp>
        <p:nvSpPr>
          <p:cNvPr id="2" name="Title 1">
            <a:extLst>
              <a:ext uri="{FF2B5EF4-FFF2-40B4-BE49-F238E27FC236}">
                <a16:creationId xmlns:a16="http://schemas.microsoft.com/office/drawing/2014/main" id="{CB1C8E8B-99F0-45A8-BCAB-DBB719616F12}"/>
              </a:ext>
            </a:extLst>
          </p:cNvPr>
          <p:cNvSpPr>
            <a:spLocks noGrp="1"/>
          </p:cNvSpPr>
          <p:nvPr>
            <p:ph type="title" hasCustomPrompt="1"/>
          </p:nvPr>
        </p:nvSpPr>
        <p:spPr bwMode="gray"/>
        <p:txBody>
          <a:bodyPr/>
          <a:lstStyle>
            <a:lvl1pPr>
              <a:defRPr/>
            </a:lvl1pPr>
          </a:lstStyle>
          <a:p>
            <a:r>
              <a:rPr lang="en-US" dirty="0"/>
              <a:t>Slide title; Arial 22pt bold, sentence case (1 line)</a:t>
            </a:r>
          </a:p>
        </p:txBody>
      </p:sp>
    </p:spTree>
    <p:extLst>
      <p:ext uri="{BB962C8B-B14F-4D97-AF65-F5344CB8AC3E}">
        <p14:creationId xmlns:p14="http://schemas.microsoft.com/office/powerpoint/2010/main" val="1485012413"/>
      </p:ext>
    </p:extLst>
  </p:cSld>
  <p:clrMapOvr>
    <a:masterClrMapping/>
  </p:clrMapOvr>
  <p:extLst>
    <p:ext uri="{DCECCB84-F9BA-43D5-87BE-67443E8EF086}">
      <p15:sldGuideLst xmlns:p15="http://schemas.microsoft.com/office/powerpoint/2012/main">
        <p15:guide id="1" orient="horz" pos="3776" userDrawn="1">
          <p15:clr>
            <a:srgbClr val="FBAE40"/>
          </p15:clr>
        </p15:guide>
        <p15:guide id="3" orient="horz" pos="793" userDrawn="1">
          <p15:clr>
            <a:srgbClr val="FBAE40"/>
          </p15:clr>
        </p15:guide>
        <p15:guide id="4" orient="horz" pos="34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ubhead">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76B3DF85-06AB-4D09-9458-B0A4DE468FDB}"/>
              </a:ext>
            </a:extLst>
          </p:cNvPr>
          <p:cNvSpPr>
            <a:spLocks noGrp="1"/>
          </p:cNvSpPr>
          <p:nvPr>
            <p:ph type="dt" sz="half" idx="10"/>
          </p:nvPr>
        </p:nvSpPr>
        <p:spPr/>
        <p:txBody>
          <a:bodyPr/>
          <a:lstStyle/>
          <a:p>
            <a:fld id="{4E2E38F6-B9D1-4693-91B2-1BF743544C01}" type="datetime1">
              <a:rPr lang="en-US" smtClean="0"/>
              <a:t>10/27/2022</a:t>
            </a:fld>
            <a:endParaRPr lang="en-US" dirty="0"/>
          </a:p>
        </p:txBody>
      </p:sp>
      <p:sp>
        <p:nvSpPr>
          <p:cNvPr id="5" name="Slide Number Placeholder 4" hidden="1">
            <a:extLst>
              <a:ext uri="{FF2B5EF4-FFF2-40B4-BE49-F238E27FC236}">
                <a16:creationId xmlns:a16="http://schemas.microsoft.com/office/drawing/2014/main" id="{CFBBDC95-8D51-42CB-B4C0-9B8E3C030FAA}"/>
              </a:ext>
            </a:extLst>
          </p:cNvPr>
          <p:cNvSpPr>
            <a:spLocks noGrp="1"/>
          </p:cNvSpPr>
          <p:nvPr>
            <p:ph type="sldNum" sz="quarter" idx="12"/>
          </p:nvPr>
        </p:nvSpPr>
        <p:spPr/>
        <p:txBody>
          <a:bodyPr/>
          <a:lstStyle/>
          <a:p>
            <a:fld id="{03805D93-7D4B-4CBC-BABC-3A8AC08CB7F4}" type="slidenum">
              <a:rPr lang="en-US" smtClean="0"/>
              <a:pPr/>
              <a:t>‹#›</a:t>
            </a:fld>
            <a:endParaRPr lang="en-US" dirty="0"/>
          </a:p>
        </p:txBody>
      </p:sp>
      <p:sp>
        <p:nvSpPr>
          <p:cNvPr id="4" name="Footer Placeholder 3" hidden="1">
            <a:extLst>
              <a:ext uri="{FF2B5EF4-FFF2-40B4-BE49-F238E27FC236}">
                <a16:creationId xmlns:a16="http://schemas.microsoft.com/office/drawing/2014/main" id="{20A558EA-9255-4DE1-B9D1-B0557684C783}"/>
              </a:ext>
            </a:extLst>
          </p:cNvPr>
          <p:cNvSpPr>
            <a:spLocks noGrp="1"/>
          </p:cNvSpPr>
          <p:nvPr>
            <p:ph type="ftr" sz="quarter" idx="11"/>
          </p:nvPr>
        </p:nvSpPr>
        <p:spPr bwMode="gray"/>
        <p:txBody>
          <a:bodyPr/>
          <a:lstStyle/>
          <a:p>
            <a:r>
              <a:rPr lang="en-US" dirty="0"/>
              <a:t>Confidential property of Optum. Do not distribute or reproduce without express permission from Optum.</a:t>
            </a:r>
          </a:p>
        </p:txBody>
      </p:sp>
      <p:sp>
        <p:nvSpPr>
          <p:cNvPr id="8" name="Subtitle placeholder">
            <a:extLst>
              <a:ext uri="{FF2B5EF4-FFF2-40B4-BE49-F238E27FC236}">
                <a16:creationId xmlns:a16="http://schemas.microsoft.com/office/drawing/2014/main" id="{760BD2C6-F5E4-43C7-9A69-D1113FFABFA9}"/>
              </a:ext>
            </a:extLst>
          </p:cNvPr>
          <p:cNvSpPr>
            <a:spLocks noGrp="1"/>
          </p:cNvSpPr>
          <p:nvPr>
            <p:ph type="body" sz="quarter" idx="13" hasCustomPrompt="1"/>
          </p:nvPr>
        </p:nvSpPr>
        <p:spPr bwMode="gray">
          <a:xfrm>
            <a:off x="457198" y="958653"/>
            <a:ext cx="9601200" cy="269304"/>
          </a:xfrm>
        </p:spPr>
        <p:txBody>
          <a:bodyPr wrap="square">
            <a:spAutoFit/>
          </a:bodyPr>
          <a:lstStyle>
            <a:lvl1pPr>
              <a:lnSpc>
                <a:spcPct val="100000"/>
              </a:lnSpc>
              <a:spcBef>
                <a:spcPts val="0"/>
              </a:spcBef>
              <a:defRPr sz="1750" b="1">
                <a:solidFill>
                  <a:schemeClr val="accent6"/>
                </a:solidFill>
              </a:defRPr>
            </a:lvl1pPr>
          </a:lstStyle>
          <a:p>
            <a:pPr lvl="0"/>
            <a:r>
              <a:rPr lang="en-US" dirty="0"/>
              <a:t>Slide subtitle; Arial 17.5pt bold, sentence case (1 line)</a:t>
            </a:r>
          </a:p>
        </p:txBody>
      </p:sp>
      <p:sp>
        <p:nvSpPr>
          <p:cNvPr id="2" name="Title 1">
            <a:extLst>
              <a:ext uri="{FF2B5EF4-FFF2-40B4-BE49-F238E27FC236}">
                <a16:creationId xmlns:a16="http://schemas.microsoft.com/office/drawing/2014/main" id="{70871777-1CC4-46CB-8EB7-B1DE3217D445}"/>
              </a:ext>
            </a:extLst>
          </p:cNvPr>
          <p:cNvSpPr>
            <a:spLocks noGrp="1"/>
          </p:cNvSpPr>
          <p:nvPr>
            <p:ph type="title" hasCustomPrompt="1"/>
          </p:nvPr>
        </p:nvSpPr>
        <p:spPr bwMode="gray"/>
        <p:txBody>
          <a:bodyPr/>
          <a:lstStyle>
            <a:lvl1pPr>
              <a:defRPr/>
            </a:lvl1pPr>
          </a:lstStyle>
          <a:p>
            <a:r>
              <a:rPr lang="en-US" dirty="0"/>
              <a:t>Slide title; Arial 22pt bold, sentence case (1 line)</a:t>
            </a:r>
          </a:p>
        </p:txBody>
      </p:sp>
    </p:spTree>
    <p:extLst>
      <p:ext uri="{BB962C8B-B14F-4D97-AF65-F5344CB8AC3E}">
        <p14:creationId xmlns:p14="http://schemas.microsoft.com/office/powerpoint/2010/main" val="1078718518"/>
      </p:ext>
    </p:extLst>
  </p:cSld>
  <p:clrMapOvr>
    <a:masterClrMapping/>
  </p:clrMapOvr>
  <p:extLst>
    <p:ext uri="{DCECCB84-F9BA-43D5-87BE-67443E8EF086}">
      <p15:sldGuideLst xmlns:p15="http://schemas.microsoft.com/office/powerpoint/2012/main">
        <p15:guide id="1" orient="horz" pos="3776" userDrawn="1">
          <p15:clr>
            <a:srgbClr val="FBAE40"/>
          </p15:clr>
        </p15:guide>
        <p15:guide id="2" orient="horz" pos="603" userDrawn="1">
          <p15:clr>
            <a:srgbClr val="FBAE40"/>
          </p15:clr>
        </p15:guide>
        <p15:guide id="3" orient="horz" pos="1014" userDrawn="1">
          <p15:clr>
            <a:srgbClr val="FBAE40"/>
          </p15:clr>
        </p15:guide>
        <p15:guide id="4" orient="horz" pos="34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Two Lines">
    <p:spTree>
      <p:nvGrpSpPr>
        <p:cNvPr id="1" name=""/>
        <p:cNvGrpSpPr/>
        <p:nvPr/>
      </p:nvGrpSpPr>
      <p:grpSpPr>
        <a:xfrm>
          <a:off x="0" y="0"/>
          <a:ext cx="0" cy="0"/>
          <a:chOff x="0" y="0"/>
          <a:chExt cx="0" cy="0"/>
        </a:xfrm>
      </p:grpSpPr>
      <p:sp>
        <p:nvSpPr>
          <p:cNvPr id="6" name="Date Placeholder 5" hidden="1">
            <a:extLst>
              <a:ext uri="{FF2B5EF4-FFF2-40B4-BE49-F238E27FC236}">
                <a16:creationId xmlns:a16="http://schemas.microsoft.com/office/drawing/2014/main" id="{371431DB-E6A6-49C5-8087-27C6A3B2A54B}"/>
              </a:ext>
            </a:extLst>
          </p:cNvPr>
          <p:cNvSpPr>
            <a:spLocks noGrp="1"/>
          </p:cNvSpPr>
          <p:nvPr>
            <p:ph type="dt" sz="half" idx="10"/>
          </p:nvPr>
        </p:nvSpPr>
        <p:spPr/>
        <p:txBody>
          <a:bodyPr/>
          <a:lstStyle/>
          <a:p>
            <a:fld id="{C9C2E934-DCF6-42A5-85FE-8C1CB869FF21}" type="datetime1">
              <a:rPr lang="en-US" smtClean="0"/>
              <a:t>10/27/2022</a:t>
            </a:fld>
            <a:endParaRPr lang="en-US" dirty="0"/>
          </a:p>
        </p:txBody>
      </p:sp>
      <p:sp>
        <p:nvSpPr>
          <p:cNvPr id="8" name="Slide Number Placeholder 7" hidden="1">
            <a:extLst>
              <a:ext uri="{FF2B5EF4-FFF2-40B4-BE49-F238E27FC236}">
                <a16:creationId xmlns:a16="http://schemas.microsoft.com/office/drawing/2014/main" id="{8B45D769-A041-452F-B2B9-DCBF82634579}"/>
              </a:ext>
            </a:extLst>
          </p:cNvPr>
          <p:cNvSpPr>
            <a:spLocks noGrp="1"/>
          </p:cNvSpPr>
          <p:nvPr>
            <p:ph type="sldNum" sz="quarter" idx="12"/>
          </p:nvPr>
        </p:nvSpPr>
        <p:spPr/>
        <p:txBody>
          <a:bodyPr/>
          <a:lstStyle/>
          <a:p>
            <a:fld id="{03805D93-7D4B-4CBC-BABC-3A8AC08CB7F4}" type="slidenum">
              <a:rPr lang="en-US" smtClean="0"/>
              <a:pPr/>
              <a:t>‹#›</a:t>
            </a:fld>
            <a:endParaRPr lang="en-US" dirty="0"/>
          </a:p>
        </p:txBody>
      </p:sp>
      <p:sp>
        <p:nvSpPr>
          <p:cNvPr id="7" name="Footer Placeholder 6" hidden="1">
            <a:extLst>
              <a:ext uri="{FF2B5EF4-FFF2-40B4-BE49-F238E27FC236}">
                <a16:creationId xmlns:a16="http://schemas.microsoft.com/office/drawing/2014/main" id="{2F19E74A-0080-4967-9833-9ACB7226DDE7}"/>
              </a:ext>
            </a:extLst>
          </p:cNvPr>
          <p:cNvSpPr>
            <a:spLocks noGrp="1"/>
          </p:cNvSpPr>
          <p:nvPr>
            <p:ph type="ftr" sz="quarter" idx="11"/>
          </p:nvPr>
        </p:nvSpPr>
        <p:spPr/>
        <p:txBody>
          <a:bodyPr/>
          <a:lstStyle/>
          <a:p>
            <a:r>
              <a:rPr lang="en-US" dirty="0"/>
              <a:t>Confidential property of Optum. Do not distribute or reproduce without express permission from Optum.</a:t>
            </a:r>
          </a:p>
        </p:txBody>
      </p:sp>
      <p:sp>
        <p:nvSpPr>
          <p:cNvPr id="2" name="Title 1">
            <a:extLst>
              <a:ext uri="{FF2B5EF4-FFF2-40B4-BE49-F238E27FC236}">
                <a16:creationId xmlns:a16="http://schemas.microsoft.com/office/drawing/2014/main" id="{CB1C8E8B-99F0-45A8-BCAB-DBB719616F12}"/>
              </a:ext>
            </a:extLst>
          </p:cNvPr>
          <p:cNvSpPr>
            <a:spLocks noGrp="1"/>
          </p:cNvSpPr>
          <p:nvPr>
            <p:ph type="title" hasCustomPrompt="1"/>
          </p:nvPr>
        </p:nvSpPr>
        <p:spPr bwMode="gray">
          <a:xfrm>
            <a:off x="457199" y="555639"/>
            <a:ext cx="9601200" cy="609398"/>
          </a:xfrm>
        </p:spPr>
        <p:txBody>
          <a:bodyPr/>
          <a:lstStyle>
            <a:lvl1pPr>
              <a:defRPr/>
            </a:lvl1pPr>
          </a:lstStyle>
          <a:p>
            <a:r>
              <a:rPr lang="en-US" dirty="0"/>
              <a:t>Slide title; Arial 22pt bold, sentence case. This layout accommodates a slide title that extends downward to a second line (max. 2 lines).</a:t>
            </a:r>
          </a:p>
        </p:txBody>
      </p:sp>
    </p:spTree>
    <p:extLst>
      <p:ext uri="{BB962C8B-B14F-4D97-AF65-F5344CB8AC3E}">
        <p14:creationId xmlns:p14="http://schemas.microsoft.com/office/powerpoint/2010/main" val="975390374"/>
      </p:ext>
    </p:extLst>
  </p:cSld>
  <p:clrMapOvr>
    <a:masterClrMapping/>
  </p:clrMapOvr>
  <p:extLst>
    <p:ext uri="{DCECCB84-F9BA-43D5-87BE-67443E8EF086}">
      <p15:sldGuideLst xmlns:p15="http://schemas.microsoft.com/office/powerpoint/2012/main">
        <p15:guide id="1" orient="horz" pos="3776" userDrawn="1">
          <p15:clr>
            <a:srgbClr val="FBAE40"/>
          </p15:clr>
        </p15:guide>
        <p15:guide id="3" orient="horz" pos="1016" userDrawn="1">
          <p15:clr>
            <a:srgbClr val="FBAE40"/>
          </p15:clr>
        </p15:guide>
        <p15:guide id="4" orient="horz" pos="34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E8F05950-6299-4B4F-B254-8E9E230299D9}"/>
              </a:ext>
            </a:extLst>
          </p:cNvPr>
          <p:cNvSpPr>
            <a:spLocks noGrp="1"/>
          </p:cNvSpPr>
          <p:nvPr>
            <p:ph type="dt" sz="half" idx="10"/>
          </p:nvPr>
        </p:nvSpPr>
        <p:spPr bwMode="gray"/>
        <p:txBody>
          <a:bodyPr/>
          <a:lstStyle/>
          <a:p>
            <a:fld id="{91B49150-1D91-41AC-9706-7B003B9B505B}" type="datetime1">
              <a:rPr lang="en-US" smtClean="0"/>
              <a:t>10/27/2022</a:t>
            </a:fld>
            <a:endParaRPr lang="en-US" dirty="0"/>
          </a:p>
        </p:txBody>
      </p:sp>
      <p:sp>
        <p:nvSpPr>
          <p:cNvPr id="6" name="Slide Number Placeholder 5" hidden="1">
            <a:extLst>
              <a:ext uri="{FF2B5EF4-FFF2-40B4-BE49-F238E27FC236}">
                <a16:creationId xmlns:a16="http://schemas.microsoft.com/office/drawing/2014/main" id="{E92844E1-DCBE-4FE7-B46C-155141DCD59B}"/>
              </a:ext>
            </a:extLst>
          </p:cNvPr>
          <p:cNvSpPr>
            <a:spLocks noGrp="1"/>
          </p:cNvSpPr>
          <p:nvPr>
            <p:ph type="sldNum" sz="quarter" idx="12"/>
          </p:nvPr>
        </p:nvSpPr>
        <p:spPr bwMode="gray"/>
        <p:txBody>
          <a:bodyPr/>
          <a:lstStyle/>
          <a:p>
            <a:fld id="{03805D93-7D4B-4CBC-BABC-3A8AC08CB7F4}" type="slidenum">
              <a:rPr lang="en-US" smtClean="0"/>
              <a:t>‹#›</a:t>
            </a:fld>
            <a:endParaRPr lang="en-US" dirty="0"/>
          </a:p>
        </p:txBody>
      </p:sp>
      <p:sp>
        <p:nvSpPr>
          <p:cNvPr id="5" name="Footer Placeholder 4" hidden="1">
            <a:extLst>
              <a:ext uri="{FF2B5EF4-FFF2-40B4-BE49-F238E27FC236}">
                <a16:creationId xmlns:a16="http://schemas.microsoft.com/office/drawing/2014/main" id="{C6F9B0AB-0E2D-494E-B617-49AC025A7447}"/>
              </a:ext>
            </a:extLst>
          </p:cNvPr>
          <p:cNvSpPr>
            <a:spLocks noGrp="1"/>
          </p:cNvSpPr>
          <p:nvPr>
            <p:ph type="ftr" sz="quarter" idx="11"/>
          </p:nvPr>
        </p:nvSpPr>
        <p:spPr bwMode="gray"/>
        <p:txBody>
          <a:bodyPr/>
          <a:lstStyle/>
          <a:p>
            <a:r>
              <a:rPr lang="en-US" dirty="0"/>
              <a:t>Confidential property of Optum. Do not distribute or reproduce without express permission from Optum.</a:t>
            </a:r>
          </a:p>
        </p:txBody>
      </p:sp>
      <p:sp>
        <p:nvSpPr>
          <p:cNvPr id="3" name="Content Placeholder 2">
            <a:extLst>
              <a:ext uri="{FF2B5EF4-FFF2-40B4-BE49-F238E27FC236}">
                <a16:creationId xmlns:a16="http://schemas.microsoft.com/office/drawing/2014/main" id="{97828B26-FB6F-4B30-8973-00FC53DA3EAD}"/>
              </a:ext>
            </a:extLst>
          </p:cNvPr>
          <p:cNvSpPr>
            <a:spLocks noGrp="1"/>
          </p:cNvSpPr>
          <p:nvPr>
            <p:ph idx="1" hasCustomPrompt="1"/>
          </p:nvPr>
        </p:nvSpPr>
        <p:spPr bwMode="gray">
          <a:xfrm>
            <a:off x="1524000" y="1557210"/>
            <a:ext cx="9144000" cy="3930085"/>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E13F07F8-7529-498B-8D34-E0851EDB82CA}"/>
              </a:ext>
            </a:extLst>
          </p:cNvPr>
          <p:cNvSpPr>
            <a:spLocks noGrp="1"/>
          </p:cNvSpPr>
          <p:nvPr>
            <p:ph type="title" hasCustomPrompt="1"/>
          </p:nvPr>
        </p:nvSpPr>
        <p:spPr bwMode="gray"/>
        <p:txBody>
          <a:bodyPr/>
          <a:lstStyle>
            <a:lvl1pPr>
              <a:defRPr/>
            </a:lvl1pPr>
          </a:lstStyle>
          <a:p>
            <a:r>
              <a:rPr lang="en-US" dirty="0"/>
              <a:t>Slide title; Arial 22pt bold, sentence case (1 line)</a:t>
            </a:r>
          </a:p>
        </p:txBody>
      </p:sp>
    </p:spTree>
    <p:extLst>
      <p:ext uri="{BB962C8B-B14F-4D97-AF65-F5344CB8AC3E}">
        <p14:creationId xmlns:p14="http://schemas.microsoft.com/office/powerpoint/2010/main" val="1217844453"/>
      </p:ext>
    </p:extLst>
  </p:cSld>
  <p:clrMapOvr>
    <a:masterClrMapping/>
  </p:clrMapOvr>
  <p:extLst>
    <p:ext uri="{DCECCB84-F9BA-43D5-87BE-67443E8EF086}">
      <p15:sldGuideLst xmlns:p15="http://schemas.microsoft.com/office/powerpoint/2012/main">
        <p15:guide id="1" orient="horz" pos="3776" userDrawn="1">
          <p15:clr>
            <a:srgbClr val="FBAE40"/>
          </p15:clr>
        </p15:guide>
        <p15:guide id="2" orient="horz" pos="792" userDrawn="1">
          <p15:clr>
            <a:srgbClr val="FBAE40"/>
          </p15:clr>
        </p15:guide>
        <p15:guide id="3" orient="horz" pos="344"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bg bwMode="gray">
      <p:bgRef idx="1001">
        <a:schemeClr val="bg1"/>
      </p:bgRef>
    </p:bg>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2A88930E-BBA5-4E1B-A5EF-DED17AD07096}"/>
              </a:ext>
            </a:extLst>
          </p:cNvPr>
          <p:cNvSpPr>
            <a:spLocks noGrp="1"/>
          </p:cNvSpPr>
          <p:nvPr>
            <p:ph type="dt" sz="half" idx="10"/>
          </p:nvPr>
        </p:nvSpPr>
        <p:spPr/>
        <p:txBody>
          <a:bodyPr/>
          <a:lstStyle/>
          <a:p>
            <a:fld id="{0979BA85-8310-4250-AB3A-A97C30E154CC}" type="datetime1">
              <a:rPr lang="en-US" smtClean="0"/>
              <a:t>10/27/2022</a:t>
            </a:fld>
            <a:endParaRPr lang="en-US" dirty="0"/>
          </a:p>
        </p:txBody>
      </p:sp>
      <p:sp>
        <p:nvSpPr>
          <p:cNvPr id="4" name="Slide Number Placeholder 3" hidden="1">
            <a:extLst>
              <a:ext uri="{FF2B5EF4-FFF2-40B4-BE49-F238E27FC236}">
                <a16:creationId xmlns:a16="http://schemas.microsoft.com/office/drawing/2014/main" id="{7F8E785F-27DE-459F-AC73-FAA76F4C475F}"/>
              </a:ext>
            </a:extLst>
          </p:cNvPr>
          <p:cNvSpPr>
            <a:spLocks noGrp="1"/>
          </p:cNvSpPr>
          <p:nvPr>
            <p:ph type="sldNum" sz="quarter" idx="12"/>
          </p:nvPr>
        </p:nvSpPr>
        <p:spPr/>
        <p:txBody>
          <a:bodyPr/>
          <a:lstStyle/>
          <a:p>
            <a:fld id="{03805D93-7D4B-4CBC-BABC-3A8AC08CB7F4}" type="slidenum">
              <a:rPr lang="en-US" smtClean="0"/>
              <a:t>‹#›</a:t>
            </a:fld>
            <a:endParaRPr lang="en-US" dirty="0"/>
          </a:p>
        </p:txBody>
      </p:sp>
      <p:sp>
        <p:nvSpPr>
          <p:cNvPr id="3" name="Footer Placeholder 2" hidden="1">
            <a:extLst>
              <a:ext uri="{FF2B5EF4-FFF2-40B4-BE49-F238E27FC236}">
                <a16:creationId xmlns:a16="http://schemas.microsoft.com/office/drawing/2014/main" id="{D820AF22-0BC8-4D54-AFFC-11C9299ACFC0}"/>
              </a:ext>
            </a:extLst>
          </p:cNvPr>
          <p:cNvSpPr>
            <a:spLocks noGrp="1"/>
          </p:cNvSpPr>
          <p:nvPr>
            <p:ph type="ftr" sz="quarter" idx="11"/>
          </p:nvPr>
        </p:nvSpPr>
        <p:spPr bwMode="gray"/>
        <p:txBody>
          <a:bodyPr/>
          <a:lstStyle/>
          <a:p>
            <a:r>
              <a:rPr lang="en-US" dirty="0"/>
              <a:t>Confidential property of Optum. Do not distribute or reproduce without express permission from Optum.</a:t>
            </a:r>
          </a:p>
        </p:txBody>
      </p:sp>
    </p:spTree>
    <p:extLst>
      <p:ext uri="{BB962C8B-B14F-4D97-AF65-F5344CB8AC3E}">
        <p14:creationId xmlns:p14="http://schemas.microsoft.com/office/powerpoint/2010/main" val="3283214495"/>
      </p:ext>
    </p:extLst>
  </p:cSld>
  <p:clrMapOvr>
    <a:masterClrMapping/>
  </p:clrMapOvr>
  <p:extLst>
    <p:ext uri="{DCECCB84-F9BA-43D5-87BE-67443E8EF086}">
      <p15:sldGuideLst xmlns:p15="http://schemas.microsoft.com/office/powerpoint/2012/main">
        <p15:guide id="1" orient="horz" pos="3776" userDrawn="1">
          <p15:clr>
            <a:srgbClr val="FBAE40"/>
          </p15:clr>
        </p15:guide>
        <p15:guide id="4" orient="horz" pos="344"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    ___    ">
    <p:bg bwMode="gray">
      <p:bgPr>
        <a:solidFill>
          <a:srgbClr val="7030A0"/>
        </a:solidFill>
        <a:effectLst/>
      </p:bgPr>
    </p:bg>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32CFB013-0FEF-48E9-80F2-E18D541C5EDC}"/>
              </a:ext>
            </a:extLst>
          </p:cNvPr>
          <p:cNvSpPr txBox="1"/>
          <p:nvPr userDrawn="1"/>
        </p:nvSpPr>
        <p:spPr bwMode="gray">
          <a:xfrm>
            <a:off x="742998" y="1351508"/>
            <a:ext cx="9891327" cy="4154984"/>
          </a:xfrm>
          <a:prstGeom prst="rect">
            <a:avLst/>
          </a:prstGeom>
          <a:noFill/>
        </p:spPr>
        <p:txBody>
          <a:bodyPr wrap="square" lIns="0" tIns="0" rIns="0" bIns="0" rtlCol="0">
            <a:spAutoFit/>
          </a:bodyPr>
          <a:lstStyle/>
          <a:p>
            <a:pPr>
              <a:lnSpc>
                <a:spcPct val="90000"/>
              </a:lnSpc>
              <a:spcBef>
                <a:spcPts val="0"/>
              </a:spcBef>
            </a:pPr>
            <a:r>
              <a:rPr lang="en-US" sz="15000" b="1" dirty="0">
                <a:solidFill>
                  <a:schemeClr val="bg1"/>
                </a:solidFill>
              </a:rPr>
              <a:t>Quotes/</a:t>
            </a:r>
            <a:br>
              <a:rPr lang="en-US" sz="15000" b="1" dirty="0">
                <a:solidFill>
                  <a:schemeClr val="bg1"/>
                </a:solidFill>
              </a:rPr>
            </a:br>
            <a:r>
              <a:rPr lang="en-US" sz="15000" b="1" dirty="0">
                <a:solidFill>
                  <a:schemeClr val="bg1"/>
                </a:solidFill>
              </a:rPr>
              <a:t>facts</a:t>
            </a:r>
          </a:p>
        </p:txBody>
      </p:sp>
      <p:cxnSp>
        <p:nvCxnSpPr>
          <p:cNvPr id="4" name="Orange arrow">
            <a:extLst>
              <a:ext uri="{FF2B5EF4-FFF2-40B4-BE49-F238E27FC236}">
                <a16:creationId xmlns:a16="http://schemas.microsoft.com/office/drawing/2014/main" id="{072CDE07-2C86-4CA9-AA97-FE831103A7B5}"/>
              </a:ext>
              <a:ext uri="{C183D7F6-B498-43B3-948B-1728B52AA6E4}">
                <adec:decorative xmlns:adec="http://schemas.microsoft.com/office/drawing/2017/decorative" val="1"/>
              </a:ext>
            </a:extLst>
          </p:cNvPr>
          <p:cNvCxnSpPr>
            <a:cxnSpLocks/>
          </p:cNvCxnSpPr>
          <p:nvPr userDrawn="1"/>
        </p:nvCxnSpPr>
        <p:spPr bwMode="gray">
          <a:xfrm>
            <a:off x="9497148" y="3429000"/>
            <a:ext cx="1951854" cy="0"/>
          </a:xfrm>
          <a:prstGeom prst="line">
            <a:avLst/>
          </a:prstGeom>
          <a:ln w="317500" cap="rnd">
            <a:solidFill>
              <a:schemeClr val="bg1"/>
            </a:solidFill>
            <a:round/>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1348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 ___ ">
    <p:bg bwMode="gray">
      <p:bgPr>
        <a:solidFill>
          <a:srgbClr val="7030A0"/>
        </a:solidFill>
        <a:effectLst/>
      </p:bgPr>
    </p:bg>
    <p:spTree>
      <p:nvGrpSpPr>
        <p:cNvPr id="1" name=""/>
        <p:cNvGrpSpPr/>
        <p:nvPr/>
      </p:nvGrpSpPr>
      <p:grpSpPr>
        <a:xfrm>
          <a:off x="0" y="0"/>
          <a:ext cx="0" cy="0"/>
          <a:chOff x="0" y="0"/>
          <a:chExt cx="0" cy="0"/>
        </a:xfrm>
      </p:grpSpPr>
      <p:cxnSp>
        <p:nvCxnSpPr>
          <p:cNvPr id="10" name="Orange arrow">
            <a:extLst>
              <a:ext uri="{FF2B5EF4-FFF2-40B4-BE49-F238E27FC236}">
                <a16:creationId xmlns:a16="http://schemas.microsoft.com/office/drawing/2014/main" id="{D7EC898B-19BB-48BB-BC12-6D8AA83D7AD6}"/>
              </a:ext>
              <a:ext uri="{C183D7F6-B498-43B3-948B-1728B52AA6E4}">
                <adec:decorative xmlns:adec="http://schemas.microsoft.com/office/drawing/2017/decorative" val="1"/>
              </a:ext>
            </a:extLst>
          </p:cNvPr>
          <p:cNvCxnSpPr>
            <a:cxnSpLocks/>
          </p:cNvCxnSpPr>
          <p:nvPr userDrawn="1"/>
        </p:nvCxnSpPr>
        <p:spPr bwMode="gray">
          <a:xfrm>
            <a:off x="9497148" y="3429000"/>
            <a:ext cx="1951854" cy="0"/>
          </a:xfrm>
          <a:prstGeom prst="line">
            <a:avLst/>
          </a:prstGeom>
          <a:ln w="317500" cap="rnd">
            <a:solidFill>
              <a:schemeClr val="bg1"/>
            </a:solidFill>
            <a:round/>
            <a:tailEnd type="arrow" w="lg" len="sm"/>
          </a:ln>
        </p:spPr>
        <p:style>
          <a:lnRef idx="1">
            <a:schemeClr val="accent1"/>
          </a:lnRef>
          <a:fillRef idx="0">
            <a:schemeClr val="accent1"/>
          </a:fillRef>
          <a:effectRef idx="0">
            <a:schemeClr val="accent1"/>
          </a:effectRef>
          <a:fontRef idx="minor">
            <a:schemeClr val="tx1"/>
          </a:fontRef>
        </p:style>
      </p:cxnSp>
      <p:sp>
        <p:nvSpPr>
          <p:cNvPr id="11" name="TextBox 1">
            <a:extLst>
              <a:ext uri="{FF2B5EF4-FFF2-40B4-BE49-F238E27FC236}">
                <a16:creationId xmlns:a16="http://schemas.microsoft.com/office/drawing/2014/main" id="{43EA1280-EBAC-4C3E-A925-EA7813219784}"/>
              </a:ext>
            </a:extLst>
          </p:cNvPr>
          <p:cNvSpPr txBox="1"/>
          <p:nvPr userDrawn="1"/>
        </p:nvSpPr>
        <p:spPr bwMode="gray">
          <a:xfrm>
            <a:off x="742998" y="2390254"/>
            <a:ext cx="9891327" cy="2077492"/>
          </a:xfrm>
          <a:prstGeom prst="rect">
            <a:avLst/>
          </a:prstGeom>
          <a:noFill/>
        </p:spPr>
        <p:txBody>
          <a:bodyPr wrap="square" lIns="0" tIns="0" rIns="0" bIns="0" rtlCol="0">
            <a:spAutoFit/>
          </a:bodyPr>
          <a:lstStyle/>
          <a:p>
            <a:pPr>
              <a:lnSpc>
                <a:spcPct val="90000"/>
              </a:lnSpc>
              <a:spcBef>
                <a:spcPts val="0"/>
              </a:spcBef>
            </a:pPr>
            <a:r>
              <a:rPr lang="en-US" sz="15000" b="1" dirty="0">
                <a:solidFill>
                  <a:schemeClr val="bg1"/>
                </a:solidFill>
              </a:rPr>
              <a:t>Covers</a:t>
            </a:r>
          </a:p>
        </p:txBody>
      </p:sp>
    </p:spTree>
    <p:extLst>
      <p:ext uri="{BB962C8B-B14F-4D97-AF65-F5344CB8AC3E}">
        <p14:creationId xmlns:p14="http://schemas.microsoft.com/office/powerpoint/2010/main" val="37967148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A03ECA26-E932-4438-A611-CD2E9AA59D7D}"/>
              </a:ext>
            </a:extLst>
          </p:cNvPr>
          <p:cNvSpPr>
            <a:spLocks noGrp="1"/>
          </p:cNvSpPr>
          <p:nvPr>
            <p:ph type="dt" sz="half" idx="10"/>
          </p:nvPr>
        </p:nvSpPr>
        <p:spPr/>
        <p:txBody>
          <a:bodyPr/>
          <a:lstStyle/>
          <a:p>
            <a:fld id="{13B8E4E7-F449-402F-9339-239906911B51}" type="datetime1">
              <a:rPr lang="en-US" smtClean="0"/>
              <a:t>10/27/2022</a:t>
            </a:fld>
            <a:endParaRPr lang="en-US" dirty="0"/>
          </a:p>
        </p:txBody>
      </p:sp>
      <p:sp>
        <p:nvSpPr>
          <p:cNvPr id="5" name="Slide Number Placeholder 4" hidden="1">
            <a:extLst>
              <a:ext uri="{FF2B5EF4-FFF2-40B4-BE49-F238E27FC236}">
                <a16:creationId xmlns:a16="http://schemas.microsoft.com/office/drawing/2014/main" id="{3AF1A2B5-5197-4E57-9D4D-CCCEAD7BAFB2}"/>
              </a:ext>
            </a:extLst>
          </p:cNvPr>
          <p:cNvSpPr>
            <a:spLocks noGrp="1"/>
          </p:cNvSpPr>
          <p:nvPr>
            <p:ph type="sldNum" sz="quarter" idx="12"/>
          </p:nvPr>
        </p:nvSpPr>
        <p:spPr/>
        <p:txBody>
          <a:bodyPr/>
          <a:lstStyle/>
          <a:p>
            <a:fld id="{03805D93-7D4B-4CBC-BABC-3A8AC08CB7F4}" type="slidenum">
              <a:rPr lang="en-US" smtClean="0"/>
              <a:pPr/>
              <a:t>‹#›</a:t>
            </a:fld>
            <a:endParaRPr lang="en-US" dirty="0"/>
          </a:p>
        </p:txBody>
      </p:sp>
      <p:sp>
        <p:nvSpPr>
          <p:cNvPr id="4" name="Footer Placeholder 3" hidden="1">
            <a:extLst>
              <a:ext uri="{FF2B5EF4-FFF2-40B4-BE49-F238E27FC236}">
                <a16:creationId xmlns:a16="http://schemas.microsoft.com/office/drawing/2014/main" id="{F671BF93-B235-43C1-B6B1-F5BF550234D5}"/>
              </a:ext>
            </a:extLst>
          </p:cNvPr>
          <p:cNvSpPr>
            <a:spLocks noGrp="1"/>
          </p:cNvSpPr>
          <p:nvPr>
            <p:ph type="ftr" sz="quarter" idx="11"/>
          </p:nvPr>
        </p:nvSpPr>
        <p:spPr bwMode="gray"/>
        <p:txBody>
          <a:bodyPr/>
          <a:lstStyle/>
          <a:p>
            <a:r>
              <a:rPr lang="en-US" dirty="0"/>
              <a:t>Confidential property of Optum. Do not distribute or reproduce without express permission from Optum.</a:t>
            </a:r>
          </a:p>
        </p:txBody>
      </p:sp>
      <p:sp>
        <p:nvSpPr>
          <p:cNvPr id="7" name="Sky blue background">
            <a:extLst>
              <a:ext uri="{FF2B5EF4-FFF2-40B4-BE49-F238E27FC236}">
                <a16:creationId xmlns:a16="http://schemas.microsoft.com/office/drawing/2014/main" id="{EE1EB717-079D-4382-BC6B-05400E354E1D}"/>
              </a:ext>
              <a:ext uri="{C183D7F6-B498-43B3-948B-1728B52AA6E4}">
                <adec:decorative xmlns:adec="http://schemas.microsoft.com/office/drawing/2017/decorative" val="1"/>
              </a:ext>
            </a:extLst>
          </p:cNvPr>
          <p:cNvSpPr/>
          <p:nvPr userDrawn="1"/>
        </p:nvSpPr>
        <p:spPr bwMode="gray">
          <a:xfrm>
            <a:off x="184404" y="182880"/>
            <a:ext cx="11823192" cy="5936084"/>
          </a:xfrm>
          <a:prstGeom prst="roundRect">
            <a:avLst>
              <a:gd name="adj" fmla="val 1011"/>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0"/>
              </a:spcBef>
              <a:spcAft>
                <a:spcPts val="0"/>
              </a:spcAft>
            </a:pPr>
            <a:endParaRPr lang="en-US" sz="1400" b="0" i="0" u="none" baseline="0" dirty="0">
              <a:solidFill>
                <a:srgbClr val="FFFFFF"/>
              </a:solidFill>
            </a:endParaRPr>
          </a:p>
        </p:txBody>
      </p:sp>
      <p:pic>
        <p:nvPicPr>
          <p:cNvPr id="11" name="Quotemark">
            <a:extLst>
              <a:ext uri="{FF2B5EF4-FFF2-40B4-BE49-F238E27FC236}">
                <a16:creationId xmlns:a16="http://schemas.microsoft.com/office/drawing/2014/main" id="{034DE437-E18F-4BCB-BE69-5295B9D4964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5859458" y="1131593"/>
            <a:ext cx="473085" cy="473085"/>
          </a:xfrm>
          <a:prstGeom prst="rect">
            <a:avLst/>
          </a:prstGeom>
        </p:spPr>
      </p:pic>
      <p:sp>
        <p:nvSpPr>
          <p:cNvPr id="6" name="Text Placeholder 5">
            <a:extLst>
              <a:ext uri="{FF2B5EF4-FFF2-40B4-BE49-F238E27FC236}">
                <a16:creationId xmlns:a16="http://schemas.microsoft.com/office/drawing/2014/main" id="{268D9530-7244-4EEA-9E87-B99110498E7E}"/>
              </a:ext>
            </a:extLst>
          </p:cNvPr>
          <p:cNvSpPr>
            <a:spLocks noGrp="1"/>
          </p:cNvSpPr>
          <p:nvPr>
            <p:ph type="body" sz="quarter" idx="13" hasCustomPrompt="1"/>
          </p:nvPr>
        </p:nvSpPr>
        <p:spPr bwMode="gray">
          <a:xfrm>
            <a:off x="1976438" y="1841285"/>
            <a:ext cx="8235950" cy="2798977"/>
          </a:xfrm>
        </p:spPr>
        <p:txBody>
          <a:bodyPr>
            <a:normAutofit/>
          </a:bodyPr>
          <a:lstStyle>
            <a:lvl1pPr algn="ctr">
              <a:spcBef>
                <a:spcPts val="1200"/>
              </a:spcBef>
              <a:defRPr sz="2600">
                <a:solidFill>
                  <a:schemeClr val="accent6"/>
                </a:solidFill>
              </a:defRPr>
            </a:lvl1pPr>
            <a:lvl2pPr>
              <a:defRPr sz="2600">
                <a:solidFill>
                  <a:schemeClr val="accent5"/>
                </a:solidFill>
              </a:defRPr>
            </a:lvl2pPr>
            <a:lvl3pPr>
              <a:defRPr sz="2600">
                <a:solidFill>
                  <a:schemeClr val="accent5"/>
                </a:solidFill>
              </a:defRPr>
            </a:lvl3pPr>
            <a:lvl4pPr>
              <a:defRPr sz="2600">
                <a:solidFill>
                  <a:schemeClr val="accent5"/>
                </a:solidFill>
              </a:defRPr>
            </a:lvl4pPr>
            <a:lvl5pPr>
              <a:defRPr sz="2600">
                <a:solidFill>
                  <a:schemeClr val="accent5"/>
                </a:solidFill>
              </a:defRPr>
            </a:lvl5pPr>
          </a:lstStyle>
          <a:p>
            <a:pPr lvl="0"/>
            <a:r>
              <a:rPr lang="en-US" dirty="0"/>
              <a:t>“Use this textbox to include quotes without an attribution photo. Arial 26pt, sentence case. Do not modify size or placement of textbox.”</a:t>
            </a:r>
          </a:p>
        </p:txBody>
      </p:sp>
      <p:sp>
        <p:nvSpPr>
          <p:cNvPr id="10" name="Text Placeholder 9">
            <a:extLst>
              <a:ext uri="{FF2B5EF4-FFF2-40B4-BE49-F238E27FC236}">
                <a16:creationId xmlns:a16="http://schemas.microsoft.com/office/drawing/2014/main" id="{534C88A3-66AA-4865-9DC5-9F2DF606433E}"/>
              </a:ext>
            </a:extLst>
          </p:cNvPr>
          <p:cNvSpPr>
            <a:spLocks noGrp="1"/>
          </p:cNvSpPr>
          <p:nvPr>
            <p:ph type="body" sz="quarter" idx="14" hasCustomPrompt="1"/>
          </p:nvPr>
        </p:nvSpPr>
        <p:spPr bwMode="gray">
          <a:xfrm>
            <a:off x="3695700" y="5370594"/>
            <a:ext cx="4800600" cy="215444"/>
          </a:xfrm>
        </p:spPr>
        <p:txBody>
          <a:bodyPr wrap="square" anchor="b">
            <a:spAutoFit/>
          </a:bodyPr>
          <a:lstStyle>
            <a:lvl1pPr algn="ctr">
              <a:defRPr sz="1400" b="1">
                <a:solidFill>
                  <a:schemeClr val="accent6"/>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dirty="0"/>
              <a:t>Attribution name, Arial 14pt</a:t>
            </a:r>
          </a:p>
        </p:txBody>
      </p:sp>
      <p:sp>
        <p:nvSpPr>
          <p:cNvPr id="15" name="Text Placeholder 9">
            <a:extLst>
              <a:ext uri="{FF2B5EF4-FFF2-40B4-BE49-F238E27FC236}">
                <a16:creationId xmlns:a16="http://schemas.microsoft.com/office/drawing/2014/main" id="{539E5E69-25FD-4D9F-BEEC-39E50CAC01B9}"/>
              </a:ext>
            </a:extLst>
          </p:cNvPr>
          <p:cNvSpPr>
            <a:spLocks noGrp="1"/>
          </p:cNvSpPr>
          <p:nvPr>
            <p:ph type="body" sz="quarter" idx="15" hasCustomPrompt="1"/>
          </p:nvPr>
        </p:nvSpPr>
        <p:spPr bwMode="gray">
          <a:xfrm>
            <a:off x="3695700" y="5612482"/>
            <a:ext cx="4800600" cy="184666"/>
          </a:xfrm>
        </p:spPr>
        <p:txBody>
          <a:bodyPr wrap="square" anchor="t">
            <a:spAutoFit/>
          </a:bodyPr>
          <a:lstStyle>
            <a:lvl1pPr algn="ctr">
              <a:defRPr sz="1200" b="0">
                <a:solidFill>
                  <a:schemeClr val="accent6"/>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dirty="0"/>
              <a:t>Attribution title, Arial 12pt</a:t>
            </a:r>
          </a:p>
        </p:txBody>
      </p:sp>
    </p:spTree>
    <p:extLst>
      <p:ext uri="{BB962C8B-B14F-4D97-AF65-F5344CB8AC3E}">
        <p14:creationId xmlns:p14="http://schemas.microsoft.com/office/powerpoint/2010/main" val="2335421038"/>
      </p:ext>
    </p:extLst>
  </p:cSld>
  <p:clrMapOvr>
    <a:masterClrMapping/>
  </p:clrMapOvr>
  <p:extLst>
    <p:ext uri="{DCECCB84-F9BA-43D5-87BE-67443E8EF086}">
      <p15:sldGuideLst xmlns:p15="http://schemas.microsoft.com/office/powerpoint/2012/main">
        <p15:guide id="1" orient="horz" pos="1160" userDrawn="1">
          <p15:clr>
            <a:srgbClr val="FBAE40"/>
          </p15:clr>
        </p15:guide>
        <p15:guide id="2" pos="1245" userDrawn="1">
          <p15:clr>
            <a:srgbClr val="FBAE40"/>
          </p15:clr>
        </p15:guide>
        <p15:guide id="3" pos="6433" userDrawn="1">
          <p15:clr>
            <a:srgbClr val="FBAE40"/>
          </p15:clr>
        </p15:guide>
        <p15:guide id="4" orient="horz" pos="2923"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with Photo">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A03ECA26-E932-4438-A611-CD2E9AA59D7D}"/>
              </a:ext>
            </a:extLst>
          </p:cNvPr>
          <p:cNvSpPr>
            <a:spLocks noGrp="1"/>
          </p:cNvSpPr>
          <p:nvPr>
            <p:ph type="dt" sz="half" idx="10"/>
          </p:nvPr>
        </p:nvSpPr>
        <p:spPr/>
        <p:txBody>
          <a:bodyPr/>
          <a:lstStyle/>
          <a:p>
            <a:fld id="{13B8E4E7-F449-402F-9339-239906911B51}" type="datetime1">
              <a:rPr lang="en-US" smtClean="0"/>
              <a:t>10/27/2022</a:t>
            </a:fld>
            <a:endParaRPr lang="en-US" dirty="0"/>
          </a:p>
        </p:txBody>
      </p:sp>
      <p:sp>
        <p:nvSpPr>
          <p:cNvPr id="5" name="Slide Number Placeholder 4" hidden="1">
            <a:extLst>
              <a:ext uri="{FF2B5EF4-FFF2-40B4-BE49-F238E27FC236}">
                <a16:creationId xmlns:a16="http://schemas.microsoft.com/office/drawing/2014/main" id="{3AF1A2B5-5197-4E57-9D4D-CCCEAD7BAFB2}"/>
              </a:ext>
            </a:extLst>
          </p:cNvPr>
          <p:cNvSpPr>
            <a:spLocks noGrp="1"/>
          </p:cNvSpPr>
          <p:nvPr>
            <p:ph type="sldNum" sz="quarter" idx="12"/>
          </p:nvPr>
        </p:nvSpPr>
        <p:spPr/>
        <p:txBody>
          <a:bodyPr/>
          <a:lstStyle/>
          <a:p>
            <a:fld id="{03805D93-7D4B-4CBC-BABC-3A8AC08CB7F4}" type="slidenum">
              <a:rPr lang="en-US" smtClean="0"/>
              <a:pPr/>
              <a:t>‹#›</a:t>
            </a:fld>
            <a:endParaRPr lang="en-US" dirty="0"/>
          </a:p>
        </p:txBody>
      </p:sp>
      <p:sp>
        <p:nvSpPr>
          <p:cNvPr id="4" name="Footer Placeholder 3" hidden="1">
            <a:extLst>
              <a:ext uri="{FF2B5EF4-FFF2-40B4-BE49-F238E27FC236}">
                <a16:creationId xmlns:a16="http://schemas.microsoft.com/office/drawing/2014/main" id="{F671BF93-B235-43C1-B6B1-F5BF550234D5}"/>
              </a:ext>
            </a:extLst>
          </p:cNvPr>
          <p:cNvSpPr>
            <a:spLocks noGrp="1"/>
          </p:cNvSpPr>
          <p:nvPr>
            <p:ph type="ftr" sz="quarter" idx="11"/>
          </p:nvPr>
        </p:nvSpPr>
        <p:spPr bwMode="gray"/>
        <p:txBody>
          <a:bodyPr/>
          <a:lstStyle/>
          <a:p>
            <a:r>
              <a:rPr lang="en-US" dirty="0"/>
              <a:t>Confidential property of Optum. Do not distribute or reproduce without express permission from Optum.</a:t>
            </a:r>
          </a:p>
        </p:txBody>
      </p:sp>
      <p:sp>
        <p:nvSpPr>
          <p:cNvPr id="7" name="Sky blue background">
            <a:extLst>
              <a:ext uri="{FF2B5EF4-FFF2-40B4-BE49-F238E27FC236}">
                <a16:creationId xmlns:a16="http://schemas.microsoft.com/office/drawing/2014/main" id="{EE1EB717-079D-4382-BC6B-05400E354E1D}"/>
              </a:ext>
              <a:ext uri="{C183D7F6-B498-43B3-948B-1728B52AA6E4}">
                <adec:decorative xmlns:adec="http://schemas.microsoft.com/office/drawing/2017/decorative" val="1"/>
              </a:ext>
            </a:extLst>
          </p:cNvPr>
          <p:cNvSpPr/>
          <p:nvPr userDrawn="1"/>
        </p:nvSpPr>
        <p:spPr bwMode="gray">
          <a:xfrm>
            <a:off x="184404" y="182880"/>
            <a:ext cx="11823192" cy="5936084"/>
          </a:xfrm>
          <a:prstGeom prst="roundRect">
            <a:avLst>
              <a:gd name="adj" fmla="val 1011"/>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0"/>
              </a:spcBef>
              <a:spcAft>
                <a:spcPts val="0"/>
              </a:spcAft>
            </a:pPr>
            <a:endParaRPr lang="en-US" sz="1400" b="0" i="0" u="none" baseline="0" dirty="0">
              <a:solidFill>
                <a:srgbClr val="FFFFFF"/>
              </a:solidFill>
            </a:endParaRPr>
          </a:p>
        </p:txBody>
      </p:sp>
      <p:sp>
        <p:nvSpPr>
          <p:cNvPr id="6" name="Text Placeholder 5">
            <a:extLst>
              <a:ext uri="{FF2B5EF4-FFF2-40B4-BE49-F238E27FC236}">
                <a16:creationId xmlns:a16="http://schemas.microsoft.com/office/drawing/2014/main" id="{268D9530-7244-4EEA-9E87-B99110498E7E}"/>
              </a:ext>
            </a:extLst>
          </p:cNvPr>
          <p:cNvSpPr>
            <a:spLocks noGrp="1"/>
          </p:cNvSpPr>
          <p:nvPr>
            <p:ph type="body" sz="quarter" idx="13" hasCustomPrompt="1"/>
          </p:nvPr>
        </p:nvSpPr>
        <p:spPr bwMode="gray">
          <a:xfrm>
            <a:off x="1976438" y="1435101"/>
            <a:ext cx="8235950" cy="2451100"/>
          </a:xfrm>
        </p:spPr>
        <p:txBody>
          <a:bodyPr>
            <a:normAutofit/>
          </a:bodyPr>
          <a:lstStyle>
            <a:lvl1pPr algn="ctr">
              <a:spcBef>
                <a:spcPts val="1200"/>
              </a:spcBef>
              <a:defRPr sz="2600">
                <a:solidFill>
                  <a:schemeClr val="accent6"/>
                </a:solidFill>
              </a:defRPr>
            </a:lvl1pPr>
            <a:lvl2pPr>
              <a:defRPr sz="2600">
                <a:solidFill>
                  <a:schemeClr val="accent5"/>
                </a:solidFill>
              </a:defRPr>
            </a:lvl2pPr>
            <a:lvl3pPr>
              <a:defRPr sz="2600">
                <a:solidFill>
                  <a:schemeClr val="accent5"/>
                </a:solidFill>
              </a:defRPr>
            </a:lvl3pPr>
            <a:lvl4pPr>
              <a:defRPr sz="2600">
                <a:solidFill>
                  <a:schemeClr val="accent5"/>
                </a:solidFill>
              </a:defRPr>
            </a:lvl4pPr>
            <a:lvl5pPr>
              <a:defRPr sz="2600">
                <a:solidFill>
                  <a:schemeClr val="accent5"/>
                </a:solidFill>
              </a:defRPr>
            </a:lvl5pPr>
          </a:lstStyle>
          <a:p>
            <a:pPr lvl="0"/>
            <a:r>
              <a:rPr lang="en-US" dirty="0"/>
              <a:t>“Use this textbox to include quotes with an attribution photo. Arial 26pt, sentence case. Do not modify size or placement of textbox.”</a:t>
            </a:r>
          </a:p>
        </p:txBody>
      </p:sp>
      <p:sp>
        <p:nvSpPr>
          <p:cNvPr id="10" name="Text Placeholder 9">
            <a:extLst>
              <a:ext uri="{FF2B5EF4-FFF2-40B4-BE49-F238E27FC236}">
                <a16:creationId xmlns:a16="http://schemas.microsoft.com/office/drawing/2014/main" id="{534C88A3-66AA-4865-9DC5-9F2DF606433E}"/>
              </a:ext>
            </a:extLst>
          </p:cNvPr>
          <p:cNvSpPr>
            <a:spLocks noGrp="1"/>
          </p:cNvSpPr>
          <p:nvPr>
            <p:ph type="body" sz="quarter" idx="14" hasCustomPrompt="1"/>
          </p:nvPr>
        </p:nvSpPr>
        <p:spPr bwMode="gray">
          <a:xfrm>
            <a:off x="3695700" y="5370594"/>
            <a:ext cx="4800600" cy="215444"/>
          </a:xfrm>
        </p:spPr>
        <p:txBody>
          <a:bodyPr wrap="square" anchor="b">
            <a:spAutoFit/>
          </a:bodyPr>
          <a:lstStyle>
            <a:lvl1pPr algn="ctr">
              <a:defRPr sz="1400" b="1">
                <a:solidFill>
                  <a:schemeClr val="accent6"/>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dirty="0"/>
              <a:t>Attribution name, Arial 14pt</a:t>
            </a:r>
          </a:p>
        </p:txBody>
      </p:sp>
      <p:sp>
        <p:nvSpPr>
          <p:cNvPr id="15" name="Text Placeholder 9">
            <a:extLst>
              <a:ext uri="{FF2B5EF4-FFF2-40B4-BE49-F238E27FC236}">
                <a16:creationId xmlns:a16="http://schemas.microsoft.com/office/drawing/2014/main" id="{539E5E69-25FD-4D9F-BEEC-39E50CAC01B9}"/>
              </a:ext>
            </a:extLst>
          </p:cNvPr>
          <p:cNvSpPr>
            <a:spLocks noGrp="1"/>
          </p:cNvSpPr>
          <p:nvPr>
            <p:ph type="body" sz="quarter" idx="15" hasCustomPrompt="1"/>
          </p:nvPr>
        </p:nvSpPr>
        <p:spPr bwMode="gray">
          <a:xfrm>
            <a:off x="3695700" y="5612482"/>
            <a:ext cx="4800600" cy="184666"/>
          </a:xfrm>
        </p:spPr>
        <p:txBody>
          <a:bodyPr wrap="square" anchor="t">
            <a:spAutoFit/>
          </a:bodyPr>
          <a:lstStyle>
            <a:lvl1pPr algn="ctr">
              <a:defRPr sz="1200" b="0">
                <a:solidFill>
                  <a:schemeClr val="accent6"/>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dirty="0"/>
              <a:t>Attribution title, Arial 12pt</a:t>
            </a:r>
          </a:p>
        </p:txBody>
      </p:sp>
      <p:pic>
        <p:nvPicPr>
          <p:cNvPr id="12" name="Quotemark">
            <a:extLst>
              <a:ext uri="{FF2B5EF4-FFF2-40B4-BE49-F238E27FC236}">
                <a16:creationId xmlns:a16="http://schemas.microsoft.com/office/drawing/2014/main" id="{47B4F648-210C-4071-94A2-A05559F7D88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5859458" y="705903"/>
            <a:ext cx="473085" cy="473085"/>
          </a:xfrm>
          <a:prstGeom prst="rect">
            <a:avLst/>
          </a:prstGeom>
        </p:spPr>
      </p:pic>
      <p:sp>
        <p:nvSpPr>
          <p:cNvPr id="13" name="Picture Placeholder 7">
            <a:extLst>
              <a:ext uri="{FF2B5EF4-FFF2-40B4-BE49-F238E27FC236}">
                <a16:creationId xmlns:a16="http://schemas.microsoft.com/office/drawing/2014/main" id="{D951BDD7-02E7-4695-9F59-170E730D05B2}"/>
              </a:ext>
            </a:extLst>
          </p:cNvPr>
          <p:cNvSpPr>
            <a:spLocks noGrp="1" noChangeAspect="1"/>
          </p:cNvSpPr>
          <p:nvPr>
            <p:ph type="pic" sz="quarter" idx="16" hasCustomPrompt="1"/>
          </p:nvPr>
        </p:nvSpPr>
        <p:spPr bwMode="gray">
          <a:xfrm>
            <a:off x="5570220" y="4103249"/>
            <a:ext cx="1051560" cy="1051560"/>
          </a:xfrm>
          <a:prstGeom prst="ellipse">
            <a:avLst/>
          </a:prstGeom>
        </p:spPr>
        <p:txBody>
          <a:bodyPr>
            <a:normAutofit/>
          </a:bodyPr>
          <a:lstStyle>
            <a:lvl1pPr algn="ctr">
              <a:spcBef>
                <a:spcPts val="0"/>
              </a:spcBef>
              <a:defRPr sz="800">
                <a:solidFill>
                  <a:schemeClr val="accent6"/>
                </a:solidFill>
              </a:defRPr>
            </a:lvl1pPr>
          </a:lstStyle>
          <a:p>
            <a:r>
              <a:rPr lang="en-US" dirty="0"/>
              <a:t>Insert attribution photo</a:t>
            </a:r>
          </a:p>
        </p:txBody>
      </p:sp>
    </p:spTree>
    <p:extLst>
      <p:ext uri="{BB962C8B-B14F-4D97-AF65-F5344CB8AC3E}">
        <p14:creationId xmlns:p14="http://schemas.microsoft.com/office/powerpoint/2010/main" val="3320868232"/>
      </p:ext>
    </p:extLst>
  </p:cSld>
  <p:clrMapOvr>
    <a:masterClrMapping/>
  </p:clrMapOvr>
  <p:extLst>
    <p:ext uri="{DCECCB84-F9BA-43D5-87BE-67443E8EF086}">
      <p15:sldGuideLst xmlns:p15="http://schemas.microsoft.com/office/powerpoint/2012/main">
        <p15:guide id="1" pos="1248" userDrawn="1">
          <p15:clr>
            <a:srgbClr val="FFC000"/>
          </p15:clr>
        </p15:guide>
        <p15:guide id="2" pos="6432" userDrawn="1">
          <p15:clr>
            <a:srgbClr val="FFC000"/>
          </p15:clr>
        </p15:guide>
        <p15:guide id="3" orient="horz" pos="904" userDrawn="1">
          <p15:clr>
            <a:srgbClr val="FFC000"/>
          </p15:clr>
        </p15:guide>
        <p15:guide id="4" orient="horz" pos="2448" userDrawn="1">
          <p15:clr>
            <a:srgbClr val="FFC00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02">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A03ECA26-E932-4438-A611-CD2E9AA59D7D}"/>
              </a:ext>
            </a:extLst>
          </p:cNvPr>
          <p:cNvSpPr>
            <a:spLocks noGrp="1"/>
          </p:cNvSpPr>
          <p:nvPr>
            <p:ph type="dt" sz="half" idx="10"/>
          </p:nvPr>
        </p:nvSpPr>
        <p:spPr/>
        <p:txBody>
          <a:bodyPr/>
          <a:lstStyle/>
          <a:p>
            <a:fld id="{13B8E4E7-F449-402F-9339-239906911B51}" type="datetime1">
              <a:rPr lang="en-US" smtClean="0"/>
              <a:t>10/27/2022</a:t>
            </a:fld>
            <a:endParaRPr lang="en-US" dirty="0"/>
          </a:p>
        </p:txBody>
      </p:sp>
      <p:sp>
        <p:nvSpPr>
          <p:cNvPr id="5" name="Slide Number Placeholder 4" hidden="1">
            <a:extLst>
              <a:ext uri="{FF2B5EF4-FFF2-40B4-BE49-F238E27FC236}">
                <a16:creationId xmlns:a16="http://schemas.microsoft.com/office/drawing/2014/main" id="{3AF1A2B5-5197-4E57-9D4D-CCCEAD7BAFB2}"/>
              </a:ext>
            </a:extLst>
          </p:cNvPr>
          <p:cNvSpPr>
            <a:spLocks noGrp="1"/>
          </p:cNvSpPr>
          <p:nvPr>
            <p:ph type="sldNum" sz="quarter" idx="12"/>
          </p:nvPr>
        </p:nvSpPr>
        <p:spPr/>
        <p:txBody>
          <a:bodyPr/>
          <a:lstStyle/>
          <a:p>
            <a:fld id="{03805D93-7D4B-4CBC-BABC-3A8AC08CB7F4}" type="slidenum">
              <a:rPr lang="en-US" smtClean="0"/>
              <a:pPr/>
              <a:t>‹#›</a:t>
            </a:fld>
            <a:endParaRPr lang="en-US" dirty="0"/>
          </a:p>
        </p:txBody>
      </p:sp>
      <p:sp>
        <p:nvSpPr>
          <p:cNvPr id="4" name="Footer Placeholder 3" hidden="1">
            <a:extLst>
              <a:ext uri="{FF2B5EF4-FFF2-40B4-BE49-F238E27FC236}">
                <a16:creationId xmlns:a16="http://schemas.microsoft.com/office/drawing/2014/main" id="{F671BF93-B235-43C1-B6B1-F5BF550234D5}"/>
              </a:ext>
            </a:extLst>
          </p:cNvPr>
          <p:cNvSpPr>
            <a:spLocks noGrp="1"/>
          </p:cNvSpPr>
          <p:nvPr>
            <p:ph type="ftr" sz="quarter" idx="11"/>
          </p:nvPr>
        </p:nvSpPr>
        <p:spPr bwMode="gray"/>
        <p:txBody>
          <a:bodyPr/>
          <a:lstStyle/>
          <a:p>
            <a:r>
              <a:rPr lang="en-US" dirty="0"/>
              <a:t>Confidential property of Optum. Do not distribute or reproduce without express permission from Optum.</a:t>
            </a:r>
          </a:p>
        </p:txBody>
      </p:sp>
      <p:sp>
        <p:nvSpPr>
          <p:cNvPr id="7" name="Sky blue background">
            <a:extLst>
              <a:ext uri="{FF2B5EF4-FFF2-40B4-BE49-F238E27FC236}">
                <a16:creationId xmlns:a16="http://schemas.microsoft.com/office/drawing/2014/main" id="{EE1EB717-079D-4382-BC6B-05400E354E1D}"/>
              </a:ext>
              <a:ext uri="{C183D7F6-B498-43B3-948B-1728B52AA6E4}">
                <adec:decorative xmlns:adec="http://schemas.microsoft.com/office/drawing/2017/decorative" val="1"/>
              </a:ext>
            </a:extLst>
          </p:cNvPr>
          <p:cNvSpPr/>
          <p:nvPr userDrawn="1"/>
        </p:nvSpPr>
        <p:spPr bwMode="gray">
          <a:xfrm>
            <a:off x="184404" y="182880"/>
            <a:ext cx="11823192" cy="5936084"/>
          </a:xfrm>
          <a:prstGeom prst="roundRect">
            <a:avLst>
              <a:gd name="adj" fmla="val 1011"/>
            </a:avLst>
          </a:prstGeom>
          <a:solidFill>
            <a:srgbClr val="FBF9F4"/>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0"/>
              </a:spcBef>
              <a:spcAft>
                <a:spcPts val="0"/>
              </a:spcAft>
            </a:pPr>
            <a:endParaRPr lang="en-US" sz="1400" b="0" i="0" u="none" baseline="0" dirty="0">
              <a:solidFill>
                <a:srgbClr val="FFFFFF"/>
              </a:solidFill>
            </a:endParaRPr>
          </a:p>
        </p:txBody>
      </p:sp>
      <p:pic>
        <p:nvPicPr>
          <p:cNvPr id="11" name="Quotemark">
            <a:extLst>
              <a:ext uri="{FF2B5EF4-FFF2-40B4-BE49-F238E27FC236}">
                <a16:creationId xmlns:a16="http://schemas.microsoft.com/office/drawing/2014/main" id="{034DE437-E18F-4BCB-BE69-5295B9D4964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5859458" y="1131593"/>
            <a:ext cx="473085" cy="473085"/>
          </a:xfrm>
          <a:prstGeom prst="rect">
            <a:avLst/>
          </a:prstGeom>
        </p:spPr>
      </p:pic>
      <p:sp>
        <p:nvSpPr>
          <p:cNvPr id="6" name="Text Placeholder 5">
            <a:extLst>
              <a:ext uri="{FF2B5EF4-FFF2-40B4-BE49-F238E27FC236}">
                <a16:creationId xmlns:a16="http://schemas.microsoft.com/office/drawing/2014/main" id="{268D9530-7244-4EEA-9E87-B99110498E7E}"/>
              </a:ext>
            </a:extLst>
          </p:cNvPr>
          <p:cNvSpPr>
            <a:spLocks noGrp="1"/>
          </p:cNvSpPr>
          <p:nvPr>
            <p:ph type="body" sz="quarter" idx="13" hasCustomPrompt="1"/>
          </p:nvPr>
        </p:nvSpPr>
        <p:spPr bwMode="gray">
          <a:xfrm>
            <a:off x="1976438" y="1841285"/>
            <a:ext cx="8235950" cy="2798977"/>
          </a:xfrm>
        </p:spPr>
        <p:txBody>
          <a:bodyPr>
            <a:normAutofit/>
          </a:bodyPr>
          <a:lstStyle>
            <a:lvl1pPr algn="ctr">
              <a:spcBef>
                <a:spcPts val="1200"/>
              </a:spcBef>
              <a:defRPr sz="2600">
                <a:solidFill>
                  <a:schemeClr val="tx1"/>
                </a:solidFill>
              </a:defRPr>
            </a:lvl1pPr>
            <a:lvl2pPr>
              <a:defRPr sz="2600">
                <a:solidFill>
                  <a:schemeClr val="accent5"/>
                </a:solidFill>
              </a:defRPr>
            </a:lvl2pPr>
            <a:lvl3pPr>
              <a:defRPr sz="2600">
                <a:solidFill>
                  <a:schemeClr val="accent5"/>
                </a:solidFill>
              </a:defRPr>
            </a:lvl3pPr>
            <a:lvl4pPr>
              <a:defRPr sz="2600">
                <a:solidFill>
                  <a:schemeClr val="accent5"/>
                </a:solidFill>
              </a:defRPr>
            </a:lvl4pPr>
            <a:lvl5pPr>
              <a:defRPr sz="2600">
                <a:solidFill>
                  <a:schemeClr val="accent5"/>
                </a:solidFill>
              </a:defRPr>
            </a:lvl5pPr>
          </a:lstStyle>
          <a:p>
            <a:pPr lvl="0"/>
            <a:r>
              <a:rPr lang="en-US" dirty="0"/>
              <a:t>“Use this textbox to include quotes without an attribution photo. Arial 26pt, sentence case. Do not modify size or placement of textbox.”</a:t>
            </a:r>
          </a:p>
        </p:txBody>
      </p:sp>
      <p:sp>
        <p:nvSpPr>
          <p:cNvPr id="10" name="Text Placeholder 9">
            <a:extLst>
              <a:ext uri="{FF2B5EF4-FFF2-40B4-BE49-F238E27FC236}">
                <a16:creationId xmlns:a16="http://schemas.microsoft.com/office/drawing/2014/main" id="{534C88A3-66AA-4865-9DC5-9F2DF606433E}"/>
              </a:ext>
            </a:extLst>
          </p:cNvPr>
          <p:cNvSpPr>
            <a:spLocks noGrp="1"/>
          </p:cNvSpPr>
          <p:nvPr>
            <p:ph type="body" sz="quarter" idx="14" hasCustomPrompt="1"/>
          </p:nvPr>
        </p:nvSpPr>
        <p:spPr bwMode="gray">
          <a:xfrm>
            <a:off x="3695700" y="5370594"/>
            <a:ext cx="4800600" cy="215444"/>
          </a:xfrm>
        </p:spPr>
        <p:txBody>
          <a:bodyPr wrap="square" anchor="b">
            <a:spAutoFit/>
          </a:bodyPr>
          <a:lstStyle>
            <a:lvl1pPr algn="ctr">
              <a:defRPr sz="1400" b="1">
                <a:solidFill>
                  <a:schemeClr val="tx1"/>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dirty="0"/>
              <a:t>Attribution name, Arial 14pt</a:t>
            </a:r>
          </a:p>
        </p:txBody>
      </p:sp>
      <p:sp>
        <p:nvSpPr>
          <p:cNvPr id="15" name="Text Placeholder 9">
            <a:extLst>
              <a:ext uri="{FF2B5EF4-FFF2-40B4-BE49-F238E27FC236}">
                <a16:creationId xmlns:a16="http://schemas.microsoft.com/office/drawing/2014/main" id="{539E5E69-25FD-4D9F-BEEC-39E50CAC01B9}"/>
              </a:ext>
            </a:extLst>
          </p:cNvPr>
          <p:cNvSpPr>
            <a:spLocks noGrp="1"/>
          </p:cNvSpPr>
          <p:nvPr>
            <p:ph type="body" sz="quarter" idx="15" hasCustomPrompt="1"/>
          </p:nvPr>
        </p:nvSpPr>
        <p:spPr bwMode="gray">
          <a:xfrm>
            <a:off x="3695700" y="5612482"/>
            <a:ext cx="4800600" cy="184666"/>
          </a:xfrm>
        </p:spPr>
        <p:txBody>
          <a:bodyPr wrap="square" anchor="t">
            <a:spAutoFit/>
          </a:bodyPr>
          <a:lstStyle>
            <a:lvl1pPr algn="ctr">
              <a:defRPr sz="1200" b="0">
                <a:solidFill>
                  <a:schemeClr val="tx1"/>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dirty="0"/>
              <a:t>Attribution title, Arial 12pt</a:t>
            </a:r>
          </a:p>
        </p:txBody>
      </p:sp>
    </p:spTree>
    <p:extLst>
      <p:ext uri="{BB962C8B-B14F-4D97-AF65-F5344CB8AC3E}">
        <p14:creationId xmlns:p14="http://schemas.microsoft.com/office/powerpoint/2010/main" val="3207771130"/>
      </p:ext>
    </p:extLst>
  </p:cSld>
  <p:clrMapOvr>
    <a:masterClrMapping/>
  </p:clrMapOvr>
  <p:extLst>
    <p:ext uri="{DCECCB84-F9BA-43D5-87BE-67443E8EF086}">
      <p15:sldGuideLst xmlns:p15="http://schemas.microsoft.com/office/powerpoint/2012/main">
        <p15:guide id="1" orient="horz" pos="1160">
          <p15:clr>
            <a:srgbClr val="FBAE40"/>
          </p15:clr>
        </p15:guide>
        <p15:guide id="2" pos="1245">
          <p15:clr>
            <a:srgbClr val="FBAE40"/>
          </p15:clr>
        </p15:guide>
        <p15:guide id="3" pos="6433">
          <p15:clr>
            <a:srgbClr val="FBAE40"/>
          </p15:clr>
        </p15:guide>
        <p15:guide id="4" orient="horz" pos="2923">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with Photo 02">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A03ECA26-E932-4438-A611-CD2E9AA59D7D}"/>
              </a:ext>
            </a:extLst>
          </p:cNvPr>
          <p:cNvSpPr>
            <a:spLocks noGrp="1"/>
          </p:cNvSpPr>
          <p:nvPr>
            <p:ph type="dt" sz="half" idx="10"/>
          </p:nvPr>
        </p:nvSpPr>
        <p:spPr/>
        <p:txBody>
          <a:bodyPr/>
          <a:lstStyle/>
          <a:p>
            <a:fld id="{13B8E4E7-F449-402F-9339-239906911B51}" type="datetime1">
              <a:rPr lang="en-US" smtClean="0"/>
              <a:t>10/27/2022</a:t>
            </a:fld>
            <a:endParaRPr lang="en-US" dirty="0"/>
          </a:p>
        </p:txBody>
      </p:sp>
      <p:sp>
        <p:nvSpPr>
          <p:cNvPr id="5" name="Slide Number Placeholder 4" hidden="1">
            <a:extLst>
              <a:ext uri="{FF2B5EF4-FFF2-40B4-BE49-F238E27FC236}">
                <a16:creationId xmlns:a16="http://schemas.microsoft.com/office/drawing/2014/main" id="{3AF1A2B5-5197-4E57-9D4D-CCCEAD7BAFB2}"/>
              </a:ext>
            </a:extLst>
          </p:cNvPr>
          <p:cNvSpPr>
            <a:spLocks noGrp="1"/>
          </p:cNvSpPr>
          <p:nvPr>
            <p:ph type="sldNum" sz="quarter" idx="12"/>
          </p:nvPr>
        </p:nvSpPr>
        <p:spPr/>
        <p:txBody>
          <a:bodyPr/>
          <a:lstStyle/>
          <a:p>
            <a:fld id="{03805D93-7D4B-4CBC-BABC-3A8AC08CB7F4}" type="slidenum">
              <a:rPr lang="en-US" smtClean="0"/>
              <a:pPr/>
              <a:t>‹#›</a:t>
            </a:fld>
            <a:endParaRPr lang="en-US" dirty="0"/>
          </a:p>
        </p:txBody>
      </p:sp>
      <p:sp>
        <p:nvSpPr>
          <p:cNvPr id="4" name="Footer Placeholder 3" hidden="1">
            <a:extLst>
              <a:ext uri="{FF2B5EF4-FFF2-40B4-BE49-F238E27FC236}">
                <a16:creationId xmlns:a16="http://schemas.microsoft.com/office/drawing/2014/main" id="{F671BF93-B235-43C1-B6B1-F5BF550234D5}"/>
              </a:ext>
            </a:extLst>
          </p:cNvPr>
          <p:cNvSpPr>
            <a:spLocks noGrp="1"/>
          </p:cNvSpPr>
          <p:nvPr>
            <p:ph type="ftr" sz="quarter" idx="11"/>
          </p:nvPr>
        </p:nvSpPr>
        <p:spPr bwMode="gray"/>
        <p:txBody>
          <a:bodyPr/>
          <a:lstStyle/>
          <a:p>
            <a:r>
              <a:rPr lang="en-US" dirty="0"/>
              <a:t>Confidential property of Optum. Do not distribute or reproduce without express permission from Optum.</a:t>
            </a:r>
          </a:p>
        </p:txBody>
      </p:sp>
      <p:sp>
        <p:nvSpPr>
          <p:cNvPr id="7" name="Sky blue background">
            <a:extLst>
              <a:ext uri="{FF2B5EF4-FFF2-40B4-BE49-F238E27FC236}">
                <a16:creationId xmlns:a16="http://schemas.microsoft.com/office/drawing/2014/main" id="{EE1EB717-079D-4382-BC6B-05400E354E1D}"/>
              </a:ext>
              <a:ext uri="{C183D7F6-B498-43B3-948B-1728B52AA6E4}">
                <adec:decorative xmlns:adec="http://schemas.microsoft.com/office/drawing/2017/decorative" val="1"/>
              </a:ext>
            </a:extLst>
          </p:cNvPr>
          <p:cNvSpPr/>
          <p:nvPr userDrawn="1"/>
        </p:nvSpPr>
        <p:spPr bwMode="gray">
          <a:xfrm>
            <a:off x="184404" y="182880"/>
            <a:ext cx="11823192" cy="5936084"/>
          </a:xfrm>
          <a:prstGeom prst="roundRect">
            <a:avLst>
              <a:gd name="adj" fmla="val 1011"/>
            </a:avLst>
          </a:prstGeom>
          <a:solidFill>
            <a:srgbClr val="FBF9F4"/>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0"/>
              </a:spcBef>
              <a:spcAft>
                <a:spcPts val="0"/>
              </a:spcAft>
            </a:pPr>
            <a:endParaRPr lang="en-US" sz="1400" b="0" i="0" u="none" baseline="0" dirty="0">
              <a:solidFill>
                <a:srgbClr val="FFFFFF"/>
              </a:solidFill>
            </a:endParaRPr>
          </a:p>
        </p:txBody>
      </p:sp>
      <p:sp>
        <p:nvSpPr>
          <p:cNvPr id="6" name="Text Placeholder 5">
            <a:extLst>
              <a:ext uri="{FF2B5EF4-FFF2-40B4-BE49-F238E27FC236}">
                <a16:creationId xmlns:a16="http://schemas.microsoft.com/office/drawing/2014/main" id="{268D9530-7244-4EEA-9E87-B99110498E7E}"/>
              </a:ext>
            </a:extLst>
          </p:cNvPr>
          <p:cNvSpPr>
            <a:spLocks noGrp="1"/>
          </p:cNvSpPr>
          <p:nvPr>
            <p:ph type="body" sz="quarter" idx="13" hasCustomPrompt="1"/>
          </p:nvPr>
        </p:nvSpPr>
        <p:spPr bwMode="gray">
          <a:xfrm>
            <a:off x="1976438" y="1435101"/>
            <a:ext cx="8235950" cy="2451100"/>
          </a:xfrm>
        </p:spPr>
        <p:txBody>
          <a:bodyPr>
            <a:normAutofit/>
          </a:bodyPr>
          <a:lstStyle>
            <a:lvl1pPr algn="ctr">
              <a:spcBef>
                <a:spcPts val="1200"/>
              </a:spcBef>
              <a:defRPr sz="2600">
                <a:solidFill>
                  <a:schemeClr val="tx1"/>
                </a:solidFill>
              </a:defRPr>
            </a:lvl1pPr>
            <a:lvl2pPr>
              <a:defRPr sz="2600">
                <a:solidFill>
                  <a:schemeClr val="accent5"/>
                </a:solidFill>
              </a:defRPr>
            </a:lvl2pPr>
            <a:lvl3pPr>
              <a:defRPr sz="2600">
                <a:solidFill>
                  <a:schemeClr val="accent5"/>
                </a:solidFill>
              </a:defRPr>
            </a:lvl3pPr>
            <a:lvl4pPr>
              <a:defRPr sz="2600">
                <a:solidFill>
                  <a:schemeClr val="accent5"/>
                </a:solidFill>
              </a:defRPr>
            </a:lvl4pPr>
            <a:lvl5pPr>
              <a:defRPr sz="2600">
                <a:solidFill>
                  <a:schemeClr val="accent5"/>
                </a:solidFill>
              </a:defRPr>
            </a:lvl5pPr>
          </a:lstStyle>
          <a:p>
            <a:pPr lvl="0"/>
            <a:r>
              <a:rPr lang="en-US" dirty="0"/>
              <a:t>“Use this textbox to include quotes with an attribution photo. Arial 26pt, sentence case. Do not modify size or placement of textbox.”</a:t>
            </a:r>
          </a:p>
        </p:txBody>
      </p:sp>
      <p:sp>
        <p:nvSpPr>
          <p:cNvPr id="10" name="Text Placeholder 9">
            <a:extLst>
              <a:ext uri="{FF2B5EF4-FFF2-40B4-BE49-F238E27FC236}">
                <a16:creationId xmlns:a16="http://schemas.microsoft.com/office/drawing/2014/main" id="{534C88A3-66AA-4865-9DC5-9F2DF606433E}"/>
              </a:ext>
            </a:extLst>
          </p:cNvPr>
          <p:cNvSpPr>
            <a:spLocks noGrp="1"/>
          </p:cNvSpPr>
          <p:nvPr>
            <p:ph type="body" sz="quarter" idx="14" hasCustomPrompt="1"/>
          </p:nvPr>
        </p:nvSpPr>
        <p:spPr bwMode="gray">
          <a:xfrm>
            <a:off x="3695700" y="5370594"/>
            <a:ext cx="4800600" cy="215444"/>
          </a:xfrm>
        </p:spPr>
        <p:txBody>
          <a:bodyPr wrap="square" anchor="b">
            <a:spAutoFit/>
          </a:bodyPr>
          <a:lstStyle>
            <a:lvl1pPr algn="ctr">
              <a:defRPr sz="1400" b="1">
                <a:solidFill>
                  <a:schemeClr val="tx1"/>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dirty="0"/>
              <a:t>Attribution name, Arial 14pt</a:t>
            </a:r>
          </a:p>
        </p:txBody>
      </p:sp>
      <p:sp>
        <p:nvSpPr>
          <p:cNvPr id="15" name="Text Placeholder 9">
            <a:extLst>
              <a:ext uri="{FF2B5EF4-FFF2-40B4-BE49-F238E27FC236}">
                <a16:creationId xmlns:a16="http://schemas.microsoft.com/office/drawing/2014/main" id="{539E5E69-25FD-4D9F-BEEC-39E50CAC01B9}"/>
              </a:ext>
            </a:extLst>
          </p:cNvPr>
          <p:cNvSpPr>
            <a:spLocks noGrp="1"/>
          </p:cNvSpPr>
          <p:nvPr>
            <p:ph type="body" sz="quarter" idx="15" hasCustomPrompt="1"/>
          </p:nvPr>
        </p:nvSpPr>
        <p:spPr bwMode="gray">
          <a:xfrm>
            <a:off x="3695700" y="5612482"/>
            <a:ext cx="4800600" cy="184666"/>
          </a:xfrm>
        </p:spPr>
        <p:txBody>
          <a:bodyPr wrap="square" anchor="t">
            <a:spAutoFit/>
          </a:bodyPr>
          <a:lstStyle>
            <a:lvl1pPr algn="ctr">
              <a:defRPr sz="1200" b="0">
                <a:solidFill>
                  <a:schemeClr val="tx1"/>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dirty="0"/>
              <a:t>Attribution title, Arial 12pt</a:t>
            </a:r>
          </a:p>
        </p:txBody>
      </p:sp>
      <p:pic>
        <p:nvPicPr>
          <p:cNvPr id="12" name="Quotemark">
            <a:extLst>
              <a:ext uri="{FF2B5EF4-FFF2-40B4-BE49-F238E27FC236}">
                <a16:creationId xmlns:a16="http://schemas.microsoft.com/office/drawing/2014/main" id="{47B4F648-210C-4071-94A2-A05559F7D88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5859458" y="705903"/>
            <a:ext cx="473085" cy="473085"/>
          </a:xfrm>
          <a:prstGeom prst="rect">
            <a:avLst/>
          </a:prstGeom>
        </p:spPr>
      </p:pic>
      <p:sp>
        <p:nvSpPr>
          <p:cNvPr id="13" name="Picture Placeholder 7">
            <a:extLst>
              <a:ext uri="{FF2B5EF4-FFF2-40B4-BE49-F238E27FC236}">
                <a16:creationId xmlns:a16="http://schemas.microsoft.com/office/drawing/2014/main" id="{D951BDD7-02E7-4695-9F59-170E730D05B2}"/>
              </a:ext>
            </a:extLst>
          </p:cNvPr>
          <p:cNvSpPr>
            <a:spLocks noGrp="1" noChangeAspect="1"/>
          </p:cNvSpPr>
          <p:nvPr>
            <p:ph type="pic" sz="quarter" idx="16" hasCustomPrompt="1"/>
          </p:nvPr>
        </p:nvSpPr>
        <p:spPr bwMode="gray">
          <a:xfrm>
            <a:off x="5570220" y="4103249"/>
            <a:ext cx="1051560" cy="1051560"/>
          </a:xfrm>
          <a:prstGeom prst="ellipse">
            <a:avLst/>
          </a:prstGeom>
        </p:spPr>
        <p:txBody>
          <a:bodyPr>
            <a:normAutofit/>
          </a:bodyPr>
          <a:lstStyle>
            <a:lvl1pPr algn="ctr">
              <a:spcBef>
                <a:spcPts val="0"/>
              </a:spcBef>
              <a:defRPr sz="800">
                <a:solidFill>
                  <a:schemeClr val="tx1"/>
                </a:solidFill>
              </a:defRPr>
            </a:lvl1pPr>
          </a:lstStyle>
          <a:p>
            <a:r>
              <a:rPr lang="en-US" dirty="0"/>
              <a:t>Insert attribution photo</a:t>
            </a:r>
          </a:p>
        </p:txBody>
      </p:sp>
    </p:spTree>
    <p:extLst>
      <p:ext uri="{BB962C8B-B14F-4D97-AF65-F5344CB8AC3E}">
        <p14:creationId xmlns:p14="http://schemas.microsoft.com/office/powerpoint/2010/main" val="352463988"/>
      </p:ext>
    </p:extLst>
  </p:cSld>
  <p:clrMapOvr>
    <a:masterClrMapping/>
  </p:clrMapOvr>
  <p:extLst>
    <p:ext uri="{DCECCB84-F9BA-43D5-87BE-67443E8EF086}">
      <p15:sldGuideLst xmlns:p15="http://schemas.microsoft.com/office/powerpoint/2012/main">
        <p15:guide id="1" pos="1248">
          <p15:clr>
            <a:srgbClr val="FFC000"/>
          </p15:clr>
        </p15:guide>
        <p15:guide id="2" pos="6432">
          <p15:clr>
            <a:srgbClr val="FFC000"/>
          </p15:clr>
        </p15:guide>
        <p15:guide id="3" orient="horz" pos="904">
          <p15:clr>
            <a:srgbClr val="FFC000"/>
          </p15:clr>
        </p15:guide>
        <p15:guide id="4" orient="horz" pos="2448">
          <p15:clr>
            <a:srgbClr val="FFC00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ig Fact">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A03ECA26-E932-4438-A611-CD2E9AA59D7D}"/>
              </a:ext>
            </a:extLst>
          </p:cNvPr>
          <p:cNvSpPr>
            <a:spLocks noGrp="1"/>
          </p:cNvSpPr>
          <p:nvPr>
            <p:ph type="dt" sz="half" idx="10"/>
          </p:nvPr>
        </p:nvSpPr>
        <p:spPr/>
        <p:txBody>
          <a:bodyPr/>
          <a:lstStyle/>
          <a:p>
            <a:fld id="{036ADD23-4A78-494A-B65C-40278CD67B03}" type="datetime1">
              <a:rPr lang="en-US" smtClean="0"/>
              <a:t>10/27/2022</a:t>
            </a:fld>
            <a:endParaRPr lang="en-US" dirty="0"/>
          </a:p>
        </p:txBody>
      </p:sp>
      <p:sp>
        <p:nvSpPr>
          <p:cNvPr id="5" name="Slide Number Placeholder 4" hidden="1">
            <a:extLst>
              <a:ext uri="{FF2B5EF4-FFF2-40B4-BE49-F238E27FC236}">
                <a16:creationId xmlns:a16="http://schemas.microsoft.com/office/drawing/2014/main" id="{3AF1A2B5-5197-4E57-9D4D-CCCEAD7BAFB2}"/>
              </a:ext>
            </a:extLst>
          </p:cNvPr>
          <p:cNvSpPr>
            <a:spLocks noGrp="1"/>
          </p:cNvSpPr>
          <p:nvPr>
            <p:ph type="sldNum" sz="quarter" idx="12"/>
          </p:nvPr>
        </p:nvSpPr>
        <p:spPr/>
        <p:txBody>
          <a:bodyPr/>
          <a:lstStyle/>
          <a:p>
            <a:fld id="{03805D93-7D4B-4CBC-BABC-3A8AC08CB7F4}" type="slidenum">
              <a:rPr lang="en-US" smtClean="0"/>
              <a:pPr/>
              <a:t>‹#›</a:t>
            </a:fld>
            <a:endParaRPr lang="en-US" dirty="0"/>
          </a:p>
        </p:txBody>
      </p:sp>
      <p:sp>
        <p:nvSpPr>
          <p:cNvPr id="4" name="Footer Placeholder 3" hidden="1">
            <a:extLst>
              <a:ext uri="{FF2B5EF4-FFF2-40B4-BE49-F238E27FC236}">
                <a16:creationId xmlns:a16="http://schemas.microsoft.com/office/drawing/2014/main" id="{F671BF93-B235-43C1-B6B1-F5BF550234D5}"/>
              </a:ext>
            </a:extLst>
          </p:cNvPr>
          <p:cNvSpPr>
            <a:spLocks noGrp="1"/>
          </p:cNvSpPr>
          <p:nvPr>
            <p:ph type="ftr" sz="quarter" idx="11"/>
          </p:nvPr>
        </p:nvSpPr>
        <p:spPr bwMode="gray"/>
        <p:txBody>
          <a:bodyPr/>
          <a:lstStyle/>
          <a:p>
            <a:r>
              <a:rPr lang="en-US" dirty="0"/>
              <a:t>Confidential property of Optum. Do not distribute or reproduce without express permission from Optum.</a:t>
            </a:r>
          </a:p>
        </p:txBody>
      </p:sp>
      <p:sp>
        <p:nvSpPr>
          <p:cNvPr id="6" name="Text Placeholder 5">
            <a:extLst>
              <a:ext uri="{FF2B5EF4-FFF2-40B4-BE49-F238E27FC236}">
                <a16:creationId xmlns:a16="http://schemas.microsoft.com/office/drawing/2014/main" id="{9660E6D3-AAAB-4BAD-BA41-1B807EC96B8A}"/>
              </a:ext>
            </a:extLst>
          </p:cNvPr>
          <p:cNvSpPr>
            <a:spLocks noGrp="1"/>
          </p:cNvSpPr>
          <p:nvPr>
            <p:ph type="body" sz="quarter" idx="13" hasCustomPrompt="1"/>
          </p:nvPr>
        </p:nvSpPr>
        <p:spPr bwMode="gray">
          <a:xfrm>
            <a:off x="3924300" y="2446003"/>
            <a:ext cx="4343400" cy="1231106"/>
          </a:xfrm>
        </p:spPr>
        <p:txBody>
          <a:bodyPr wrap="square" anchor="b">
            <a:spAutoFit/>
          </a:bodyPr>
          <a:lstStyle>
            <a:lvl1pPr algn="ctr">
              <a:spcBef>
                <a:spcPts val="0"/>
              </a:spcBef>
              <a:defRPr sz="8000" b="1">
                <a:solidFill>
                  <a:schemeClr val="accent6"/>
                </a:solidFill>
              </a:defRPr>
            </a:lvl1pPr>
          </a:lstStyle>
          <a:p>
            <a:pPr lvl="0"/>
            <a:r>
              <a:rPr lang="en-US" dirty="0"/>
              <a:t>###%</a:t>
            </a:r>
          </a:p>
        </p:txBody>
      </p:sp>
      <p:sp>
        <p:nvSpPr>
          <p:cNvPr id="9" name="Text Placeholder 8">
            <a:extLst>
              <a:ext uri="{FF2B5EF4-FFF2-40B4-BE49-F238E27FC236}">
                <a16:creationId xmlns:a16="http://schemas.microsoft.com/office/drawing/2014/main" id="{9268A523-92CF-4538-8D9C-5EBFB8A5B5C9}"/>
              </a:ext>
            </a:extLst>
          </p:cNvPr>
          <p:cNvSpPr>
            <a:spLocks noGrp="1"/>
          </p:cNvSpPr>
          <p:nvPr>
            <p:ph type="body" sz="quarter" idx="14" hasCustomPrompt="1"/>
          </p:nvPr>
        </p:nvSpPr>
        <p:spPr bwMode="gray">
          <a:xfrm>
            <a:off x="3924300" y="3708424"/>
            <a:ext cx="4343400" cy="230832"/>
          </a:xfrm>
        </p:spPr>
        <p:txBody>
          <a:bodyPr>
            <a:spAutoFit/>
          </a:bodyPr>
          <a:lstStyle>
            <a:lvl1pPr algn="ctr">
              <a:defRPr sz="1500"/>
            </a:lvl1pPr>
          </a:lstStyle>
          <a:p>
            <a:pPr lvl="0"/>
            <a:r>
              <a:rPr lang="en-US" dirty="0"/>
              <a:t>Context about fact</a:t>
            </a:r>
          </a:p>
        </p:txBody>
      </p:sp>
    </p:spTree>
    <p:extLst>
      <p:ext uri="{BB962C8B-B14F-4D97-AF65-F5344CB8AC3E}">
        <p14:creationId xmlns:p14="http://schemas.microsoft.com/office/powerpoint/2010/main" val="4214562763"/>
      </p:ext>
    </p:extLst>
  </p:cSld>
  <p:clrMapOvr>
    <a:masterClrMapping/>
  </p:clrMapOvr>
  <p:extLst>
    <p:ext uri="{DCECCB84-F9BA-43D5-87BE-67443E8EF086}">
      <p15:sldGuideLst xmlns:p15="http://schemas.microsoft.com/office/powerpoint/2012/main">
        <p15:guide id="1" orient="horz" pos="3776">
          <p15:clr>
            <a:srgbClr val="FBAE40"/>
          </p15:clr>
        </p15:guide>
        <p15:guide id="2" orient="horz" pos="34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g Fact 02">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A03ECA26-E932-4438-A611-CD2E9AA59D7D}"/>
              </a:ext>
            </a:extLst>
          </p:cNvPr>
          <p:cNvSpPr>
            <a:spLocks noGrp="1"/>
          </p:cNvSpPr>
          <p:nvPr>
            <p:ph type="dt" sz="half" idx="10"/>
          </p:nvPr>
        </p:nvSpPr>
        <p:spPr/>
        <p:txBody>
          <a:bodyPr/>
          <a:lstStyle/>
          <a:p>
            <a:fld id="{036ADD23-4A78-494A-B65C-40278CD67B03}" type="datetime1">
              <a:rPr lang="en-US" smtClean="0"/>
              <a:t>10/27/2022</a:t>
            </a:fld>
            <a:endParaRPr lang="en-US" dirty="0"/>
          </a:p>
        </p:txBody>
      </p:sp>
      <p:sp>
        <p:nvSpPr>
          <p:cNvPr id="5" name="Slide Number Placeholder 4" hidden="1">
            <a:extLst>
              <a:ext uri="{FF2B5EF4-FFF2-40B4-BE49-F238E27FC236}">
                <a16:creationId xmlns:a16="http://schemas.microsoft.com/office/drawing/2014/main" id="{3AF1A2B5-5197-4E57-9D4D-CCCEAD7BAFB2}"/>
              </a:ext>
            </a:extLst>
          </p:cNvPr>
          <p:cNvSpPr>
            <a:spLocks noGrp="1"/>
          </p:cNvSpPr>
          <p:nvPr>
            <p:ph type="sldNum" sz="quarter" idx="12"/>
          </p:nvPr>
        </p:nvSpPr>
        <p:spPr/>
        <p:txBody>
          <a:bodyPr/>
          <a:lstStyle/>
          <a:p>
            <a:fld id="{03805D93-7D4B-4CBC-BABC-3A8AC08CB7F4}" type="slidenum">
              <a:rPr lang="en-US" smtClean="0"/>
              <a:pPr/>
              <a:t>‹#›</a:t>
            </a:fld>
            <a:endParaRPr lang="en-US" dirty="0"/>
          </a:p>
        </p:txBody>
      </p:sp>
      <p:sp>
        <p:nvSpPr>
          <p:cNvPr id="4" name="Footer Placeholder 3" hidden="1">
            <a:extLst>
              <a:ext uri="{FF2B5EF4-FFF2-40B4-BE49-F238E27FC236}">
                <a16:creationId xmlns:a16="http://schemas.microsoft.com/office/drawing/2014/main" id="{F671BF93-B235-43C1-B6B1-F5BF550234D5}"/>
              </a:ext>
            </a:extLst>
          </p:cNvPr>
          <p:cNvSpPr>
            <a:spLocks noGrp="1"/>
          </p:cNvSpPr>
          <p:nvPr>
            <p:ph type="ftr" sz="quarter" idx="11"/>
          </p:nvPr>
        </p:nvSpPr>
        <p:spPr bwMode="gray"/>
        <p:txBody>
          <a:bodyPr/>
          <a:lstStyle/>
          <a:p>
            <a:r>
              <a:rPr lang="en-US" dirty="0"/>
              <a:t>Confidential property of Optum. Do not distribute or reproduce without express permission from Optum.</a:t>
            </a:r>
          </a:p>
        </p:txBody>
      </p:sp>
      <p:sp>
        <p:nvSpPr>
          <p:cNvPr id="6" name="Text Placeholder 5">
            <a:extLst>
              <a:ext uri="{FF2B5EF4-FFF2-40B4-BE49-F238E27FC236}">
                <a16:creationId xmlns:a16="http://schemas.microsoft.com/office/drawing/2014/main" id="{9660E6D3-AAAB-4BAD-BA41-1B807EC96B8A}"/>
              </a:ext>
            </a:extLst>
          </p:cNvPr>
          <p:cNvSpPr>
            <a:spLocks noGrp="1"/>
          </p:cNvSpPr>
          <p:nvPr>
            <p:ph type="body" sz="quarter" idx="13" hasCustomPrompt="1"/>
          </p:nvPr>
        </p:nvSpPr>
        <p:spPr bwMode="gray">
          <a:xfrm>
            <a:off x="1521502" y="2446003"/>
            <a:ext cx="4343400" cy="1231106"/>
          </a:xfrm>
        </p:spPr>
        <p:txBody>
          <a:bodyPr wrap="square" anchor="b">
            <a:spAutoFit/>
          </a:bodyPr>
          <a:lstStyle>
            <a:lvl1pPr algn="ctr">
              <a:spcBef>
                <a:spcPts val="0"/>
              </a:spcBef>
              <a:defRPr sz="8000" b="1">
                <a:solidFill>
                  <a:schemeClr val="accent6"/>
                </a:solidFill>
              </a:defRPr>
            </a:lvl1pPr>
          </a:lstStyle>
          <a:p>
            <a:pPr lvl="0"/>
            <a:r>
              <a:rPr lang="en-US" dirty="0"/>
              <a:t>###%</a:t>
            </a:r>
          </a:p>
        </p:txBody>
      </p:sp>
      <p:sp>
        <p:nvSpPr>
          <p:cNvPr id="9" name="Text Placeholder 8">
            <a:extLst>
              <a:ext uri="{FF2B5EF4-FFF2-40B4-BE49-F238E27FC236}">
                <a16:creationId xmlns:a16="http://schemas.microsoft.com/office/drawing/2014/main" id="{9268A523-92CF-4538-8D9C-5EBFB8A5B5C9}"/>
              </a:ext>
            </a:extLst>
          </p:cNvPr>
          <p:cNvSpPr>
            <a:spLocks noGrp="1"/>
          </p:cNvSpPr>
          <p:nvPr>
            <p:ph type="body" sz="quarter" idx="14" hasCustomPrompt="1"/>
          </p:nvPr>
        </p:nvSpPr>
        <p:spPr bwMode="gray">
          <a:xfrm>
            <a:off x="1521502" y="3708424"/>
            <a:ext cx="4343400" cy="230832"/>
          </a:xfrm>
        </p:spPr>
        <p:txBody>
          <a:bodyPr>
            <a:spAutoFit/>
          </a:bodyPr>
          <a:lstStyle>
            <a:lvl1pPr algn="ctr">
              <a:defRPr sz="1500"/>
            </a:lvl1pPr>
          </a:lstStyle>
          <a:p>
            <a:pPr lvl="0"/>
            <a:r>
              <a:rPr lang="en-US" dirty="0"/>
              <a:t>Context about fact</a:t>
            </a:r>
          </a:p>
        </p:txBody>
      </p:sp>
      <p:sp>
        <p:nvSpPr>
          <p:cNvPr id="7" name="Text Placeholder 5">
            <a:extLst>
              <a:ext uri="{FF2B5EF4-FFF2-40B4-BE49-F238E27FC236}">
                <a16:creationId xmlns:a16="http://schemas.microsoft.com/office/drawing/2014/main" id="{9AC900CD-4561-4E07-9B13-BD98740C35AB}"/>
              </a:ext>
            </a:extLst>
          </p:cNvPr>
          <p:cNvSpPr>
            <a:spLocks noGrp="1"/>
          </p:cNvSpPr>
          <p:nvPr>
            <p:ph type="body" sz="quarter" idx="15" hasCustomPrompt="1"/>
          </p:nvPr>
        </p:nvSpPr>
        <p:spPr bwMode="gray">
          <a:xfrm>
            <a:off x="6330863" y="2446003"/>
            <a:ext cx="4343400" cy="1231106"/>
          </a:xfrm>
        </p:spPr>
        <p:txBody>
          <a:bodyPr wrap="square" anchor="b">
            <a:spAutoFit/>
          </a:bodyPr>
          <a:lstStyle>
            <a:lvl1pPr algn="ctr">
              <a:spcBef>
                <a:spcPts val="0"/>
              </a:spcBef>
              <a:defRPr sz="8000" b="1">
                <a:solidFill>
                  <a:schemeClr val="accent6"/>
                </a:solidFill>
              </a:defRPr>
            </a:lvl1pPr>
          </a:lstStyle>
          <a:p>
            <a:pPr lvl="0"/>
            <a:r>
              <a:rPr lang="en-US" dirty="0"/>
              <a:t>###%</a:t>
            </a:r>
          </a:p>
        </p:txBody>
      </p:sp>
      <p:sp>
        <p:nvSpPr>
          <p:cNvPr id="8" name="Text Placeholder 8">
            <a:extLst>
              <a:ext uri="{FF2B5EF4-FFF2-40B4-BE49-F238E27FC236}">
                <a16:creationId xmlns:a16="http://schemas.microsoft.com/office/drawing/2014/main" id="{8AD4B4AB-AD99-4AC4-B37B-D2B3938FC3A2}"/>
              </a:ext>
            </a:extLst>
          </p:cNvPr>
          <p:cNvSpPr>
            <a:spLocks noGrp="1"/>
          </p:cNvSpPr>
          <p:nvPr>
            <p:ph type="body" sz="quarter" idx="16" hasCustomPrompt="1"/>
          </p:nvPr>
        </p:nvSpPr>
        <p:spPr bwMode="gray">
          <a:xfrm>
            <a:off x="6330863" y="3708424"/>
            <a:ext cx="4343400" cy="230832"/>
          </a:xfrm>
        </p:spPr>
        <p:txBody>
          <a:bodyPr>
            <a:spAutoFit/>
          </a:bodyPr>
          <a:lstStyle>
            <a:lvl1pPr algn="ctr">
              <a:defRPr sz="1500"/>
            </a:lvl1pPr>
          </a:lstStyle>
          <a:p>
            <a:pPr lvl="0"/>
            <a:r>
              <a:rPr lang="en-US" dirty="0"/>
              <a:t>Context about fact</a:t>
            </a:r>
          </a:p>
        </p:txBody>
      </p:sp>
    </p:spTree>
    <p:extLst>
      <p:ext uri="{BB962C8B-B14F-4D97-AF65-F5344CB8AC3E}">
        <p14:creationId xmlns:p14="http://schemas.microsoft.com/office/powerpoint/2010/main" val="2863239634"/>
      </p:ext>
    </p:extLst>
  </p:cSld>
  <p:clrMapOvr>
    <a:masterClrMapping/>
  </p:clrMapOvr>
  <p:extLst>
    <p:ext uri="{DCECCB84-F9BA-43D5-87BE-67443E8EF086}">
      <p15:sldGuideLst xmlns:p15="http://schemas.microsoft.com/office/powerpoint/2012/main">
        <p15:guide id="1" orient="horz" pos="3776">
          <p15:clr>
            <a:srgbClr val="FBAE40"/>
          </p15:clr>
        </p15:guide>
        <p15:guide id="2" orient="horz" pos="34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      ___      ">
    <p:bg bwMode="gray">
      <p:bgPr>
        <a:solidFill>
          <a:srgbClr val="7030A0"/>
        </a:solidFill>
        <a:effectLst/>
      </p:bgPr>
    </p:bg>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63F147AB-BC07-4B04-AF4C-C611763A1EAE}"/>
              </a:ext>
            </a:extLst>
          </p:cNvPr>
          <p:cNvSpPr txBox="1"/>
          <p:nvPr userDrawn="1"/>
        </p:nvSpPr>
        <p:spPr bwMode="gray">
          <a:xfrm>
            <a:off x="742998" y="2390254"/>
            <a:ext cx="9891327" cy="2077492"/>
          </a:xfrm>
          <a:prstGeom prst="rect">
            <a:avLst/>
          </a:prstGeom>
          <a:noFill/>
        </p:spPr>
        <p:txBody>
          <a:bodyPr wrap="square" lIns="0" tIns="0" rIns="0" bIns="0" rtlCol="0">
            <a:spAutoFit/>
          </a:bodyPr>
          <a:lstStyle/>
          <a:p>
            <a:pPr>
              <a:lnSpc>
                <a:spcPct val="90000"/>
              </a:lnSpc>
              <a:spcBef>
                <a:spcPts val="0"/>
              </a:spcBef>
            </a:pPr>
            <a:r>
              <a:rPr lang="en-US" sz="15000" b="1" dirty="0">
                <a:solidFill>
                  <a:schemeClr val="bg1"/>
                </a:solidFill>
              </a:rPr>
              <a:t>Closing</a:t>
            </a:r>
          </a:p>
        </p:txBody>
      </p:sp>
      <p:cxnSp>
        <p:nvCxnSpPr>
          <p:cNvPr id="4" name="Orange arrow">
            <a:extLst>
              <a:ext uri="{FF2B5EF4-FFF2-40B4-BE49-F238E27FC236}">
                <a16:creationId xmlns:a16="http://schemas.microsoft.com/office/drawing/2014/main" id="{C96135BB-E1DE-4F71-B831-68F8DC213F8C}"/>
              </a:ext>
              <a:ext uri="{C183D7F6-B498-43B3-948B-1728B52AA6E4}">
                <adec:decorative xmlns:adec="http://schemas.microsoft.com/office/drawing/2017/decorative" val="1"/>
              </a:ext>
            </a:extLst>
          </p:cNvPr>
          <p:cNvCxnSpPr>
            <a:cxnSpLocks/>
          </p:cNvCxnSpPr>
          <p:nvPr userDrawn="1"/>
        </p:nvCxnSpPr>
        <p:spPr bwMode="gray">
          <a:xfrm>
            <a:off x="9497148" y="3429000"/>
            <a:ext cx="1951854" cy="0"/>
          </a:xfrm>
          <a:prstGeom prst="line">
            <a:avLst/>
          </a:prstGeom>
          <a:ln w="317500" cap="rnd">
            <a:solidFill>
              <a:schemeClr val="bg1"/>
            </a:solidFill>
            <a:round/>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48407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13" name="Warm white background">
            <a:extLst>
              <a:ext uri="{FF2B5EF4-FFF2-40B4-BE49-F238E27FC236}">
                <a16:creationId xmlns:a16="http://schemas.microsoft.com/office/drawing/2014/main" id="{7C3A9A97-61E4-4883-B3FD-88A5E8E0FF70}"/>
              </a:ext>
              <a:ext uri="{C183D7F6-B498-43B3-948B-1728B52AA6E4}">
                <adec:decorative xmlns:adec="http://schemas.microsoft.com/office/drawing/2017/decorative" val="1"/>
              </a:ext>
            </a:extLst>
          </p:cNvPr>
          <p:cNvSpPr/>
          <p:nvPr userDrawn="1"/>
        </p:nvSpPr>
        <p:spPr bwMode="gray">
          <a:xfrm>
            <a:off x="184404" y="182880"/>
            <a:ext cx="11823192" cy="6492240"/>
          </a:xfrm>
          <a:prstGeom prst="roundRect">
            <a:avLst>
              <a:gd name="adj" fmla="val 1011"/>
            </a:avLst>
          </a:prstGeom>
          <a:solidFill>
            <a:srgbClr val="FBF9F4"/>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0"/>
              </a:spcBef>
              <a:spcAft>
                <a:spcPts val="0"/>
              </a:spcAft>
            </a:pPr>
            <a:endParaRPr lang="en-US" sz="1400" b="0" i="0" u="none" baseline="0" dirty="0">
              <a:solidFill>
                <a:srgbClr val="FFFFFF"/>
              </a:solidFill>
            </a:endParaRPr>
          </a:p>
        </p:txBody>
      </p:sp>
      <p:sp>
        <p:nvSpPr>
          <p:cNvPr id="14" name="Boilerplate">
            <a:extLst>
              <a:ext uri="{FF2B5EF4-FFF2-40B4-BE49-F238E27FC236}">
                <a16:creationId xmlns:a16="http://schemas.microsoft.com/office/drawing/2014/main" id="{9EB9C69C-A308-416E-9EF4-CDCBABF60D86}"/>
              </a:ext>
            </a:extLst>
          </p:cNvPr>
          <p:cNvSpPr txBox="1"/>
          <p:nvPr userDrawn="1"/>
        </p:nvSpPr>
        <p:spPr bwMode="gray">
          <a:xfrm>
            <a:off x="3818873" y="5837129"/>
            <a:ext cx="4554255" cy="507831"/>
          </a:xfrm>
          <a:prstGeom prst="rect">
            <a:avLst/>
          </a:prstGeom>
          <a:noFill/>
        </p:spPr>
        <p:txBody>
          <a:bodyPr vert="horz" wrap="square" lIns="0" tIns="0" rIns="0" bIns="0" rtlCol="0">
            <a:spAutoFit/>
          </a:bodyPr>
          <a:lstStyle/>
          <a:p>
            <a:pPr algn="ctr">
              <a:spcBef>
                <a:spcPts val="600"/>
              </a:spcBef>
            </a:pPr>
            <a:r>
              <a:rPr lang="en-US" sz="700" b="0" i="0" u="none" baseline="0" dirty="0">
                <a:solidFill>
                  <a:schemeClr val="tx1"/>
                </a:solidFill>
                <a:latin typeface="+mn-lt"/>
              </a:rPr>
              <a:t>Optum is a registered trademark of Optum, Inc. in the U.S. and other jurisdictions. All other brand or product names are the property of their respective owners. Because we are continuously improving our products and services, Optum reserves the right to change specifications without prior notice. Optum is an equal opportunity employer.</a:t>
            </a:r>
          </a:p>
          <a:p>
            <a:pPr algn="ctr">
              <a:spcBef>
                <a:spcPts val="600"/>
              </a:spcBef>
            </a:pPr>
            <a:r>
              <a:rPr lang="en-US" sz="700" b="0" i="0" u="none" baseline="0" dirty="0">
                <a:solidFill>
                  <a:schemeClr val="tx1"/>
                </a:solidFill>
                <a:latin typeface="+mn-lt"/>
              </a:rPr>
              <a:t>© 2022 Optum, Inc. All rights reserved. </a:t>
            </a:r>
          </a:p>
        </p:txBody>
      </p:sp>
      <p:pic>
        <p:nvPicPr>
          <p:cNvPr id="6" name="Optum logo" descr="Optum logo">
            <a:extLst>
              <a:ext uri="{FF2B5EF4-FFF2-40B4-BE49-F238E27FC236}">
                <a16:creationId xmlns:a16="http://schemas.microsoft.com/office/drawing/2014/main" id="{89BF741E-7372-4DA5-9FBB-22AB498402A5}"/>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4051941" y="2837147"/>
            <a:ext cx="4088119" cy="1183707"/>
          </a:xfrm>
          <a:prstGeom prst="rect">
            <a:avLst/>
          </a:prstGeom>
        </p:spPr>
      </p:pic>
    </p:spTree>
    <p:extLst>
      <p:ext uri="{BB962C8B-B14F-4D97-AF65-F5344CB8AC3E}">
        <p14:creationId xmlns:p14="http://schemas.microsoft.com/office/powerpoint/2010/main" val="20041023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       ___       ">
    <p:bg bwMode="gray">
      <p:bgPr>
        <a:solidFill>
          <a:srgbClr val="C40000"/>
        </a:solidFill>
        <a:effectLst/>
      </p:bgPr>
    </p:bg>
    <p:spTree>
      <p:nvGrpSpPr>
        <p:cNvPr id="1" name=""/>
        <p:cNvGrpSpPr/>
        <p:nvPr/>
      </p:nvGrpSpPr>
      <p:grpSpPr>
        <a:xfrm>
          <a:off x="0" y="0"/>
          <a:ext cx="0" cy="0"/>
          <a:chOff x="0" y="0"/>
          <a:chExt cx="0" cy="0"/>
        </a:xfrm>
      </p:grpSpPr>
      <p:sp>
        <p:nvSpPr>
          <p:cNvPr id="11" name="TextBox 1">
            <a:extLst>
              <a:ext uri="{FF2B5EF4-FFF2-40B4-BE49-F238E27FC236}">
                <a16:creationId xmlns:a16="http://schemas.microsoft.com/office/drawing/2014/main" id="{B0B3D229-4274-4EDF-910A-B6C2E87EC949}"/>
              </a:ext>
            </a:extLst>
          </p:cNvPr>
          <p:cNvSpPr txBox="1"/>
          <p:nvPr userDrawn="1"/>
        </p:nvSpPr>
        <p:spPr bwMode="gray">
          <a:xfrm>
            <a:off x="742998" y="312763"/>
            <a:ext cx="9891327" cy="6232475"/>
          </a:xfrm>
          <a:prstGeom prst="rect">
            <a:avLst/>
          </a:prstGeom>
          <a:noFill/>
        </p:spPr>
        <p:txBody>
          <a:bodyPr wrap="square" lIns="0" tIns="0" rIns="0" bIns="0" rtlCol="0">
            <a:spAutoFit/>
          </a:bodyPr>
          <a:lstStyle/>
          <a:p>
            <a:pPr>
              <a:lnSpc>
                <a:spcPct val="90000"/>
              </a:lnSpc>
              <a:spcBef>
                <a:spcPts val="0"/>
              </a:spcBef>
            </a:pPr>
            <a:r>
              <a:rPr lang="en-US" sz="15000" b="1" dirty="0">
                <a:solidFill>
                  <a:schemeClr val="bg1"/>
                </a:solidFill>
              </a:rPr>
              <a:t>Layouts not for use.</a:t>
            </a:r>
          </a:p>
        </p:txBody>
      </p:sp>
      <p:cxnSp>
        <p:nvCxnSpPr>
          <p:cNvPr id="4" name="Orange arrow">
            <a:extLst>
              <a:ext uri="{FF2B5EF4-FFF2-40B4-BE49-F238E27FC236}">
                <a16:creationId xmlns:a16="http://schemas.microsoft.com/office/drawing/2014/main" id="{F3C0B7D9-B70B-4C5C-87F9-2330B866F444}"/>
              </a:ext>
              <a:ext uri="{C183D7F6-B498-43B3-948B-1728B52AA6E4}">
                <adec:decorative xmlns:adec="http://schemas.microsoft.com/office/drawing/2017/decorative" val="1"/>
              </a:ext>
            </a:extLst>
          </p:cNvPr>
          <p:cNvCxnSpPr>
            <a:cxnSpLocks/>
          </p:cNvCxnSpPr>
          <p:nvPr userDrawn="1"/>
        </p:nvCxnSpPr>
        <p:spPr bwMode="gray">
          <a:xfrm>
            <a:off x="9497148" y="3429000"/>
            <a:ext cx="1951854" cy="0"/>
          </a:xfrm>
          <a:prstGeom prst="line">
            <a:avLst/>
          </a:prstGeom>
          <a:ln w="317500" cap="rnd">
            <a:solidFill>
              <a:schemeClr val="bg1"/>
            </a:solidFill>
            <a:round/>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53723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EAF0C85-44B2-4CC0-932D-2F9ADF1FFD31}"/>
              </a:ext>
            </a:extLst>
          </p:cNvPr>
          <p:cNvSpPr>
            <a:spLocks noGrp="1"/>
          </p:cNvSpPr>
          <p:nvPr>
            <p:ph type="subTitle" idx="1" hasCustomPrompt="1"/>
          </p:nvPr>
        </p:nvSpPr>
        <p:spPr bwMode="gray">
          <a:xfrm>
            <a:off x="1524000" y="3602038"/>
            <a:ext cx="9144000" cy="1130600"/>
          </a:xfrm>
        </p:spPr>
        <p:txBody>
          <a:bodyPr/>
          <a:lstStyle>
            <a:lvl1pPr marL="0" indent="0" algn="ctr">
              <a:buNone/>
              <a:defRPr sz="24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This layout is not intended for use within Optum presentations.</a:t>
            </a:r>
          </a:p>
        </p:txBody>
      </p:sp>
      <p:sp>
        <p:nvSpPr>
          <p:cNvPr id="4" name="Date Placeholder 3">
            <a:extLst>
              <a:ext uri="{FF2B5EF4-FFF2-40B4-BE49-F238E27FC236}">
                <a16:creationId xmlns:a16="http://schemas.microsoft.com/office/drawing/2014/main" id="{372CD502-C58E-4BBA-9A0D-8801688B5209}"/>
              </a:ext>
            </a:extLst>
          </p:cNvPr>
          <p:cNvSpPr>
            <a:spLocks noGrp="1"/>
          </p:cNvSpPr>
          <p:nvPr>
            <p:ph type="dt" sz="half" idx="10"/>
          </p:nvPr>
        </p:nvSpPr>
        <p:spPr bwMode="gray"/>
        <p:txBody>
          <a:bodyPr/>
          <a:lstStyle/>
          <a:p>
            <a:fld id="{62F8985E-27B6-4353-B1C2-FF7D91FB676E}" type="datetime1">
              <a:rPr lang="en-US" smtClean="0"/>
              <a:t>10/27/2022</a:t>
            </a:fld>
            <a:endParaRPr lang="en-US" dirty="0"/>
          </a:p>
        </p:txBody>
      </p:sp>
      <p:sp>
        <p:nvSpPr>
          <p:cNvPr id="5" name="Footer Placeholder 4">
            <a:extLst>
              <a:ext uri="{FF2B5EF4-FFF2-40B4-BE49-F238E27FC236}">
                <a16:creationId xmlns:a16="http://schemas.microsoft.com/office/drawing/2014/main" id="{6A126410-8F3C-4F0B-B7C5-2D48B3EF1A6A}"/>
              </a:ext>
            </a:extLst>
          </p:cNvPr>
          <p:cNvSpPr>
            <a:spLocks noGrp="1"/>
          </p:cNvSpPr>
          <p:nvPr>
            <p:ph type="ftr" sz="quarter" idx="11"/>
          </p:nvPr>
        </p:nvSpPr>
        <p:spPr bwMode="gray"/>
        <p:txBody>
          <a:bodyPr/>
          <a:lstStyle/>
          <a:p>
            <a:r>
              <a:rPr lang="en-US" dirty="0"/>
              <a:t>Confidential property of Optum. Do not distribute or reproduce without express permission from Optum.</a:t>
            </a:r>
          </a:p>
        </p:txBody>
      </p:sp>
      <p:sp>
        <p:nvSpPr>
          <p:cNvPr id="6" name="Slide Number Placeholder 5">
            <a:extLst>
              <a:ext uri="{FF2B5EF4-FFF2-40B4-BE49-F238E27FC236}">
                <a16:creationId xmlns:a16="http://schemas.microsoft.com/office/drawing/2014/main" id="{D02FE67C-069E-48A9-B723-DEF10C50C013}"/>
              </a:ext>
            </a:extLst>
          </p:cNvPr>
          <p:cNvSpPr>
            <a:spLocks noGrp="1"/>
          </p:cNvSpPr>
          <p:nvPr>
            <p:ph type="sldNum" sz="quarter" idx="12"/>
          </p:nvPr>
        </p:nvSpPr>
        <p:spPr bwMode="gray"/>
        <p:txBody>
          <a:bodyPr/>
          <a:lstStyle/>
          <a:p>
            <a:fld id="{03805D93-7D4B-4CBC-BABC-3A8AC08CB7F4}" type="slidenum">
              <a:rPr lang="en-US" smtClean="0"/>
              <a:t>‹#›</a:t>
            </a:fld>
            <a:endParaRPr lang="en-US" dirty="0"/>
          </a:p>
        </p:txBody>
      </p:sp>
      <p:sp>
        <p:nvSpPr>
          <p:cNvPr id="7" name="TextBox 6">
            <a:extLst>
              <a:ext uri="{FF2B5EF4-FFF2-40B4-BE49-F238E27FC236}">
                <a16:creationId xmlns:a16="http://schemas.microsoft.com/office/drawing/2014/main" id="{57B99AAD-1C70-4066-97B8-7CB0AFCDBCB0}"/>
              </a:ext>
            </a:extLst>
          </p:cNvPr>
          <p:cNvSpPr txBox="1"/>
          <p:nvPr userDrawn="1"/>
        </p:nvSpPr>
        <p:spPr bwMode="gray">
          <a:xfrm>
            <a:off x="760652" y="142784"/>
            <a:ext cx="8290291" cy="246221"/>
          </a:xfrm>
          <a:prstGeom prst="rect">
            <a:avLst/>
          </a:prstGeom>
          <a:noFill/>
        </p:spPr>
        <p:txBody>
          <a:bodyPr vert="horz" wrap="square" lIns="0" tIns="0" rIns="0" bIns="0" rtlCol="0">
            <a:spAutoFit/>
          </a:bodyPr>
          <a:lstStyle/>
          <a:p>
            <a:pPr algn="l">
              <a:spcBef>
                <a:spcPts val="600"/>
              </a:spcBef>
            </a:pPr>
            <a:r>
              <a:rPr lang="en-US" sz="1600" b="1" i="0" u="none" baseline="0" dirty="0">
                <a:solidFill>
                  <a:schemeClr val="tx1"/>
                </a:solidFill>
                <a:latin typeface="+mn-lt"/>
              </a:rPr>
              <a:t>Not for use. </a:t>
            </a:r>
            <a:r>
              <a:rPr lang="en-US" sz="1600" b="0" i="0" u="none" baseline="0" dirty="0">
                <a:solidFill>
                  <a:schemeClr val="tx1"/>
                </a:solidFill>
                <a:latin typeface="+mn-lt"/>
              </a:rPr>
              <a:t>Please select an Optum approved layout.</a:t>
            </a:r>
          </a:p>
        </p:txBody>
      </p:sp>
      <p:sp>
        <p:nvSpPr>
          <p:cNvPr id="8" name="Multiply 45" descr="A large &quot;x&quot; indicating that this layout is not approved for use.">
            <a:extLst>
              <a:ext uri="{FF2B5EF4-FFF2-40B4-BE49-F238E27FC236}">
                <a16:creationId xmlns:a16="http://schemas.microsoft.com/office/drawing/2014/main" id="{CC7F2822-6E66-4825-AC91-8ACF317F5B78}"/>
              </a:ext>
              <a:ext uri="{C183D7F6-B498-43B3-948B-1728B52AA6E4}">
                <adec:decorative xmlns:adec="http://schemas.microsoft.com/office/drawing/2017/decorative" val="0"/>
              </a:ext>
            </a:extLst>
          </p:cNvPr>
          <p:cNvSpPr>
            <a:spLocks noChangeAspect="1"/>
          </p:cNvSpPr>
          <p:nvPr userDrawn="1"/>
        </p:nvSpPr>
        <p:spPr bwMode="gray">
          <a:xfrm>
            <a:off x="399748" y="93534"/>
            <a:ext cx="344720" cy="344720"/>
          </a:xfrm>
          <a:prstGeom prst="mathMultiply">
            <a:avLst>
              <a:gd name="adj1" fmla="val 11892"/>
            </a:avLst>
          </a:prstGeom>
          <a:solidFill>
            <a:srgbClr val="C4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1463675"/>
            <a:endParaRPr lang="en-US" sz="900" dirty="0">
              <a:solidFill>
                <a:schemeClr val="bg2"/>
              </a:solidFill>
              <a:latin typeface="+mj-lt"/>
            </a:endParaRPr>
          </a:p>
        </p:txBody>
      </p:sp>
      <p:sp>
        <p:nvSpPr>
          <p:cNvPr id="2" name="Title 1">
            <a:extLst>
              <a:ext uri="{FF2B5EF4-FFF2-40B4-BE49-F238E27FC236}">
                <a16:creationId xmlns:a16="http://schemas.microsoft.com/office/drawing/2014/main" id="{B7568664-50C7-4DB8-8C47-CFB226FB188C}"/>
              </a:ext>
            </a:extLst>
          </p:cNvPr>
          <p:cNvSpPr>
            <a:spLocks noGrp="1"/>
          </p:cNvSpPr>
          <p:nvPr>
            <p:ph type="ctrTitle" hasCustomPrompt="1"/>
          </p:nvPr>
        </p:nvSpPr>
        <p:spPr bwMode="gray">
          <a:xfrm>
            <a:off x="1524000" y="2886715"/>
            <a:ext cx="9144000" cy="623248"/>
          </a:xfrm>
        </p:spPr>
        <p:txBody>
          <a:bodyPr anchor="b"/>
          <a:lstStyle>
            <a:lvl1pPr algn="ctr">
              <a:defRPr sz="4500"/>
            </a:lvl1pPr>
          </a:lstStyle>
          <a:p>
            <a:r>
              <a:rPr lang="en-US" dirty="0"/>
              <a:t>Not for use. Microsoft default.</a:t>
            </a:r>
          </a:p>
        </p:txBody>
      </p:sp>
    </p:spTree>
    <p:extLst>
      <p:ext uri="{BB962C8B-B14F-4D97-AF65-F5344CB8AC3E}">
        <p14:creationId xmlns:p14="http://schemas.microsoft.com/office/powerpoint/2010/main" val="4191430146"/>
      </p:ext>
    </p:extLst>
  </p:cSld>
  <p:clrMapOvr>
    <a:masterClrMapping/>
  </p:clrMapOvr>
  <p:extLst>
    <p:ext uri="{DCECCB84-F9BA-43D5-87BE-67443E8EF086}">
      <p15:sldGuideLst xmlns:p15="http://schemas.microsoft.com/office/powerpoint/2012/main">
        <p15:guide id="1" orient="horz" pos="3776" userDrawn="1">
          <p15:clr>
            <a:srgbClr val="F26B43"/>
          </p15:clr>
        </p15:guide>
        <p15:guide id="2" orient="horz" pos="344" userDrawn="1">
          <p15:clr>
            <a:srgbClr val="F26B43"/>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p:bg>
      <p:bgPr>
        <a:solidFill>
          <a:srgbClr val="FBF9F4"/>
        </a:solidFill>
        <a:effectLst/>
      </p:bgPr>
    </p:bg>
    <p:spTree>
      <p:nvGrpSpPr>
        <p:cNvPr id="1" name=""/>
        <p:cNvGrpSpPr/>
        <p:nvPr/>
      </p:nvGrpSpPr>
      <p:grpSpPr>
        <a:xfrm>
          <a:off x="0" y="0"/>
          <a:ext cx="0" cy="0"/>
          <a:chOff x="0" y="0"/>
          <a:chExt cx="0" cy="0"/>
        </a:xfrm>
      </p:grpSpPr>
      <p:sp>
        <p:nvSpPr>
          <p:cNvPr id="6" name="Date Placeholder 5" hidden="1">
            <a:extLst>
              <a:ext uri="{FF2B5EF4-FFF2-40B4-BE49-F238E27FC236}">
                <a16:creationId xmlns:a16="http://schemas.microsoft.com/office/drawing/2014/main" id="{E23FAE9B-982D-41B9-BBD2-74E842A46071}"/>
              </a:ext>
            </a:extLst>
          </p:cNvPr>
          <p:cNvSpPr>
            <a:spLocks noGrp="1"/>
          </p:cNvSpPr>
          <p:nvPr>
            <p:ph type="dt" sz="half" idx="12"/>
          </p:nvPr>
        </p:nvSpPr>
        <p:spPr/>
        <p:txBody>
          <a:bodyPr/>
          <a:lstStyle/>
          <a:p>
            <a:fld id="{32546DB0-88F2-4EC8-91FB-D7E51BBBDDDF}" type="datetime1">
              <a:rPr lang="en-US" smtClean="0"/>
              <a:t>10/27/2022</a:t>
            </a:fld>
            <a:endParaRPr lang="en-US" dirty="0"/>
          </a:p>
        </p:txBody>
      </p:sp>
      <p:sp>
        <p:nvSpPr>
          <p:cNvPr id="8" name="Slide Number Placeholder 7" hidden="1">
            <a:extLst>
              <a:ext uri="{FF2B5EF4-FFF2-40B4-BE49-F238E27FC236}">
                <a16:creationId xmlns:a16="http://schemas.microsoft.com/office/drawing/2014/main" id="{1E1DF904-338B-407E-A788-88865DF5B781}"/>
              </a:ext>
            </a:extLst>
          </p:cNvPr>
          <p:cNvSpPr>
            <a:spLocks noGrp="1"/>
          </p:cNvSpPr>
          <p:nvPr>
            <p:ph type="sldNum" sz="quarter" idx="14"/>
          </p:nvPr>
        </p:nvSpPr>
        <p:spPr/>
        <p:txBody>
          <a:bodyPr/>
          <a:lstStyle/>
          <a:p>
            <a:fld id="{03805D93-7D4B-4CBC-BABC-3A8AC08CB7F4}" type="slidenum">
              <a:rPr lang="en-US" smtClean="0"/>
              <a:pPr/>
              <a:t>‹#›</a:t>
            </a:fld>
            <a:endParaRPr lang="en-US" dirty="0"/>
          </a:p>
        </p:txBody>
      </p:sp>
      <p:sp>
        <p:nvSpPr>
          <p:cNvPr id="7" name="Footer Placeholder 6" hidden="1">
            <a:extLst>
              <a:ext uri="{FF2B5EF4-FFF2-40B4-BE49-F238E27FC236}">
                <a16:creationId xmlns:a16="http://schemas.microsoft.com/office/drawing/2014/main" id="{0E8CE9CD-F45B-421B-99EE-E365E024903C}"/>
              </a:ext>
            </a:extLst>
          </p:cNvPr>
          <p:cNvSpPr>
            <a:spLocks noGrp="1"/>
          </p:cNvSpPr>
          <p:nvPr>
            <p:ph type="ftr" sz="quarter" idx="13"/>
          </p:nvPr>
        </p:nvSpPr>
        <p:spPr/>
        <p:txBody>
          <a:bodyPr/>
          <a:lstStyle/>
          <a:p>
            <a:r>
              <a:rPr lang="en-US" dirty="0"/>
              <a:t>Confidential property of Optum. Do not distribute or reproduce without express permission from Optum.</a:t>
            </a:r>
          </a:p>
        </p:txBody>
      </p:sp>
      <p:sp>
        <p:nvSpPr>
          <p:cNvPr id="17" name="Presentation date placeholder">
            <a:extLst>
              <a:ext uri="{FF2B5EF4-FFF2-40B4-BE49-F238E27FC236}">
                <a16:creationId xmlns:a16="http://schemas.microsoft.com/office/drawing/2014/main" id="{798BE44C-881B-41C4-90ED-E3EADCC7440A}"/>
              </a:ext>
            </a:extLst>
          </p:cNvPr>
          <p:cNvSpPr>
            <a:spLocks noGrp="1"/>
          </p:cNvSpPr>
          <p:nvPr>
            <p:ph type="body" sz="quarter" idx="11" hasCustomPrompt="1"/>
          </p:nvPr>
        </p:nvSpPr>
        <p:spPr bwMode="gray">
          <a:xfrm>
            <a:off x="463462" y="6197353"/>
            <a:ext cx="4709160" cy="215444"/>
          </a:xfrm>
        </p:spPr>
        <p:txBody>
          <a:bodyPr wrap="square" anchor="b">
            <a:spAutoFit/>
          </a:bodyPr>
          <a:lstStyle>
            <a:lvl1pPr marL="0" indent="0">
              <a:spcBef>
                <a:spcPts val="0"/>
              </a:spcBef>
              <a:buFont typeface="Arial" panose="020B0604020202020204" pitchFamily="34" charset="0"/>
              <a:buNone/>
              <a:defRPr sz="1400" b="1">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dirty="0"/>
              <a:t>Month DD, YYYY (May also be location or speaker)</a:t>
            </a:r>
          </a:p>
        </p:txBody>
      </p:sp>
      <p:sp>
        <p:nvSpPr>
          <p:cNvPr id="16" name="Subtitle placeholder">
            <a:extLst>
              <a:ext uri="{FF2B5EF4-FFF2-40B4-BE49-F238E27FC236}">
                <a16:creationId xmlns:a16="http://schemas.microsoft.com/office/drawing/2014/main" id="{2E03F862-177D-4A2A-BB03-60A40298232B}"/>
              </a:ext>
            </a:extLst>
          </p:cNvPr>
          <p:cNvSpPr>
            <a:spLocks noGrp="1"/>
          </p:cNvSpPr>
          <p:nvPr>
            <p:ph type="body" sz="quarter" idx="10" hasCustomPrompt="1"/>
          </p:nvPr>
        </p:nvSpPr>
        <p:spPr bwMode="gray">
          <a:xfrm>
            <a:off x="463462" y="4635651"/>
            <a:ext cx="4709160" cy="553998"/>
          </a:xfrm>
        </p:spPr>
        <p:txBody>
          <a:bodyPr>
            <a:spAutoFit/>
          </a:bodyPr>
          <a:lstStyle>
            <a:lvl1pPr marL="0" indent="0">
              <a:spcBef>
                <a:spcPts val="0"/>
              </a:spcBef>
              <a:buFont typeface="Arial" panose="020B0604020202020204" pitchFamily="34" charset="0"/>
              <a:buNone/>
              <a:defRPr sz="1800">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dirty="0"/>
              <a:t>Presentation subtitle (optional); Arial 18pt, sentence case, max. 3 lines</a:t>
            </a:r>
          </a:p>
        </p:txBody>
      </p:sp>
      <p:sp>
        <p:nvSpPr>
          <p:cNvPr id="2" name="Title 1">
            <a:extLst>
              <a:ext uri="{FF2B5EF4-FFF2-40B4-BE49-F238E27FC236}">
                <a16:creationId xmlns:a16="http://schemas.microsoft.com/office/drawing/2014/main" id="{59CA19A5-5525-4A37-AEE4-E2ED4BB950D4}"/>
              </a:ext>
            </a:extLst>
          </p:cNvPr>
          <p:cNvSpPr>
            <a:spLocks noGrp="1"/>
          </p:cNvSpPr>
          <p:nvPr>
            <p:ph type="title" hasCustomPrompt="1"/>
          </p:nvPr>
        </p:nvSpPr>
        <p:spPr bwMode="gray">
          <a:xfrm>
            <a:off x="463462" y="2450287"/>
            <a:ext cx="4709160" cy="1869743"/>
          </a:xfrm>
        </p:spPr>
        <p:txBody>
          <a:bodyPr anchor="b"/>
          <a:lstStyle>
            <a:lvl1pPr>
              <a:defRPr sz="4500"/>
            </a:lvl1pPr>
          </a:lstStyle>
          <a:p>
            <a:r>
              <a:rPr lang="en-US" dirty="0"/>
              <a:t>Insightful presentation title (max. 3 lines)</a:t>
            </a:r>
          </a:p>
        </p:txBody>
      </p:sp>
      <p:pic>
        <p:nvPicPr>
          <p:cNvPr id="11" name="Optum logo" descr="Optum logo">
            <a:extLst>
              <a:ext uri="{FF2B5EF4-FFF2-40B4-BE49-F238E27FC236}">
                <a16:creationId xmlns:a16="http://schemas.microsoft.com/office/drawing/2014/main" id="{8379DEF5-9B62-4192-91DE-19BB09195893}"/>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457200" y="833151"/>
            <a:ext cx="1917891" cy="555322"/>
          </a:xfrm>
          <a:prstGeom prst="rect">
            <a:avLst/>
          </a:prstGeom>
        </p:spPr>
      </p:pic>
      <p:pic>
        <p:nvPicPr>
          <p:cNvPr id="13" name="Picture 12">
            <a:extLst>
              <a:ext uri="{FF2B5EF4-FFF2-40B4-BE49-F238E27FC236}">
                <a16:creationId xmlns:a16="http://schemas.microsoft.com/office/drawing/2014/main" id="{BDE252CA-B7C1-4F2D-A934-EB57E92D84C6}"/>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bwMode="gray">
          <a:xfrm>
            <a:off x="6016752" y="0"/>
            <a:ext cx="6175248" cy="6858000"/>
          </a:xfrm>
          <a:prstGeom prst="rect">
            <a:avLst/>
          </a:prstGeom>
        </p:spPr>
      </p:pic>
    </p:spTree>
    <p:extLst>
      <p:ext uri="{BB962C8B-B14F-4D97-AF65-F5344CB8AC3E}">
        <p14:creationId xmlns:p14="http://schemas.microsoft.com/office/powerpoint/2010/main" val="1465427059"/>
      </p:ext>
    </p:extLst>
  </p:cSld>
  <p:clrMapOvr>
    <a:masterClrMapping/>
  </p:clrMapOvr>
  <p:extLst>
    <p:ext uri="{DCECCB84-F9BA-43D5-87BE-67443E8EF086}">
      <p15:sldGuideLst xmlns:p15="http://schemas.microsoft.com/office/powerpoint/2012/main">
        <p15:guide id="2" pos="3259" userDrawn="1">
          <p15:clr>
            <a:srgbClr val="FBAE40"/>
          </p15:clr>
        </p15:guide>
        <p15:guide id="3" orient="horz" pos="2722" userDrawn="1">
          <p15:clr>
            <a:srgbClr val="FBAE40"/>
          </p15:clr>
        </p15:guide>
        <p15:guide id="4" orient="horz" pos="2919"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B14AA-3234-4FFB-B4D3-512ED6FA45CB}"/>
              </a:ext>
            </a:extLst>
          </p:cNvPr>
          <p:cNvSpPr>
            <a:spLocks noGrp="1"/>
          </p:cNvSpPr>
          <p:nvPr>
            <p:ph type="title" hasCustomPrompt="1"/>
          </p:nvPr>
        </p:nvSpPr>
        <p:spPr bwMode="gray">
          <a:xfrm>
            <a:off x="457199" y="555639"/>
            <a:ext cx="11274425" cy="304699"/>
          </a:xfrm>
        </p:spPr>
        <p:txBody>
          <a:bodyPr/>
          <a:lstStyle>
            <a:lvl1pPr>
              <a:defRPr/>
            </a:lvl1pPr>
          </a:lstStyle>
          <a:p>
            <a:r>
              <a:rPr lang="en-US" dirty="0"/>
              <a:t>Not for use. This is a Microsoft default.</a:t>
            </a:r>
          </a:p>
        </p:txBody>
      </p:sp>
      <p:sp>
        <p:nvSpPr>
          <p:cNvPr id="3" name="Content Placeholder 2">
            <a:extLst>
              <a:ext uri="{FF2B5EF4-FFF2-40B4-BE49-F238E27FC236}">
                <a16:creationId xmlns:a16="http://schemas.microsoft.com/office/drawing/2014/main" id="{4ABCB17D-A7A6-41F6-83CB-566500CE0480}"/>
              </a:ext>
            </a:extLst>
          </p:cNvPr>
          <p:cNvSpPr>
            <a:spLocks noGrp="1"/>
          </p:cNvSpPr>
          <p:nvPr>
            <p:ph sz="half" idx="1" hasCustomPrompt="1"/>
          </p:nvPr>
        </p:nvSpPr>
        <p:spPr bwMode="gray">
          <a:xfrm>
            <a:off x="838200" y="1469765"/>
            <a:ext cx="5181600" cy="4351338"/>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0EF25F9-31AF-45D7-90BD-D4D634628BC9}"/>
              </a:ext>
            </a:extLst>
          </p:cNvPr>
          <p:cNvSpPr>
            <a:spLocks noGrp="1"/>
          </p:cNvSpPr>
          <p:nvPr>
            <p:ph sz="half" idx="2" hasCustomPrompt="1"/>
          </p:nvPr>
        </p:nvSpPr>
        <p:spPr bwMode="gray">
          <a:xfrm>
            <a:off x="6172200" y="1469765"/>
            <a:ext cx="5181600" cy="4351338"/>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220815-B520-464A-809E-9A762EE28066}"/>
              </a:ext>
            </a:extLst>
          </p:cNvPr>
          <p:cNvSpPr>
            <a:spLocks noGrp="1"/>
          </p:cNvSpPr>
          <p:nvPr>
            <p:ph type="dt" sz="half" idx="10"/>
          </p:nvPr>
        </p:nvSpPr>
        <p:spPr bwMode="gray"/>
        <p:txBody>
          <a:bodyPr/>
          <a:lstStyle/>
          <a:p>
            <a:fld id="{DFC8DD5C-8FB7-4018-9662-98EAE87793EC}" type="datetime1">
              <a:rPr lang="en-US" smtClean="0"/>
              <a:t>10/27/2022</a:t>
            </a:fld>
            <a:endParaRPr lang="en-US" dirty="0"/>
          </a:p>
        </p:txBody>
      </p:sp>
      <p:sp>
        <p:nvSpPr>
          <p:cNvPr id="6" name="Footer Placeholder 5">
            <a:extLst>
              <a:ext uri="{FF2B5EF4-FFF2-40B4-BE49-F238E27FC236}">
                <a16:creationId xmlns:a16="http://schemas.microsoft.com/office/drawing/2014/main" id="{562DD608-68C8-4550-8B5B-0AD9AE479018}"/>
              </a:ext>
            </a:extLst>
          </p:cNvPr>
          <p:cNvSpPr>
            <a:spLocks noGrp="1"/>
          </p:cNvSpPr>
          <p:nvPr>
            <p:ph type="ftr" sz="quarter" idx="11"/>
          </p:nvPr>
        </p:nvSpPr>
        <p:spPr bwMode="gray"/>
        <p:txBody>
          <a:bodyPr/>
          <a:lstStyle/>
          <a:p>
            <a:r>
              <a:rPr lang="en-US" dirty="0"/>
              <a:t>Confidential property of Optum. Do not distribute or reproduce without express permission from Optum.</a:t>
            </a:r>
          </a:p>
        </p:txBody>
      </p:sp>
      <p:sp>
        <p:nvSpPr>
          <p:cNvPr id="7" name="Slide Number Placeholder 6">
            <a:extLst>
              <a:ext uri="{FF2B5EF4-FFF2-40B4-BE49-F238E27FC236}">
                <a16:creationId xmlns:a16="http://schemas.microsoft.com/office/drawing/2014/main" id="{469831F6-C4D6-424D-B187-C11B57AE40DB}"/>
              </a:ext>
            </a:extLst>
          </p:cNvPr>
          <p:cNvSpPr>
            <a:spLocks noGrp="1"/>
          </p:cNvSpPr>
          <p:nvPr>
            <p:ph type="sldNum" sz="quarter" idx="12"/>
          </p:nvPr>
        </p:nvSpPr>
        <p:spPr bwMode="gray"/>
        <p:txBody>
          <a:bodyPr/>
          <a:lstStyle/>
          <a:p>
            <a:fld id="{03805D93-7D4B-4CBC-BABC-3A8AC08CB7F4}" type="slidenum">
              <a:rPr lang="en-US" smtClean="0"/>
              <a:t>‹#›</a:t>
            </a:fld>
            <a:endParaRPr lang="en-US" dirty="0"/>
          </a:p>
        </p:txBody>
      </p:sp>
      <p:sp>
        <p:nvSpPr>
          <p:cNvPr id="8" name="TextBox 7">
            <a:extLst>
              <a:ext uri="{FF2B5EF4-FFF2-40B4-BE49-F238E27FC236}">
                <a16:creationId xmlns:a16="http://schemas.microsoft.com/office/drawing/2014/main" id="{CD70083E-4733-4C8E-B27B-09B287FF1688}"/>
              </a:ext>
            </a:extLst>
          </p:cNvPr>
          <p:cNvSpPr txBox="1"/>
          <p:nvPr userDrawn="1"/>
        </p:nvSpPr>
        <p:spPr bwMode="gray">
          <a:xfrm>
            <a:off x="760652" y="142784"/>
            <a:ext cx="8290291" cy="246221"/>
          </a:xfrm>
          <a:prstGeom prst="rect">
            <a:avLst/>
          </a:prstGeom>
          <a:noFill/>
        </p:spPr>
        <p:txBody>
          <a:bodyPr vert="horz" wrap="square" lIns="0" tIns="0" rIns="0" bIns="0" rtlCol="0">
            <a:spAutoFit/>
          </a:bodyPr>
          <a:lstStyle/>
          <a:p>
            <a:pPr algn="l">
              <a:spcBef>
                <a:spcPts val="600"/>
              </a:spcBef>
            </a:pPr>
            <a:r>
              <a:rPr lang="en-US" sz="1600" b="1" i="0" u="none" baseline="0" dirty="0">
                <a:solidFill>
                  <a:schemeClr val="tx1"/>
                </a:solidFill>
                <a:latin typeface="+mn-lt"/>
              </a:rPr>
              <a:t>Not for use. </a:t>
            </a:r>
            <a:r>
              <a:rPr lang="en-US" sz="1600" b="0" i="0" u="none" baseline="0" dirty="0">
                <a:solidFill>
                  <a:schemeClr val="tx1"/>
                </a:solidFill>
                <a:latin typeface="+mn-lt"/>
              </a:rPr>
              <a:t>Please select an Optum approved layout.</a:t>
            </a:r>
          </a:p>
        </p:txBody>
      </p:sp>
      <p:sp>
        <p:nvSpPr>
          <p:cNvPr id="9" name="Multiply 45" descr="A large &quot;x&quot; indicating that this layout is not approved for use.">
            <a:extLst>
              <a:ext uri="{FF2B5EF4-FFF2-40B4-BE49-F238E27FC236}">
                <a16:creationId xmlns:a16="http://schemas.microsoft.com/office/drawing/2014/main" id="{E3B84647-6F26-4054-9D48-B442E97479F6}"/>
              </a:ext>
            </a:extLst>
          </p:cNvPr>
          <p:cNvSpPr>
            <a:spLocks noChangeAspect="1"/>
          </p:cNvSpPr>
          <p:nvPr userDrawn="1"/>
        </p:nvSpPr>
        <p:spPr bwMode="gray">
          <a:xfrm>
            <a:off x="399748" y="93534"/>
            <a:ext cx="344720" cy="344720"/>
          </a:xfrm>
          <a:prstGeom prst="mathMultiply">
            <a:avLst>
              <a:gd name="adj1" fmla="val 11892"/>
            </a:avLst>
          </a:prstGeom>
          <a:solidFill>
            <a:srgbClr val="C40000"/>
          </a:solidFill>
          <a:ln w="50800" cap="rnd"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1463675"/>
            <a:endParaRPr lang="en-US" sz="900" dirty="0">
              <a:solidFill>
                <a:schemeClr val="bg2"/>
              </a:solidFill>
              <a:latin typeface="+mj-lt"/>
            </a:endParaRPr>
          </a:p>
        </p:txBody>
      </p:sp>
    </p:spTree>
    <p:extLst>
      <p:ext uri="{BB962C8B-B14F-4D97-AF65-F5344CB8AC3E}">
        <p14:creationId xmlns:p14="http://schemas.microsoft.com/office/powerpoint/2010/main" val="2711221741"/>
      </p:ext>
    </p:extLst>
  </p:cSld>
  <p:clrMapOvr>
    <a:masterClrMapping/>
  </p:clrMapOvr>
  <p:extLst>
    <p:ext uri="{DCECCB84-F9BA-43D5-87BE-67443E8EF086}">
      <p15:sldGuideLst xmlns:p15="http://schemas.microsoft.com/office/powerpoint/2012/main">
        <p15:guide id="1" orient="horz" pos="3776" userDrawn="1">
          <p15:clr>
            <a:srgbClr val="F26B43"/>
          </p15:clr>
        </p15:guide>
        <p15:guide id="2" orient="horz" pos="344" userDrawn="1">
          <p15:clr>
            <a:srgbClr val="F26B43"/>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8E2E3-6B30-46B0-B4B4-027D6D07175E}"/>
              </a:ext>
            </a:extLst>
          </p:cNvPr>
          <p:cNvSpPr>
            <a:spLocks noGrp="1"/>
          </p:cNvSpPr>
          <p:nvPr>
            <p:ph type="title" hasCustomPrompt="1"/>
          </p:nvPr>
        </p:nvSpPr>
        <p:spPr bwMode="gray">
          <a:xfrm>
            <a:off x="457199" y="555639"/>
            <a:ext cx="11274426" cy="304699"/>
          </a:xfrm>
        </p:spPr>
        <p:txBody>
          <a:bodyPr/>
          <a:lstStyle>
            <a:lvl1pPr>
              <a:defRPr/>
            </a:lvl1pPr>
          </a:lstStyle>
          <a:p>
            <a:r>
              <a:rPr lang="en-US" dirty="0"/>
              <a:t>Not for use. This is a Microsoft default.</a:t>
            </a:r>
          </a:p>
        </p:txBody>
      </p:sp>
      <p:sp>
        <p:nvSpPr>
          <p:cNvPr id="3" name="Text Placeholder 2">
            <a:extLst>
              <a:ext uri="{FF2B5EF4-FFF2-40B4-BE49-F238E27FC236}">
                <a16:creationId xmlns:a16="http://schemas.microsoft.com/office/drawing/2014/main" id="{FCE00B74-BF12-4966-8AA7-173AC3483119}"/>
              </a:ext>
            </a:extLst>
          </p:cNvPr>
          <p:cNvSpPr>
            <a:spLocks noGrp="1"/>
          </p:cNvSpPr>
          <p:nvPr>
            <p:ph type="body" idx="1"/>
          </p:nvPr>
        </p:nvSpPr>
        <p:spPr bwMode="gray">
          <a:xfrm>
            <a:off x="839787" y="1469346"/>
            <a:ext cx="5184132" cy="823912"/>
          </a:xfrm>
        </p:spPr>
        <p:txBody>
          <a:bodyPr anchor="b"/>
          <a:lstStyle>
            <a:lvl1pPr marL="0" indent="0">
              <a:spcBef>
                <a:spcPts val="0"/>
              </a:spcBef>
              <a:buNone/>
              <a:defRPr sz="24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024F8A-D5E1-459D-8864-ECDE8305BEE3}"/>
              </a:ext>
            </a:extLst>
          </p:cNvPr>
          <p:cNvSpPr>
            <a:spLocks noGrp="1"/>
          </p:cNvSpPr>
          <p:nvPr>
            <p:ph sz="half" idx="2" hasCustomPrompt="1"/>
          </p:nvPr>
        </p:nvSpPr>
        <p:spPr bwMode="gray">
          <a:xfrm>
            <a:off x="839787" y="2293257"/>
            <a:ext cx="5184132" cy="3527845"/>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EAA130C-8D3A-4BEE-B54E-02D7DF9EEB6D}"/>
              </a:ext>
            </a:extLst>
          </p:cNvPr>
          <p:cNvSpPr>
            <a:spLocks noGrp="1"/>
          </p:cNvSpPr>
          <p:nvPr>
            <p:ph type="body" sz="quarter" idx="3"/>
          </p:nvPr>
        </p:nvSpPr>
        <p:spPr bwMode="gray">
          <a:xfrm>
            <a:off x="6172200" y="1469346"/>
            <a:ext cx="5183188" cy="823912"/>
          </a:xfrm>
        </p:spPr>
        <p:txBody>
          <a:bodyPr anchor="b"/>
          <a:lstStyle>
            <a:lvl1pPr marL="0" indent="0">
              <a:spcBef>
                <a:spcPts val="0"/>
              </a:spcBef>
              <a:buNone/>
              <a:defRPr sz="24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475553-3346-44A6-9C9C-B79A3C596C9C}"/>
              </a:ext>
            </a:extLst>
          </p:cNvPr>
          <p:cNvSpPr>
            <a:spLocks noGrp="1"/>
          </p:cNvSpPr>
          <p:nvPr>
            <p:ph sz="quarter" idx="4" hasCustomPrompt="1"/>
          </p:nvPr>
        </p:nvSpPr>
        <p:spPr bwMode="gray">
          <a:xfrm>
            <a:off x="6172200" y="2293258"/>
            <a:ext cx="5183188" cy="3527844"/>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A31E6BBF-F3E7-49D2-A6BF-EC70F1823AB9}"/>
              </a:ext>
            </a:extLst>
          </p:cNvPr>
          <p:cNvSpPr>
            <a:spLocks noGrp="1"/>
          </p:cNvSpPr>
          <p:nvPr>
            <p:ph type="dt" sz="half" idx="10"/>
          </p:nvPr>
        </p:nvSpPr>
        <p:spPr bwMode="gray"/>
        <p:txBody>
          <a:bodyPr/>
          <a:lstStyle/>
          <a:p>
            <a:fld id="{BA550BF9-5CC0-45E0-A929-0C64F4DB7AB1}" type="datetime1">
              <a:rPr lang="en-US" smtClean="0"/>
              <a:t>10/27/2022</a:t>
            </a:fld>
            <a:endParaRPr lang="en-US" dirty="0"/>
          </a:p>
        </p:txBody>
      </p:sp>
      <p:sp>
        <p:nvSpPr>
          <p:cNvPr id="8" name="Footer Placeholder 7">
            <a:extLst>
              <a:ext uri="{FF2B5EF4-FFF2-40B4-BE49-F238E27FC236}">
                <a16:creationId xmlns:a16="http://schemas.microsoft.com/office/drawing/2014/main" id="{208D5CB4-1D71-40A2-9087-19CAB8292F65}"/>
              </a:ext>
            </a:extLst>
          </p:cNvPr>
          <p:cNvSpPr>
            <a:spLocks noGrp="1"/>
          </p:cNvSpPr>
          <p:nvPr>
            <p:ph type="ftr" sz="quarter" idx="11"/>
          </p:nvPr>
        </p:nvSpPr>
        <p:spPr bwMode="gray"/>
        <p:txBody>
          <a:bodyPr/>
          <a:lstStyle/>
          <a:p>
            <a:r>
              <a:rPr lang="en-US" dirty="0"/>
              <a:t>Confidential property of Optum. Do not distribute or reproduce without express permission from Optum.</a:t>
            </a:r>
          </a:p>
        </p:txBody>
      </p:sp>
      <p:sp>
        <p:nvSpPr>
          <p:cNvPr id="9" name="Slide Number Placeholder 8">
            <a:extLst>
              <a:ext uri="{FF2B5EF4-FFF2-40B4-BE49-F238E27FC236}">
                <a16:creationId xmlns:a16="http://schemas.microsoft.com/office/drawing/2014/main" id="{64858ABD-186B-4697-ADA0-B1768243BB63}"/>
              </a:ext>
            </a:extLst>
          </p:cNvPr>
          <p:cNvSpPr>
            <a:spLocks noGrp="1"/>
          </p:cNvSpPr>
          <p:nvPr>
            <p:ph type="sldNum" sz="quarter" idx="12"/>
          </p:nvPr>
        </p:nvSpPr>
        <p:spPr bwMode="gray"/>
        <p:txBody>
          <a:bodyPr/>
          <a:lstStyle/>
          <a:p>
            <a:fld id="{03805D93-7D4B-4CBC-BABC-3A8AC08CB7F4}" type="slidenum">
              <a:rPr lang="en-US" smtClean="0"/>
              <a:t>‹#›</a:t>
            </a:fld>
            <a:endParaRPr lang="en-US" dirty="0"/>
          </a:p>
        </p:txBody>
      </p:sp>
      <p:sp>
        <p:nvSpPr>
          <p:cNvPr id="10" name="TextBox 9">
            <a:extLst>
              <a:ext uri="{FF2B5EF4-FFF2-40B4-BE49-F238E27FC236}">
                <a16:creationId xmlns:a16="http://schemas.microsoft.com/office/drawing/2014/main" id="{E00E51F3-FA16-4CC6-97C6-6EECCB9AFCBD}"/>
              </a:ext>
            </a:extLst>
          </p:cNvPr>
          <p:cNvSpPr txBox="1"/>
          <p:nvPr userDrawn="1"/>
        </p:nvSpPr>
        <p:spPr bwMode="gray">
          <a:xfrm>
            <a:off x="760652" y="142784"/>
            <a:ext cx="8290291" cy="246221"/>
          </a:xfrm>
          <a:prstGeom prst="rect">
            <a:avLst/>
          </a:prstGeom>
          <a:noFill/>
        </p:spPr>
        <p:txBody>
          <a:bodyPr vert="horz" wrap="square" lIns="0" tIns="0" rIns="0" bIns="0" rtlCol="0">
            <a:spAutoFit/>
          </a:bodyPr>
          <a:lstStyle/>
          <a:p>
            <a:pPr algn="l">
              <a:spcBef>
                <a:spcPts val="600"/>
              </a:spcBef>
            </a:pPr>
            <a:r>
              <a:rPr lang="en-US" sz="1600" b="1" i="0" u="none" baseline="0" dirty="0">
                <a:solidFill>
                  <a:schemeClr val="tx1"/>
                </a:solidFill>
                <a:latin typeface="+mn-lt"/>
              </a:rPr>
              <a:t>Not for use. </a:t>
            </a:r>
            <a:r>
              <a:rPr lang="en-US" sz="1600" b="0" i="0" u="none" baseline="0" dirty="0">
                <a:solidFill>
                  <a:schemeClr val="tx1"/>
                </a:solidFill>
                <a:latin typeface="+mn-lt"/>
              </a:rPr>
              <a:t>Please select an Optum approved layout.</a:t>
            </a:r>
          </a:p>
        </p:txBody>
      </p:sp>
      <p:sp>
        <p:nvSpPr>
          <p:cNvPr id="11" name="Multiply 45" descr="A large &quot;x&quot; indicating that this layout is not approved for use.">
            <a:extLst>
              <a:ext uri="{FF2B5EF4-FFF2-40B4-BE49-F238E27FC236}">
                <a16:creationId xmlns:a16="http://schemas.microsoft.com/office/drawing/2014/main" id="{08AB274D-12CA-4F3C-A2F4-FCB00909EC9C}"/>
              </a:ext>
            </a:extLst>
          </p:cNvPr>
          <p:cNvSpPr>
            <a:spLocks noChangeAspect="1"/>
          </p:cNvSpPr>
          <p:nvPr userDrawn="1"/>
        </p:nvSpPr>
        <p:spPr bwMode="gray">
          <a:xfrm>
            <a:off x="399748" y="93534"/>
            <a:ext cx="344720" cy="344720"/>
          </a:xfrm>
          <a:prstGeom prst="mathMultiply">
            <a:avLst>
              <a:gd name="adj1" fmla="val 11892"/>
            </a:avLst>
          </a:prstGeom>
          <a:solidFill>
            <a:srgbClr val="C4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1463675"/>
            <a:endParaRPr lang="en-US" sz="900" dirty="0">
              <a:solidFill>
                <a:schemeClr val="bg2"/>
              </a:solidFill>
              <a:latin typeface="+mj-lt"/>
            </a:endParaRPr>
          </a:p>
        </p:txBody>
      </p:sp>
    </p:spTree>
    <p:extLst>
      <p:ext uri="{BB962C8B-B14F-4D97-AF65-F5344CB8AC3E}">
        <p14:creationId xmlns:p14="http://schemas.microsoft.com/office/powerpoint/2010/main" val="488667748"/>
      </p:ext>
    </p:extLst>
  </p:cSld>
  <p:clrMapOvr>
    <a:masterClrMapping/>
  </p:clrMapOvr>
  <p:extLst>
    <p:ext uri="{DCECCB84-F9BA-43D5-87BE-67443E8EF086}">
      <p15:sldGuideLst xmlns:p15="http://schemas.microsoft.com/office/powerpoint/2012/main">
        <p15:guide id="1" orient="horz" pos="3776" userDrawn="1">
          <p15:clr>
            <a:srgbClr val="F26B43"/>
          </p15:clr>
        </p15:guide>
        <p15:guide id="2" orient="horz" pos="344" userDrawn="1">
          <p15:clr>
            <a:srgbClr val="F26B43"/>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F8FED-F893-4202-9729-070B73F89088}"/>
              </a:ext>
            </a:extLst>
          </p:cNvPr>
          <p:cNvSpPr>
            <a:spLocks noGrp="1"/>
          </p:cNvSpPr>
          <p:nvPr>
            <p:ph type="title" hasCustomPrompt="1"/>
          </p:nvPr>
        </p:nvSpPr>
        <p:spPr bwMode="gray">
          <a:xfrm>
            <a:off x="839788" y="959472"/>
            <a:ext cx="3932237" cy="609398"/>
          </a:xfrm>
        </p:spPr>
        <p:txBody>
          <a:bodyPr anchor="b"/>
          <a:lstStyle>
            <a:lvl1pPr>
              <a:defRPr sz="2200"/>
            </a:lvl1pPr>
          </a:lstStyle>
          <a:p>
            <a:r>
              <a:rPr lang="en-US" dirty="0"/>
              <a:t>Not for use. This is a Microsoft default.</a:t>
            </a:r>
          </a:p>
        </p:txBody>
      </p:sp>
      <p:sp>
        <p:nvSpPr>
          <p:cNvPr id="3" name="Content Placeholder 2">
            <a:extLst>
              <a:ext uri="{FF2B5EF4-FFF2-40B4-BE49-F238E27FC236}">
                <a16:creationId xmlns:a16="http://schemas.microsoft.com/office/drawing/2014/main" id="{FAAB0851-1B55-4EF9-9DB6-030D02FC7FC5}"/>
              </a:ext>
            </a:extLst>
          </p:cNvPr>
          <p:cNvSpPr>
            <a:spLocks noGrp="1"/>
          </p:cNvSpPr>
          <p:nvPr>
            <p:ph idx="1" hasCustomPrompt="1"/>
          </p:nvPr>
        </p:nvSpPr>
        <p:spPr bwMode="gray">
          <a:xfrm>
            <a:off x="5183188" y="959471"/>
            <a:ext cx="6172200" cy="4531785"/>
          </a:xfrm>
        </p:spPr>
        <p:txBody>
          <a:bodyPr/>
          <a:lstStyle>
            <a:lvl1pPr>
              <a:defRPr sz="1800"/>
            </a:lvl1pPr>
            <a:lvl2pPr>
              <a:defRPr sz="18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CCF252D-B8C8-459E-A3CF-ADE2DCB40929}"/>
              </a:ext>
            </a:extLst>
          </p:cNvPr>
          <p:cNvSpPr>
            <a:spLocks noGrp="1"/>
          </p:cNvSpPr>
          <p:nvPr>
            <p:ph type="body" sz="half" idx="2" hasCustomPrompt="1"/>
          </p:nvPr>
        </p:nvSpPr>
        <p:spPr bwMode="gray">
          <a:xfrm>
            <a:off x="839788" y="1568869"/>
            <a:ext cx="3932237" cy="39223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This layout is not intended for use within Optum presentations.</a:t>
            </a:r>
          </a:p>
        </p:txBody>
      </p:sp>
      <p:sp>
        <p:nvSpPr>
          <p:cNvPr id="5" name="Date Placeholder 4">
            <a:extLst>
              <a:ext uri="{FF2B5EF4-FFF2-40B4-BE49-F238E27FC236}">
                <a16:creationId xmlns:a16="http://schemas.microsoft.com/office/drawing/2014/main" id="{B5E4B62D-C99F-4CC3-9E19-1114B3E55C1F}"/>
              </a:ext>
            </a:extLst>
          </p:cNvPr>
          <p:cNvSpPr>
            <a:spLocks noGrp="1"/>
          </p:cNvSpPr>
          <p:nvPr>
            <p:ph type="dt" sz="half" idx="10"/>
          </p:nvPr>
        </p:nvSpPr>
        <p:spPr bwMode="gray"/>
        <p:txBody>
          <a:bodyPr/>
          <a:lstStyle/>
          <a:p>
            <a:fld id="{49DC409E-992A-4539-8EF9-A32E9543A062}" type="datetime1">
              <a:rPr lang="en-US" smtClean="0"/>
              <a:t>10/27/2022</a:t>
            </a:fld>
            <a:endParaRPr lang="en-US" dirty="0"/>
          </a:p>
        </p:txBody>
      </p:sp>
      <p:sp>
        <p:nvSpPr>
          <p:cNvPr id="6" name="Footer Placeholder 5">
            <a:extLst>
              <a:ext uri="{FF2B5EF4-FFF2-40B4-BE49-F238E27FC236}">
                <a16:creationId xmlns:a16="http://schemas.microsoft.com/office/drawing/2014/main" id="{1F63B6A4-E537-4167-B34F-EDFE426E1E8F}"/>
              </a:ext>
            </a:extLst>
          </p:cNvPr>
          <p:cNvSpPr>
            <a:spLocks noGrp="1"/>
          </p:cNvSpPr>
          <p:nvPr>
            <p:ph type="ftr" sz="quarter" idx="11"/>
          </p:nvPr>
        </p:nvSpPr>
        <p:spPr bwMode="gray"/>
        <p:txBody>
          <a:bodyPr/>
          <a:lstStyle/>
          <a:p>
            <a:r>
              <a:rPr lang="en-US" dirty="0"/>
              <a:t>Confidential property of Optum. Do not distribute or reproduce without express permission from Optum.</a:t>
            </a:r>
          </a:p>
        </p:txBody>
      </p:sp>
      <p:sp>
        <p:nvSpPr>
          <p:cNvPr id="7" name="Slide Number Placeholder 6">
            <a:extLst>
              <a:ext uri="{FF2B5EF4-FFF2-40B4-BE49-F238E27FC236}">
                <a16:creationId xmlns:a16="http://schemas.microsoft.com/office/drawing/2014/main" id="{D8D5DB69-D84E-44DD-8501-317F2D6B91BC}"/>
              </a:ext>
            </a:extLst>
          </p:cNvPr>
          <p:cNvSpPr>
            <a:spLocks noGrp="1"/>
          </p:cNvSpPr>
          <p:nvPr>
            <p:ph type="sldNum" sz="quarter" idx="12"/>
          </p:nvPr>
        </p:nvSpPr>
        <p:spPr bwMode="gray"/>
        <p:txBody>
          <a:bodyPr/>
          <a:lstStyle/>
          <a:p>
            <a:fld id="{03805D93-7D4B-4CBC-BABC-3A8AC08CB7F4}" type="slidenum">
              <a:rPr lang="en-US" smtClean="0"/>
              <a:t>‹#›</a:t>
            </a:fld>
            <a:endParaRPr lang="en-US" dirty="0"/>
          </a:p>
        </p:txBody>
      </p:sp>
      <p:sp>
        <p:nvSpPr>
          <p:cNvPr id="9" name="TextBox 8">
            <a:extLst>
              <a:ext uri="{FF2B5EF4-FFF2-40B4-BE49-F238E27FC236}">
                <a16:creationId xmlns:a16="http://schemas.microsoft.com/office/drawing/2014/main" id="{2A212493-ED92-4B1B-901F-F8694A916BCD}"/>
              </a:ext>
            </a:extLst>
          </p:cNvPr>
          <p:cNvSpPr txBox="1"/>
          <p:nvPr userDrawn="1"/>
        </p:nvSpPr>
        <p:spPr bwMode="gray">
          <a:xfrm>
            <a:off x="760652" y="142784"/>
            <a:ext cx="8290291" cy="246221"/>
          </a:xfrm>
          <a:prstGeom prst="rect">
            <a:avLst/>
          </a:prstGeom>
          <a:noFill/>
        </p:spPr>
        <p:txBody>
          <a:bodyPr vert="horz" wrap="square" lIns="0" tIns="0" rIns="0" bIns="0" rtlCol="0">
            <a:spAutoFit/>
          </a:bodyPr>
          <a:lstStyle/>
          <a:p>
            <a:pPr algn="l">
              <a:spcBef>
                <a:spcPts val="600"/>
              </a:spcBef>
            </a:pPr>
            <a:r>
              <a:rPr lang="en-US" sz="1600" b="1" i="0" u="none" baseline="0" dirty="0">
                <a:solidFill>
                  <a:schemeClr val="tx1"/>
                </a:solidFill>
                <a:latin typeface="+mn-lt"/>
              </a:rPr>
              <a:t>Not for use. </a:t>
            </a:r>
            <a:r>
              <a:rPr lang="en-US" sz="1600" b="0" i="0" u="none" baseline="0" dirty="0">
                <a:solidFill>
                  <a:schemeClr val="tx1"/>
                </a:solidFill>
                <a:latin typeface="+mn-lt"/>
              </a:rPr>
              <a:t>Please select an Optum approved layout.</a:t>
            </a:r>
          </a:p>
        </p:txBody>
      </p:sp>
      <p:sp>
        <p:nvSpPr>
          <p:cNvPr id="10" name="Multiply 45" descr="A large &quot;x&quot; indicating that this layout is not approved for use.">
            <a:extLst>
              <a:ext uri="{FF2B5EF4-FFF2-40B4-BE49-F238E27FC236}">
                <a16:creationId xmlns:a16="http://schemas.microsoft.com/office/drawing/2014/main" id="{6CB82732-EB0E-440B-A61E-F00B16BF0965}"/>
              </a:ext>
            </a:extLst>
          </p:cNvPr>
          <p:cNvSpPr>
            <a:spLocks noChangeAspect="1"/>
          </p:cNvSpPr>
          <p:nvPr userDrawn="1"/>
        </p:nvSpPr>
        <p:spPr bwMode="gray">
          <a:xfrm>
            <a:off x="399748" y="93534"/>
            <a:ext cx="344720" cy="344720"/>
          </a:xfrm>
          <a:prstGeom prst="mathMultiply">
            <a:avLst>
              <a:gd name="adj1" fmla="val 11892"/>
            </a:avLst>
          </a:prstGeom>
          <a:solidFill>
            <a:srgbClr val="C4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1463675"/>
            <a:endParaRPr lang="en-US" sz="900" dirty="0">
              <a:solidFill>
                <a:schemeClr val="bg2"/>
              </a:solidFill>
              <a:latin typeface="+mj-lt"/>
            </a:endParaRPr>
          </a:p>
        </p:txBody>
      </p:sp>
    </p:spTree>
    <p:extLst>
      <p:ext uri="{BB962C8B-B14F-4D97-AF65-F5344CB8AC3E}">
        <p14:creationId xmlns:p14="http://schemas.microsoft.com/office/powerpoint/2010/main" val="3119207609"/>
      </p:ext>
    </p:extLst>
  </p:cSld>
  <p:clrMapOvr>
    <a:masterClrMapping/>
  </p:clrMapOvr>
  <p:extLst>
    <p:ext uri="{DCECCB84-F9BA-43D5-87BE-67443E8EF086}">
      <p15:sldGuideLst xmlns:p15="http://schemas.microsoft.com/office/powerpoint/2012/main">
        <p15:guide id="1" orient="horz" pos="3776" userDrawn="1">
          <p15:clr>
            <a:srgbClr val="F26B43"/>
          </p15:clr>
        </p15:guide>
        <p15:guide id="2" orient="horz" pos="344" userDrawn="1">
          <p15:clr>
            <a:srgbClr val="F26B43"/>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1F256-EE8B-4C42-8A9F-D709E45FC9CE}"/>
              </a:ext>
            </a:extLst>
          </p:cNvPr>
          <p:cNvSpPr>
            <a:spLocks noGrp="1"/>
          </p:cNvSpPr>
          <p:nvPr>
            <p:ph type="title" hasCustomPrompt="1"/>
          </p:nvPr>
        </p:nvSpPr>
        <p:spPr bwMode="gray">
          <a:xfrm>
            <a:off x="839788" y="959472"/>
            <a:ext cx="3932237" cy="609398"/>
          </a:xfrm>
        </p:spPr>
        <p:txBody>
          <a:bodyPr anchor="b"/>
          <a:lstStyle>
            <a:lvl1pPr>
              <a:defRPr sz="2200"/>
            </a:lvl1pPr>
          </a:lstStyle>
          <a:p>
            <a:r>
              <a:rPr lang="en-US" dirty="0"/>
              <a:t>Not for use. This is a Microsoft default.</a:t>
            </a:r>
          </a:p>
        </p:txBody>
      </p:sp>
      <p:sp>
        <p:nvSpPr>
          <p:cNvPr id="3" name="Picture Placeholder 2">
            <a:extLst>
              <a:ext uri="{FF2B5EF4-FFF2-40B4-BE49-F238E27FC236}">
                <a16:creationId xmlns:a16="http://schemas.microsoft.com/office/drawing/2014/main" id="{F9491D2A-A402-47AC-9A86-6002422F21C9}"/>
              </a:ext>
            </a:extLst>
          </p:cNvPr>
          <p:cNvSpPr>
            <a:spLocks noGrp="1"/>
          </p:cNvSpPr>
          <p:nvPr>
            <p:ph type="pic" idx="1"/>
          </p:nvPr>
        </p:nvSpPr>
        <p:spPr bwMode="gray">
          <a:xfrm>
            <a:off x="5183188" y="959471"/>
            <a:ext cx="6172200" cy="4531785"/>
          </a:xfrm>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F2DB0F51-CDD0-41D4-A559-624A4917070B}"/>
              </a:ext>
            </a:extLst>
          </p:cNvPr>
          <p:cNvSpPr>
            <a:spLocks noGrp="1"/>
          </p:cNvSpPr>
          <p:nvPr>
            <p:ph type="body" sz="half" idx="2" hasCustomPrompt="1"/>
          </p:nvPr>
        </p:nvSpPr>
        <p:spPr bwMode="gray">
          <a:xfrm>
            <a:off x="839788" y="1568869"/>
            <a:ext cx="3932237" cy="39223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This layout is not intended for use within Optum presentations.</a:t>
            </a:r>
          </a:p>
        </p:txBody>
      </p:sp>
      <p:sp>
        <p:nvSpPr>
          <p:cNvPr id="5" name="Date Placeholder 4">
            <a:extLst>
              <a:ext uri="{FF2B5EF4-FFF2-40B4-BE49-F238E27FC236}">
                <a16:creationId xmlns:a16="http://schemas.microsoft.com/office/drawing/2014/main" id="{14CD89A7-8ADC-4D39-B15F-96B3FCC81854}"/>
              </a:ext>
            </a:extLst>
          </p:cNvPr>
          <p:cNvSpPr>
            <a:spLocks noGrp="1"/>
          </p:cNvSpPr>
          <p:nvPr>
            <p:ph type="dt" sz="half" idx="10"/>
          </p:nvPr>
        </p:nvSpPr>
        <p:spPr bwMode="gray"/>
        <p:txBody>
          <a:bodyPr/>
          <a:lstStyle/>
          <a:p>
            <a:fld id="{93CC6C9D-7D35-441A-8E7D-B481D2DC7F21}" type="datetime1">
              <a:rPr lang="en-US" smtClean="0"/>
              <a:t>10/27/2022</a:t>
            </a:fld>
            <a:endParaRPr lang="en-US" dirty="0"/>
          </a:p>
        </p:txBody>
      </p:sp>
      <p:sp>
        <p:nvSpPr>
          <p:cNvPr id="6" name="Footer Placeholder 5">
            <a:extLst>
              <a:ext uri="{FF2B5EF4-FFF2-40B4-BE49-F238E27FC236}">
                <a16:creationId xmlns:a16="http://schemas.microsoft.com/office/drawing/2014/main" id="{17F543A3-3277-40A0-B1C2-CADD5AB0387B}"/>
              </a:ext>
            </a:extLst>
          </p:cNvPr>
          <p:cNvSpPr>
            <a:spLocks noGrp="1"/>
          </p:cNvSpPr>
          <p:nvPr>
            <p:ph type="ftr" sz="quarter" idx="11"/>
          </p:nvPr>
        </p:nvSpPr>
        <p:spPr bwMode="gray"/>
        <p:txBody>
          <a:bodyPr/>
          <a:lstStyle/>
          <a:p>
            <a:r>
              <a:rPr lang="en-US" dirty="0"/>
              <a:t>Confidential property of Optum. Do not distribute or reproduce without express permission from Optum.</a:t>
            </a:r>
          </a:p>
        </p:txBody>
      </p:sp>
      <p:sp>
        <p:nvSpPr>
          <p:cNvPr id="7" name="Slide Number Placeholder 6">
            <a:extLst>
              <a:ext uri="{FF2B5EF4-FFF2-40B4-BE49-F238E27FC236}">
                <a16:creationId xmlns:a16="http://schemas.microsoft.com/office/drawing/2014/main" id="{F13D95E8-D049-4386-B18A-005E76673283}"/>
              </a:ext>
            </a:extLst>
          </p:cNvPr>
          <p:cNvSpPr>
            <a:spLocks noGrp="1"/>
          </p:cNvSpPr>
          <p:nvPr>
            <p:ph type="sldNum" sz="quarter" idx="12"/>
          </p:nvPr>
        </p:nvSpPr>
        <p:spPr bwMode="gray"/>
        <p:txBody>
          <a:bodyPr/>
          <a:lstStyle/>
          <a:p>
            <a:fld id="{03805D93-7D4B-4CBC-BABC-3A8AC08CB7F4}" type="slidenum">
              <a:rPr lang="en-US" smtClean="0"/>
              <a:t>‹#›</a:t>
            </a:fld>
            <a:endParaRPr lang="en-US" dirty="0"/>
          </a:p>
        </p:txBody>
      </p:sp>
      <p:sp>
        <p:nvSpPr>
          <p:cNvPr id="9" name="TextBox 8">
            <a:extLst>
              <a:ext uri="{FF2B5EF4-FFF2-40B4-BE49-F238E27FC236}">
                <a16:creationId xmlns:a16="http://schemas.microsoft.com/office/drawing/2014/main" id="{349FD152-129D-41A4-81CE-BC9A8DCD0B3A}"/>
              </a:ext>
            </a:extLst>
          </p:cNvPr>
          <p:cNvSpPr txBox="1"/>
          <p:nvPr userDrawn="1"/>
        </p:nvSpPr>
        <p:spPr bwMode="gray">
          <a:xfrm>
            <a:off x="760652" y="142784"/>
            <a:ext cx="8290291" cy="246221"/>
          </a:xfrm>
          <a:prstGeom prst="rect">
            <a:avLst/>
          </a:prstGeom>
          <a:noFill/>
        </p:spPr>
        <p:txBody>
          <a:bodyPr vert="horz" wrap="square" lIns="0" tIns="0" rIns="0" bIns="0" rtlCol="0">
            <a:spAutoFit/>
          </a:bodyPr>
          <a:lstStyle/>
          <a:p>
            <a:pPr algn="l">
              <a:spcBef>
                <a:spcPts val="600"/>
              </a:spcBef>
            </a:pPr>
            <a:r>
              <a:rPr lang="en-US" sz="1600" b="1" i="0" u="none" baseline="0" dirty="0">
                <a:solidFill>
                  <a:schemeClr val="tx1"/>
                </a:solidFill>
                <a:latin typeface="+mn-lt"/>
              </a:rPr>
              <a:t>Not for use. </a:t>
            </a:r>
            <a:r>
              <a:rPr lang="en-US" sz="1600" b="0" i="0" u="none" baseline="0" dirty="0">
                <a:solidFill>
                  <a:schemeClr val="tx1"/>
                </a:solidFill>
                <a:latin typeface="+mn-lt"/>
              </a:rPr>
              <a:t>Please select an Optum approved layout.</a:t>
            </a:r>
          </a:p>
        </p:txBody>
      </p:sp>
      <p:sp>
        <p:nvSpPr>
          <p:cNvPr id="10" name="Multiply 45" descr="A large &quot;x&quot; indicating that this layout is not approved for use.">
            <a:extLst>
              <a:ext uri="{FF2B5EF4-FFF2-40B4-BE49-F238E27FC236}">
                <a16:creationId xmlns:a16="http://schemas.microsoft.com/office/drawing/2014/main" id="{66B6567B-A13A-474B-8D2F-ECF1267DF687}"/>
              </a:ext>
            </a:extLst>
          </p:cNvPr>
          <p:cNvSpPr>
            <a:spLocks noChangeAspect="1"/>
          </p:cNvSpPr>
          <p:nvPr userDrawn="1"/>
        </p:nvSpPr>
        <p:spPr bwMode="gray">
          <a:xfrm>
            <a:off x="399748" y="93534"/>
            <a:ext cx="344720" cy="344720"/>
          </a:xfrm>
          <a:prstGeom prst="mathMultiply">
            <a:avLst>
              <a:gd name="adj1" fmla="val 11892"/>
            </a:avLst>
          </a:prstGeom>
          <a:solidFill>
            <a:srgbClr val="C4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1463675"/>
            <a:endParaRPr lang="en-US" sz="900" dirty="0">
              <a:solidFill>
                <a:schemeClr val="bg2"/>
              </a:solidFill>
              <a:latin typeface="+mj-lt"/>
            </a:endParaRPr>
          </a:p>
        </p:txBody>
      </p:sp>
    </p:spTree>
    <p:extLst>
      <p:ext uri="{BB962C8B-B14F-4D97-AF65-F5344CB8AC3E}">
        <p14:creationId xmlns:p14="http://schemas.microsoft.com/office/powerpoint/2010/main" val="103367083"/>
      </p:ext>
    </p:extLst>
  </p:cSld>
  <p:clrMapOvr>
    <a:masterClrMapping/>
  </p:clrMapOvr>
  <p:extLst>
    <p:ext uri="{DCECCB84-F9BA-43D5-87BE-67443E8EF086}">
      <p15:sldGuideLst xmlns:p15="http://schemas.microsoft.com/office/powerpoint/2012/main">
        <p15:guide id="1" orient="horz" pos="3776" userDrawn="1">
          <p15:clr>
            <a:srgbClr val="F26B43"/>
          </p15:clr>
        </p15:guide>
        <p15:guide id="2" orient="horz" pos="344" userDrawn="1">
          <p15:clr>
            <a:srgbClr val="F26B43"/>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9D853-E248-4BE3-8F8C-4FF1369CBDAE}"/>
              </a:ext>
            </a:extLst>
          </p:cNvPr>
          <p:cNvSpPr>
            <a:spLocks noGrp="1"/>
          </p:cNvSpPr>
          <p:nvPr>
            <p:ph type="title" hasCustomPrompt="1"/>
          </p:nvPr>
        </p:nvSpPr>
        <p:spPr bwMode="gray"/>
        <p:txBody>
          <a:bodyPr/>
          <a:lstStyle/>
          <a:p>
            <a:r>
              <a:rPr lang="en-US" dirty="0"/>
              <a:t>Not for use. This is a Microsoft default.</a:t>
            </a:r>
          </a:p>
        </p:txBody>
      </p:sp>
      <p:sp>
        <p:nvSpPr>
          <p:cNvPr id="3" name="Vertical Text Placeholder 2">
            <a:extLst>
              <a:ext uri="{FF2B5EF4-FFF2-40B4-BE49-F238E27FC236}">
                <a16:creationId xmlns:a16="http://schemas.microsoft.com/office/drawing/2014/main" id="{E7268BF8-16E9-442C-865D-E015BE37821F}"/>
              </a:ext>
            </a:extLst>
          </p:cNvPr>
          <p:cNvSpPr>
            <a:spLocks noGrp="1"/>
          </p:cNvSpPr>
          <p:nvPr>
            <p:ph type="body" orient="vert" idx="1" hasCustomPrompt="1"/>
          </p:nvPr>
        </p:nvSpPr>
        <p:spPr bwMode="gray">
          <a:xfrm>
            <a:off x="1524000" y="1468197"/>
            <a:ext cx="9144000" cy="3930085"/>
          </a:xfrm>
        </p:spPr>
        <p:txBody>
          <a:bodyPr vert="eaVert"/>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BB24B87-31C9-4BD9-B6CB-469EE19051A3}"/>
              </a:ext>
            </a:extLst>
          </p:cNvPr>
          <p:cNvSpPr>
            <a:spLocks noGrp="1"/>
          </p:cNvSpPr>
          <p:nvPr>
            <p:ph type="dt" sz="half" idx="10"/>
          </p:nvPr>
        </p:nvSpPr>
        <p:spPr bwMode="gray"/>
        <p:txBody>
          <a:bodyPr/>
          <a:lstStyle/>
          <a:p>
            <a:fld id="{BA27F08E-62AF-4984-9352-B1BF15FE0584}" type="datetime1">
              <a:rPr lang="en-US" smtClean="0"/>
              <a:t>10/27/2022</a:t>
            </a:fld>
            <a:endParaRPr lang="en-US" dirty="0"/>
          </a:p>
        </p:txBody>
      </p:sp>
      <p:sp>
        <p:nvSpPr>
          <p:cNvPr id="5" name="Footer Placeholder 4">
            <a:extLst>
              <a:ext uri="{FF2B5EF4-FFF2-40B4-BE49-F238E27FC236}">
                <a16:creationId xmlns:a16="http://schemas.microsoft.com/office/drawing/2014/main" id="{0765FB1D-8B17-4CDB-BAAD-56DCBE7C6507}"/>
              </a:ext>
            </a:extLst>
          </p:cNvPr>
          <p:cNvSpPr>
            <a:spLocks noGrp="1"/>
          </p:cNvSpPr>
          <p:nvPr>
            <p:ph type="ftr" sz="quarter" idx="11"/>
          </p:nvPr>
        </p:nvSpPr>
        <p:spPr bwMode="gray"/>
        <p:txBody>
          <a:bodyPr/>
          <a:lstStyle/>
          <a:p>
            <a:r>
              <a:rPr lang="en-US" dirty="0"/>
              <a:t>Confidential property of Optum. Do not distribute or reproduce without express permission from Optum.</a:t>
            </a:r>
          </a:p>
        </p:txBody>
      </p:sp>
      <p:sp>
        <p:nvSpPr>
          <p:cNvPr id="6" name="Slide Number Placeholder 5">
            <a:extLst>
              <a:ext uri="{FF2B5EF4-FFF2-40B4-BE49-F238E27FC236}">
                <a16:creationId xmlns:a16="http://schemas.microsoft.com/office/drawing/2014/main" id="{1A563E8E-48A6-4825-9CB7-1E5880454802}"/>
              </a:ext>
            </a:extLst>
          </p:cNvPr>
          <p:cNvSpPr>
            <a:spLocks noGrp="1"/>
          </p:cNvSpPr>
          <p:nvPr>
            <p:ph type="sldNum" sz="quarter" idx="12"/>
          </p:nvPr>
        </p:nvSpPr>
        <p:spPr bwMode="gray"/>
        <p:txBody>
          <a:bodyPr/>
          <a:lstStyle/>
          <a:p>
            <a:fld id="{03805D93-7D4B-4CBC-BABC-3A8AC08CB7F4}" type="slidenum">
              <a:rPr lang="en-US" smtClean="0"/>
              <a:t>‹#›</a:t>
            </a:fld>
            <a:endParaRPr lang="en-US" dirty="0"/>
          </a:p>
        </p:txBody>
      </p:sp>
      <p:sp>
        <p:nvSpPr>
          <p:cNvPr id="7" name="TextBox 6">
            <a:extLst>
              <a:ext uri="{FF2B5EF4-FFF2-40B4-BE49-F238E27FC236}">
                <a16:creationId xmlns:a16="http://schemas.microsoft.com/office/drawing/2014/main" id="{C2B6F59F-8687-492F-A2D4-E8EBFECAC4AB}"/>
              </a:ext>
            </a:extLst>
          </p:cNvPr>
          <p:cNvSpPr txBox="1"/>
          <p:nvPr userDrawn="1"/>
        </p:nvSpPr>
        <p:spPr bwMode="gray">
          <a:xfrm>
            <a:off x="760652" y="142784"/>
            <a:ext cx="8290291" cy="246221"/>
          </a:xfrm>
          <a:prstGeom prst="rect">
            <a:avLst/>
          </a:prstGeom>
          <a:noFill/>
        </p:spPr>
        <p:txBody>
          <a:bodyPr vert="horz" wrap="square" lIns="0" tIns="0" rIns="0" bIns="0" rtlCol="0">
            <a:spAutoFit/>
          </a:bodyPr>
          <a:lstStyle/>
          <a:p>
            <a:pPr algn="l">
              <a:spcBef>
                <a:spcPts val="600"/>
              </a:spcBef>
            </a:pPr>
            <a:r>
              <a:rPr lang="en-US" sz="1600" b="1" i="0" u="none" baseline="0" dirty="0">
                <a:solidFill>
                  <a:schemeClr val="tx1"/>
                </a:solidFill>
                <a:latin typeface="+mn-lt"/>
              </a:rPr>
              <a:t>Not for use. </a:t>
            </a:r>
            <a:r>
              <a:rPr lang="en-US" sz="1600" b="0" i="0" u="none" baseline="0" dirty="0">
                <a:solidFill>
                  <a:schemeClr val="tx1"/>
                </a:solidFill>
                <a:latin typeface="+mn-lt"/>
              </a:rPr>
              <a:t>Please select an Optum approved layout.</a:t>
            </a:r>
          </a:p>
        </p:txBody>
      </p:sp>
      <p:sp>
        <p:nvSpPr>
          <p:cNvPr id="8" name="Multiply 45" descr="A large &quot;x&quot; indicating that this layout is not approved for use.">
            <a:extLst>
              <a:ext uri="{FF2B5EF4-FFF2-40B4-BE49-F238E27FC236}">
                <a16:creationId xmlns:a16="http://schemas.microsoft.com/office/drawing/2014/main" id="{340CE423-4A52-449C-9C78-E284D9A049E1}"/>
              </a:ext>
            </a:extLst>
          </p:cNvPr>
          <p:cNvSpPr>
            <a:spLocks noChangeAspect="1"/>
          </p:cNvSpPr>
          <p:nvPr userDrawn="1"/>
        </p:nvSpPr>
        <p:spPr bwMode="gray">
          <a:xfrm>
            <a:off x="399748" y="93534"/>
            <a:ext cx="344720" cy="344720"/>
          </a:xfrm>
          <a:prstGeom prst="mathMultiply">
            <a:avLst>
              <a:gd name="adj1" fmla="val 11892"/>
            </a:avLst>
          </a:prstGeom>
          <a:solidFill>
            <a:srgbClr val="C4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1463675"/>
            <a:endParaRPr lang="en-US" sz="900" dirty="0">
              <a:solidFill>
                <a:schemeClr val="bg2"/>
              </a:solidFill>
              <a:latin typeface="+mj-lt"/>
            </a:endParaRPr>
          </a:p>
        </p:txBody>
      </p:sp>
    </p:spTree>
    <p:extLst>
      <p:ext uri="{BB962C8B-B14F-4D97-AF65-F5344CB8AC3E}">
        <p14:creationId xmlns:p14="http://schemas.microsoft.com/office/powerpoint/2010/main" val="1500397949"/>
      </p:ext>
    </p:extLst>
  </p:cSld>
  <p:clrMapOvr>
    <a:masterClrMapping/>
  </p:clrMapOvr>
  <p:extLst>
    <p:ext uri="{DCECCB84-F9BA-43D5-87BE-67443E8EF086}">
      <p15:sldGuideLst xmlns:p15="http://schemas.microsoft.com/office/powerpoint/2012/main">
        <p15:guide id="1" orient="horz" pos="3776" userDrawn="1">
          <p15:clr>
            <a:srgbClr val="F26B43"/>
          </p15:clr>
        </p15:guide>
        <p15:guide id="2" orient="horz" pos="344" userDrawn="1">
          <p15:clr>
            <a:srgbClr val="F26B43"/>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B8F935-64F2-4650-80FF-CFD09440797C}"/>
              </a:ext>
            </a:extLst>
          </p:cNvPr>
          <p:cNvSpPr>
            <a:spLocks noGrp="1"/>
          </p:cNvSpPr>
          <p:nvPr>
            <p:ph type="title" orient="vert" hasCustomPrompt="1"/>
          </p:nvPr>
        </p:nvSpPr>
        <p:spPr bwMode="gray">
          <a:xfrm>
            <a:off x="10945256" y="546100"/>
            <a:ext cx="786369" cy="5297292"/>
          </a:xfrm>
        </p:spPr>
        <p:txBody>
          <a:bodyPr vert="eaVert"/>
          <a:lstStyle/>
          <a:p>
            <a:r>
              <a:rPr lang="en-US" dirty="0"/>
              <a:t>Not for use. This is a Microsoft default.</a:t>
            </a:r>
          </a:p>
        </p:txBody>
      </p:sp>
      <p:sp>
        <p:nvSpPr>
          <p:cNvPr id="3" name="Vertical Text Placeholder 2">
            <a:extLst>
              <a:ext uri="{FF2B5EF4-FFF2-40B4-BE49-F238E27FC236}">
                <a16:creationId xmlns:a16="http://schemas.microsoft.com/office/drawing/2014/main" id="{1A0DAF3A-9FF6-438D-AEE6-0F69D361006E}"/>
              </a:ext>
            </a:extLst>
          </p:cNvPr>
          <p:cNvSpPr>
            <a:spLocks noGrp="1"/>
          </p:cNvSpPr>
          <p:nvPr>
            <p:ph type="body" orient="vert" idx="1" hasCustomPrompt="1"/>
          </p:nvPr>
        </p:nvSpPr>
        <p:spPr bwMode="gray">
          <a:xfrm>
            <a:off x="3058556" y="546100"/>
            <a:ext cx="7734300" cy="5297292"/>
          </a:xfrm>
        </p:spPr>
        <p:txBody>
          <a:bodyPr vert="eaVert"/>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D08046B-162A-46A6-A5E8-53242F87888E}"/>
              </a:ext>
            </a:extLst>
          </p:cNvPr>
          <p:cNvSpPr>
            <a:spLocks noGrp="1"/>
          </p:cNvSpPr>
          <p:nvPr>
            <p:ph type="dt" sz="half" idx="10"/>
          </p:nvPr>
        </p:nvSpPr>
        <p:spPr bwMode="gray"/>
        <p:txBody>
          <a:bodyPr/>
          <a:lstStyle/>
          <a:p>
            <a:fld id="{64BD37AA-1D3A-4134-B436-1DCEC1BAB4B1}" type="datetime1">
              <a:rPr lang="en-US" smtClean="0"/>
              <a:t>10/27/2022</a:t>
            </a:fld>
            <a:endParaRPr lang="en-US" dirty="0"/>
          </a:p>
        </p:txBody>
      </p:sp>
      <p:sp>
        <p:nvSpPr>
          <p:cNvPr id="5" name="Footer Placeholder 4">
            <a:extLst>
              <a:ext uri="{FF2B5EF4-FFF2-40B4-BE49-F238E27FC236}">
                <a16:creationId xmlns:a16="http://schemas.microsoft.com/office/drawing/2014/main" id="{9D3EA6C7-F505-4DA8-9747-410A859FC904}"/>
              </a:ext>
            </a:extLst>
          </p:cNvPr>
          <p:cNvSpPr>
            <a:spLocks noGrp="1"/>
          </p:cNvSpPr>
          <p:nvPr>
            <p:ph type="ftr" sz="quarter" idx="11"/>
          </p:nvPr>
        </p:nvSpPr>
        <p:spPr bwMode="gray"/>
        <p:txBody>
          <a:bodyPr/>
          <a:lstStyle/>
          <a:p>
            <a:r>
              <a:rPr lang="en-US" dirty="0"/>
              <a:t>Confidential property of Optum. Do not distribute or reproduce without express permission from Optum.</a:t>
            </a:r>
          </a:p>
        </p:txBody>
      </p:sp>
      <p:sp>
        <p:nvSpPr>
          <p:cNvPr id="6" name="Slide Number Placeholder 5">
            <a:extLst>
              <a:ext uri="{FF2B5EF4-FFF2-40B4-BE49-F238E27FC236}">
                <a16:creationId xmlns:a16="http://schemas.microsoft.com/office/drawing/2014/main" id="{8DD75DA2-D743-4167-8A0F-F9B035E62107}"/>
              </a:ext>
            </a:extLst>
          </p:cNvPr>
          <p:cNvSpPr>
            <a:spLocks noGrp="1"/>
          </p:cNvSpPr>
          <p:nvPr>
            <p:ph type="sldNum" sz="quarter" idx="12"/>
          </p:nvPr>
        </p:nvSpPr>
        <p:spPr bwMode="gray"/>
        <p:txBody>
          <a:bodyPr/>
          <a:lstStyle/>
          <a:p>
            <a:fld id="{03805D93-7D4B-4CBC-BABC-3A8AC08CB7F4}" type="slidenum">
              <a:rPr lang="en-US" smtClean="0"/>
              <a:t>‹#›</a:t>
            </a:fld>
            <a:endParaRPr lang="en-US" dirty="0"/>
          </a:p>
        </p:txBody>
      </p:sp>
      <p:sp>
        <p:nvSpPr>
          <p:cNvPr id="7" name="TextBox 6">
            <a:extLst>
              <a:ext uri="{FF2B5EF4-FFF2-40B4-BE49-F238E27FC236}">
                <a16:creationId xmlns:a16="http://schemas.microsoft.com/office/drawing/2014/main" id="{C05104E2-CEF6-4BD8-B7C0-2C8692A17794}"/>
              </a:ext>
            </a:extLst>
          </p:cNvPr>
          <p:cNvSpPr txBox="1"/>
          <p:nvPr userDrawn="1"/>
        </p:nvSpPr>
        <p:spPr bwMode="gray">
          <a:xfrm>
            <a:off x="760652" y="142784"/>
            <a:ext cx="8290291" cy="246221"/>
          </a:xfrm>
          <a:prstGeom prst="rect">
            <a:avLst/>
          </a:prstGeom>
          <a:noFill/>
        </p:spPr>
        <p:txBody>
          <a:bodyPr vert="horz" wrap="square" lIns="0" tIns="0" rIns="0" bIns="0" rtlCol="0">
            <a:spAutoFit/>
          </a:bodyPr>
          <a:lstStyle/>
          <a:p>
            <a:pPr algn="l">
              <a:spcBef>
                <a:spcPts val="600"/>
              </a:spcBef>
            </a:pPr>
            <a:r>
              <a:rPr lang="en-US" sz="1600" b="1" i="0" u="none" baseline="0" dirty="0">
                <a:solidFill>
                  <a:schemeClr val="tx1"/>
                </a:solidFill>
                <a:latin typeface="+mn-lt"/>
              </a:rPr>
              <a:t>Not for use. </a:t>
            </a:r>
            <a:r>
              <a:rPr lang="en-US" sz="1600" b="0" i="0" u="none" baseline="0" dirty="0">
                <a:solidFill>
                  <a:schemeClr val="tx1"/>
                </a:solidFill>
                <a:latin typeface="+mn-lt"/>
              </a:rPr>
              <a:t>Please select an Optum approved layout.</a:t>
            </a:r>
          </a:p>
        </p:txBody>
      </p:sp>
      <p:sp>
        <p:nvSpPr>
          <p:cNvPr id="8" name="Multiply 45" descr="A large &quot;x&quot; indicating that this layout is not approved for use.">
            <a:extLst>
              <a:ext uri="{FF2B5EF4-FFF2-40B4-BE49-F238E27FC236}">
                <a16:creationId xmlns:a16="http://schemas.microsoft.com/office/drawing/2014/main" id="{D8807564-3DF6-491D-A764-145269B5B371}"/>
              </a:ext>
            </a:extLst>
          </p:cNvPr>
          <p:cNvSpPr>
            <a:spLocks noChangeAspect="1"/>
          </p:cNvSpPr>
          <p:nvPr userDrawn="1"/>
        </p:nvSpPr>
        <p:spPr bwMode="gray">
          <a:xfrm>
            <a:off x="399748" y="93534"/>
            <a:ext cx="344720" cy="344720"/>
          </a:xfrm>
          <a:prstGeom prst="mathMultiply">
            <a:avLst>
              <a:gd name="adj1" fmla="val 11892"/>
            </a:avLst>
          </a:prstGeom>
          <a:solidFill>
            <a:srgbClr val="C4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1463675"/>
            <a:endParaRPr lang="en-US" sz="900" dirty="0">
              <a:solidFill>
                <a:schemeClr val="bg2"/>
              </a:solidFill>
              <a:latin typeface="+mj-lt"/>
            </a:endParaRPr>
          </a:p>
        </p:txBody>
      </p:sp>
    </p:spTree>
    <p:extLst>
      <p:ext uri="{BB962C8B-B14F-4D97-AF65-F5344CB8AC3E}">
        <p14:creationId xmlns:p14="http://schemas.microsoft.com/office/powerpoint/2010/main" val="1334358615"/>
      </p:ext>
    </p:extLst>
  </p:cSld>
  <p:clrMapOvr>
    <a:masterClrMapping/>
  </p:clrMapOvr>
  <p:extLst>
    <p:ext uri="{DCECCB84-F9BA-43D5-87BE-67443E8EF086}">
      <p15:sldGuideLst xmlns:p15="http://schemas.microsoft.com/office/powerpoint/2012/main">
        <p15:guide id="1" orient="horz" pos="3776" userDrawn="1">
          <p15:clr>
            <a:srgbClr val="F26B43"/>
          </p15:clr>
        </p15:guide>
        <p15:guide id="2" orient="horz" pos="344" userDrawn="1">
          <p15:clr>
            <a:srgbClr val="F26B43"/>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02">
    <p:bg>
      <p:bgPr>
        <a:solidFill>
          <a:srgbClr val="FBF9F4"/>
        </a:solidFill>
        <a:effectLst/>
      </p:bgPr>
    </p:bg>
    <p:spTree>
      <p:nvGrpSpPr>
        <p:cNvPr id="1" name=""/>
        <p:cNvGrpSpPr/>
        <p:nvPr/>
      </p:nvGrpSpPr>
      <p:grpSpPr>
        <a:xfrm>
          <a:off x="0" y="0"/>
          <a:ext cx="0" cy="0"/>
          <a:chOff x="0" y="0"/>
          <a:chExt cx="0" cy="0"/>
        </a:xfrm>
      </p:grpSpPr>
      <p:sp>
        <p:nvSpPr>
          <p:cNvPr id="6" name="Date Placeholder 5" hidden="1">
            <a:extLst>
              <a:ext uri="{FF2B5EF4-FFF2-40B4-BE49-F238E27FC236}">
                <a16:creationId xmlns:a16="http://schemas.microsoft.com/office/drawing/2014/main" id="{E23FAE9B-982D-41B9-BBD2-74E842A46071}"/>
              </a:ext>
            </a:extLst>
          </p:cNvPr>
          <p:cNvSpPr>
            <a:spLocks noGrp="1"/>
          </p:cNvSpPr>
          <p:nvPr>
            <p:ph type="dt" sz="half" idx="12"/>
          </p:nvPr>
        </p:nvSpPr>
        <p:spPr/>
        <p:txBody>
          <a:bodyPr/>
          <a:lstStyle/>
          <a:p>
            <a:fld id="{45B8C93C-B470-48DC-878B-475DD7D9D265}" type="datetime1">
              <a:rPr lang="en-US" smtClean="0"/>
              <a:t>10/27/2022</a:t>
            </a:fld>
            <a:endParaRPr lang="en-US" dirty="0"/>
          </a:p>
        </p:txBody>
      </p:sp>
      <p:sp>
        <p:nvSpPr>
          <p:cNvPr id="8" name="Slide Number Placeholder 7" hidden="1">
            <a:extLst>
              <a:ext uri="{FF2B5EF4-FFF2-40B4-BE49-F238E27FC236}">
                <a16:creationId xmlns:a16="http://schemas.microsoft.com/office/drawing/2014/main" id="{1E1DF904-338B-407E-A788-88865DF5B781}"/>
              </a:ext>
            </a:extLst>
          </p:cNvPr>
          <p:cNvSpPr>
            <a:spLocks noGrp="1"/>
          </p:cNvSpPr>
          <p:nvPr>
            <p:ph type="sldNum" sz="quarter" idx="14"/>
          </p:nvPr>
        </p:nvSpPr>
        <p:spPr/>
        <p:txBody>
          <a:bodyPr/>
          <a:lstStyle/>
          <a:p>
            <a:fld id="{03805D93-7D4B-4CBC-BABC-3A8AC08CB7F4}" type="slidenum">
              <a:rPr lang="en-US" smtClean="0"/>
              <a:pPr/>
              <a:t>‹#›</a:t>
            </a:fld>
            <a:endParaRPr lang="en-US" dirty="0"/>
          </a:p>
        </p:txBody>
      </p:sp>
      <p:sp>
        <p:nvSpPr>
          <p:cNvPr id="7" name="Footer Placeholder 6" hidden="1">
            <a:extLst>
              <a:ext uri="{FF2B5EF4-FFF2-40B4-BE49-F238E27FC236}">
                <a16:creationId xmlns:a16="http://schemas.microsoft.com/office/drawing/2014/main" id="{0E8CE9CD-F45B-421B-99EE-E365E024903C}"/>
              </a:ext>
            </a:extLst>
          </p:cNvPr>
          <p:cNvSpPr>
            <a:spLocks noGrp="1"/>
          </p:cNvSpPr>
          <p:nvPr>
            <p:ph type="ftr" sz="quarter" idx="13"/>
          </p:nvPr>
        </p:nvSpPr>
        <p:spPr/>
        <p:txBody>
          <a:bodyPr/>
          <a:lstStyle/>
          <a:p>
            <a:r>
              <a:rPr lang="en-US" dirty="0"/>
              <a:t>Confidential property of Optum. Do not distribute or reproduce without express permission from Optum.</a:t>
            </a:r>
          </a:p>
        </p:txBody>
      </p:sp>
      <p:sp>
        <p:nvSpPr>
          <p:cNvPr id="17" name="Presentation date placeholder">
            <a:extLst>
              <a:ext uri="{FF2B5EF4-FFF2-40B4-BE49-F238E27FC236}">
                <a16:creationId xmlns:a16="http://schemas.microsoft.com/office/drawing/2014/main" id="{798BE44C-881B-41C4-90ED-E3EADCC7440A}"/>
              </a:ext>
            </a:extLst>
          </p:cNvPr>
          <p:cNvSpPr>
            <a:spLocks noGrp="1"/>
          </p:cNvSpPr>
          <p:nvPr>
            <p:ph type="body" sz="quarter" idx="11" hasCustomPrompt="1"/>
          </p:nvPr>
        </p:nvSpPr>
        <p:spPr bwMode="gray">
          <a:xfrm>
            <a:off x="463462" y="6197353"/>
            <a:ext cx="4709160" cy="215444"/>
          </a:xfrm>
        </p:spPr>
        <p:txBody>
          <a:bodyPr wrap="square" anchor="b">
            <a:spAutoFit/>
          </a:bodyPr>
          <a:lstStyle>
            <a:lvl1pPr marL="0" indent="0">
              <a:spcBef>
                <a:spcPts val="0"/>
              </a:spcBef>
              <a:buFont typeface="Arial" panose="020B0604020202020204" pitchFamily="34" charset="0"/>
              <a:buNone/>
              <a:defRPr sz="1400" b="1">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dirty="0"/>
              <a:t>Month DD, YYYY (May also be location or speaker)</a:t>
            </a:r>
          </a:p>
        </p:txBody>
      </p:sp>
      <p:sp>
        <p:nvSpPr>
          <p:cNvPr id="16" name="Subtitle placeholder">
            <a:extLst>
              <a:ext uri="{FF2B5EF4-FFF2-40B4-BE49-F238E27FC236}">
                <a16:creationId xmlns:a16="http://schemas.microsoft.com/office/drawing/2014/main" id="{2E03F862-177D-4A2A-BB03-60A40298232B}"/>
              </a:ext>
            </a:extLst>
          </p:cNvPr>
          <p:cNvSpPr>
            <a:spLocks noGrp="1"/>
          </p:cNvSpPr>
          <p:nvPr>
            <p:ph type="body" sz="quarter" idx="10" hasCustomPrompt="1"/>
          </p:nvPr>
        </p:nvSpPr>
        <p:spPr bwMode="gray">
          <a:xfrm>
            <a:off x="463462" y="4635651"/>
            <a:ext cx="4709160" cy="553998"/>
          </a:xfrm>
        </p:spPr>
        <p:txBody>
          <a:bodyPr>
            <a:spAutoFit/>
          </a:bodyPr>
          <a:lstStyle>
            <a:lvl1pPr marL="0" indent="0">
              <a:spcBef>
                <a:spcPts val="0"/>
              </a:spcBef>
              <a:buFont typeface="Arial" panose="020B0604020202020204" pitchFamily="34" charset="0"/>
              <a:buNone/>
              <a:defRPr sz="1800">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dirty="0"/>
              <a:t>Presentation subtitle (optional); Arial 18pt, sentence case, max. 3 lines</a:t>
            </a:r>
          </a:p>
        </p:txBody>
      </p:sp>
      <p:sp>
        <p:nvSpPr>
          <p:cNvPr id="2" name="Title 1">
            <a:extLst>
              <a:ext uri="{FF2B5EF4-FFF2-40B4-BE49-F238E27FC236}">
                <a16:creationId xmlns:a16="http://schemas.microsoft.com/office/drawing/2014/main" id="{59CA19A5-5525-4A37-AEE4-E2ED4BB950D4}"/>
              </a:ext>
            </a:extLst>
          </p:cNvPr>
          <p:cNvSpPr>
            <a:spLocks noGrp="1"/>
          </p:cNvSpPr>
          <p:nvPr>
            <p:ph type="title" hasCustomPrompt="1"/>
          </p:nvPr>
        </p:nvSpPr>
        <p:spPr bwMode="gray">
          <a:xfrm>
            <a:off x="463462" y="2450287"/>
            <a:ext cx="4709160" cy="1869743"/>
          </a:xfrm>
        </p:spPr>
        <p:txBody>
          <a:bodyPr anchor="b"/>
          <a:lstStyle>
            <a:lvl1pPr>
              <a:defRPr sz="4500"/>
            </a:lvl1pPr>
          </a:lstStyle>
          <a:p>
            <a:r>
              <a:rPr lang="en-US" dirty="0"/>
              <a:t>Insightful presentation title (max. 3 lines)</a:t>
            </a:r>
          </a:p>
        </p:txBody>
      </p:sp>
      <p:pic>
        <p:nvPicPr>
          <p:cNvPr id="11" name="Optum logo" descr="Optum logo">
            <a:extLst>
              <a:ext uri="{FF2B5EF4-FFF2-40B4-BE49-F238E27FC236}">
                <a16:creationId xmlns:a16="http://schemas.microsoft.com/office/drawing/2014/main" id="{8379DEF5-9B62-4192-91DE-19BB09195893}"/>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457200" y="833151"/>
            <a:ext cx="1917891" cy="555322"/>
          </a:xfrm>
          <a:prstGeom prst="rect">
            <a:avLst/>
          </a:prstGeom>
        </p:spPr>
      </p:pic>
      <p:pic>
        <p:nvPicPr>
          <p:cNvPr id="24" name="Picture 23">
            <a:extLst>
              <a:ext uri="{FF2B5EF4-FFF2-40B4-BE49-F238E27FC236}">
                <a16:creationId xmlns:a16="http://schemas.microsoft.com/office/drawing/2014/main" id="{0FC9DEF5-8784-475B-B82B-3A69645F62EA}"/>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bwMode="gray">
          <a:xfrm>
            <a:off x="6016752" y="0"/>
            <a:ext cx="6175248" cy="6858000"/>
          </a:xfrm>
          <a:prstGeom prst="rect">
            <a:avLst/>
          </a:prstGeom>
        </p:spPr>
      </p:pic>
    </p:spTree>
    <p:extLst>
      <p:ext uri="{BB962C8B-B14F-4D97-AF65-F5344CB8AC3E}">
        <p14:creationId xmlns:p14="http://schemas.microsoft.com/office/powerpoint/2010/main" val="3141611383"/>
      </p:ext>
    </p:extLst>
  </p:cSld>
  <p:clrMapOvr>
    <a:masterClrMapping/>
  </p:clrMapOvr>
  <p:extLst>
    <p:ext uri="{DCECCB84-F9BA-43D5-87BE-67443E8EF086}">
      <p15:sldGuideLst xmlns:p15="http://schemas.microsoft.com/office/powerpoint/2012/main">
        <p15:guide id="2" pos="3259">
          <p15:clr>
            <a:srgbClr val="FBAE40"/>
          </p15:clr>
        </p15:guide>
        <p15:guide id="3" orient="horz" pos="2722">
          <p15:clr>
            <a:srgbClr val="FBAE40"/>
          </p15:clr>
        </p15:guide>
        <p15:guide id="4" orient="horz" pos="2919">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ver 03">
    <p:bg>
      <p:bgPr>
        <a:solidFill>
          <a:srgbClr val="FBF9F4"/>
        </a:solidFill>
        <a:effectLst/>
      </p:bgPr>
    </p:bg>
    <p:spTree>
      <p:nvGrpSpPr>
        <p:cNvPr id="1" name=""/>
        <p:cNvGrpSpPr/>
        <p:nvPr/>
      </p:nvGrpSpPr>
      <p:grpSpPr>
        <a:xfrm>
          <a:off x="0" y="0"/>
          <a:ext cx="0" cy="0"/>
          <a:chOff x="0" y="0"/>
          <a:chExt cx="0" cy="0"/>
        </a:xfrm>
      </p:grpSpPr>
      <p:sp>
        <p:nvSpPr>
          <p:cNvPr id="6" name="Date Placeholder 5" hidden="1">
            <a:extLst>
              <a:ext uri="{FF2B5EF4-FFF2-40B4-BE49-F238E27FC236}">
                <a16:creationId xmlns:a16="http://schemas.microsoft.com/office/drawing/2014/main" id="{E23FAE9B-982D-41B9-BBD2-74E842A46071}"/>
              </a:ext>
            </a:extLst>
          </p:cNvPr>
          <p:cNvSpPr>
            <a:spLocks noGrp="1"/>
          </p:cNvSpPr>
          <p:nvPr>
            <p:ph type="dt" sz="half" idx="12"/>
          </p:nvPr>
        </p:nvSpPr>
        <p:spPr/>
        <p:txBody>
          <a:bodyPr/>
          <a:lstStyle/>
          <a:p>
            <a:fld id="{45B8C93C-B470-48DC-878B-475DD7D9D265}" type="datetime1">
              <a:rPr lang="en-US" smtClean="0"/>
              <a:t>10/27/2022</a:t>
            </a:fld>
            <a:endParaRPr lang="en-US" dirty="0"/>
          </a:p>
        </p:txBody>
      </p:sp>
      <p:sp>
        <p:nvSpPr>
          <p:cNvPr id="8" name="Slide Number Placeholder 7" hidden="1">
            <a:extLst>
              <a:ext uri="{FF2B5EF4-FFF2-40B4-BE49-F238E27FC236}">
                <a16:creationId xmlns:a16="http://schemas.microsoft.com/office/drawing/2014/main" id="{1E1DF904-338B-407E-A788-88865DF5B781}"/>
              </a:ext>
            </a:extLst>
          </p:cNvPr>
          <p:cNvSpPr>
            <a:spLocks noGrp="1"/>
          </p:cNvSpPr>
          <p:nvPr>
            <p:ph type="sldNum" sz="quarter" idx="14"/>
          </p:nvPr>
        </p:nvSpPr>
        <p:spPr/>
        <p:txBody>
          <a:bodyPr/>
          <a:lstStyle/>
          <a:p>
            <a:fld id="{03805D93-7D4B-4CBC-BABC-3A8AC08CB7F4}" type="slidenum">
              <a:rPr lang="en-US" smtClean="0"/>
              <a:pPr/>
              <a:t>‹#›</a:t>
            </a:fld>
            <a:endParaRPr lang="en-US" dirty="0"/>
          </a:p>
        </p:txBody>
      </p:sp>
      <p:sp>
        <p:nvSpPr>
          <p:cNvPr id="7" name="Footer Placeholder 6" hidden="1">
            <a:extLst>
              <a:ext uri="{FF2B5EF4-FFF2-40B4-BE49-F238E27FC236}">
                <a16:creationId xmlns:a16="http://schemas.microsoft.com/office/drawing/2014/main" id="{0E8CE9CD-F45B-421B-99EE-E365E024903C}"/>
              </a:ext>
            </a:extLst>
          </p:cNvPr>
          <p:cNvSpPr>
            <a:spLocks noGrp="1"/>
          </p:cNvSpPr>
          <p:nvPr>
            <p:ph type="ftr" sz="quarter" idx="13"/>
          </p:nvPr>
        </p:nvSpPr>
        <p:spPr/>
        <p:txBody>
          <a:bodyPr/>
          <a:lstStyle/>
          <a:p>
            <a:r>
              <a:rPr lang="en-US" dirty="0"/>
              <a:t>Confidential property of Optum. Do not distribute or reproduce without express permission from Optum.</a:t>
            </a:r>
          </a:p>
        </p:txBody>
      </p:sp>
      <p:sp>
        <p:nvSpPr>
          <p:cNvPr id="17" name="Presentation date placeholder">
            <a:extLst>
              <a:ext uri="{FF2B5EF4-FFF2-40B4-BE49-F238E27FC236}">
                <a16:creationId xmlns:a16="http://schemas.microsoft.com/office/drawing/2014/main" id="{798BE44C-881B-41C4-90ED-E3EADCC7440A}"/>
              </a:ext>
            </a:extLst>
          </p:cNvPr>
          <p:cNvSpPr>
            <a:spLocks noGrp="1"/>
          </p:cNvSpPr>
          <p:nvPr>
            <p:ph type="body" sz="quarter" idx="11" hasCustomPrompt="1"/>
          </p:nvPr>
        </p:nvSpPr>
        <p:spPr bwMode="gray">
          <a:xfrm>
            <a:off x="463462" y="6197353"/>
            <a:ext cx="4709160" cy="215444"/>
          </a:xfrm>
        </p:spPr>
        <p:txBody>
          <a:bodyPr wrap="square" anchor="b">
            <a:spAutoFit/>
          </a:bodyPr>
          <a:lstStyle>
            <a:lvl1pPr marL="0" indent="0">
              <a:spcBef>
                <a:spcPts val="0"/>
              </a:spcBef>
              <a:buFont typeface="Arial" panose="020B0604020202020204" pitchFamily="34" charset="0"/>
              <a:buNone/>
              <a:defRPr sz="1400" b="1">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dirty="0"/>
              <a:t>Month DD, YYYY (May also be location or speaker)</a:t>
            </a:r>
          </a:p>
        </p:txBody>
      </p:sp>
      <p:sp>
        <p:nvSpPr>
          <p:cNvPr id="16" name="Subtitle placeholder">
            <a:extLst>
              <a:ext uri="{FF2B5EF4-FFF2-40B4-BE49-F238E27FC236}">
                <a16:creationId xmlns:a16="http://schemas.microsoft.com/office/drawing/2014/main" id="{2E03F862-177D-4A2A-BB03-60A40298232B}"/>
              </a:ext>
            </a:extLst>
          </p:cNvPr>
          <p:cNvSpPr>
            <a:spLocks noGrp="1"/>
          </p:cNvSpPr>
          <p:nvPr>
            <p:ph type="body" sz="quarter" idx="10" hasCustomPrompt="1"/>
          </p:nvPr>
        </p:nvSpPr>
        <p:spPr bwMode="gray">
          <a:xfrm>
            <a:off x="463462" y="4635651"/>
            <a:ext cx="4709160" cy="553998"/>
          </a:xfrm>
        </p:spPr>
        <p:txBody>
          <a:bodyPr>
            <a:spAutoFit/>
          </a:bodyPr>
          <a:lstStyle>
            <a:lvl1pPr marL="0" indent="0">
              <a:spcBef>
                <a:spcPts val="0"/>
              </a:spcBef>
              <a:buFont typeface="Arial" panose="020B0604020202020204" pitchFamily="34" charset="0"/>
              <a:buNone/>
              <a:defRPr sz="1800">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dirty="0"/>
              <a:t>Presentation subtitle (optional); Arial 18pt, sentence case, max. 3 lines</a:t>
            </a:r>
          </a:p>
        </p:txBody>
      </p:sp>
      <p:sp>
        <p:nvSpPr>
          <p:cNvPr id="2" name="Title 1">
            <a:extLst>
              <a:ext uri="{FF2B5EF4-FFF2-40B4-BE49-F238E27FC236}">
                <a16:creationId xmlns:a16="http://schemas.microsoft.com/office/drawing/2014/main" id="{59CA19A5-5525-4A37-AEE4-E2ED4BB950D4}"/>
              </a:ext>
            </a:extLst>
          </p:cNvPr>
          <p:cNvSpPr>
            <a:spLocks noGrp="1"/>
          </p:cNvSpPr>
          <p:nvPr>
            <p:ph type="title" hasCustomPrompt="1"/>
          </p:nvPr>
        </p:nvSpPr>
        <p:spPr bwMode="gray">
          <a:xfrm>
            <a:off x="463462" y="2450287"/>
            <a:ext cx="4709160" cy="1869743"/>
          </a:xfrm>
        </p:spPr>
        <p:txBody>
          <a:bodyPr anchor="b"/>
          <a:lstStyle>
            <a:lvl1pPr>
              <a:defRPr sz="4500"/>
            </a:lvl1pPr>
          </a:lstStyle>
          <a:p>
            <a:r>
              <a:rPr lang="en-US" dirty="0"/>
              <a:t>Insightful presentation title (max. 3 lines)</a:t>
            </a:r>
          </a:p>
        </p:txBody>
      </p:sp>
      <p:pic>
        <p:nvPicPr>
          <p:cNvPr id="11" name="Optum logo" descr="Optum logo">
            <a:extLst>
              <a:ext uri="{FF2B5EF4-FFF2-40B4-BE49-F238E27FC236}">
                <a16:creationId xmlns:a16="http://schemas.microsoft.com/office/drawing/2014/main" id="{8379DEF5-9B62-4192-91DE-19BB09195893}"/>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457200" y="833151"/>
            <a:ext cx="1917891" cy="555322"/>
          </a:xfrm>
          <a:prstGeom prst="rect">
            <a:avLst/>
          </a:prstGeom>
        </p:spPr>
      </p:pic>
      <p:pic>
        <p:nvPicPr>
          <p:cNvPr id="12" name="Picture 11">
            <a:extLst>
              <a:ext uri="{FF2B5EF4-FFF2-40B4-BE49-F238E27FC236}">
                <a16:creationId xmlns:a16="http://schemas.microsoft.com/office/drawing/2014/main" id="{12FF9B2B-62EB-453D-883A-F3D1C5D129E3}"/>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bwMode="gray">
          <a:xfrm>
            <a:off x="6016749" y="0"/>
            <a:ext cx="6175248" cy="6858000"/>
          </a:xfrm>
          <a:prstGeom prst="rect">
            <a:avLst/>
          </a:prstGeom>
        </p:spPr>
      </p:pic>
    </p:spTree>
    <p:extLst>
      <p:ext uri="{BB962C8B-B14F-4D97-AF65-F5344CB8AC3E}">
        <p14:creationId xmlns:p14="http://schemas.microsoft.com/office/powerpoint/2010/main" val="3413202921"/>
      </p:ext>
    </p:extLst>
  </p:cSld>
  <p:clrMapOvr>
    <a:masterClrMapping/>
  </p:clrMapOvr>
  <p:extLst>
    <p:ext uri="{DCECCB84-F9BA-43D5-87BE-67443E8EF086}">
      <p15:sldGuideLst xmlns:p15="http://schemas.microsoft.com/office/powerpoint/2012/main">
        <p15:guide id="2" pos="3259">
          <p15:clr>
            <a:srgbClr val="FBAE40"/>
          </p15:clr>
        </p15:guide>
        <p15:guide id="3" orient="horz" pos="2722">
          <p15:clr>
            <a:srgbClr val="FBAE40"/>
          </p15:clr>
        </p15:guide>
        <p15:guide id="4" orient="horz" pos="2919">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ver 04">
    <p:bg>
      <p:bgPr>
        <a:solidFill>
          <a:srgbClr val="FBF9F4"/>
        </a:solidFill>
        <a:effectLst/>
      </p:bgPr>
    </p:bg>
    <p:spTree>
      <p:nvGrpSpPr>
        <p:cNvPr id="1" name=""/>
        <p:cNvGrpSpPr/>
        <p:nvPr/>
      </p:nvGrpSpPr>
      <p:grpSpPr>
        <a:xfrm>
          <a:off x="0" y="0"/>
          <a:ext cx="0" cy="0"/>
          <a:chOff x="0" y="0"/>
          <a:chExt cx="0" cy="0"/>
        </a:xfrm>
      </p:grpSpPr>
      <p:sp>
        <p:nvSpPr>
          <p:cNvPr id="6" name="Date Placeholder 5" hidden="1">
            <a:extLst>
              <a:ext uri="{FF2B5EF4-FFF2-40B4-BE49-F238E27FC236}">
                <a16:creationId xmlns:a16="http://schemas.microsoft.com/office/drawing/2014/main" id="{E23FAE9B-982D-41B9-BBD2-74E842A46071}"/>
              </a:ext>
            </a:extLst>
          </p:cNvPr>
          <p:cNvSpPr>
            <a:spLocks noGrp="1"/>
          </p:cNvSpPr>
          <p:nvPr>
            <p:ph type="dt" sz="half" idx="12"/>
          </p:nvPr>
        </p:nvSpPr>
        <p:spPr/>
        <p:txBody>
          <a:bodyPr/>
          <a:lstStyle/>
          <a:p>
            <a:fld id="{45B8C93C-B470-48DC-878B-475DD7D9D265}" type="datetime1">
              <a:rPr lang="en-US" smtClean="0"/>
              <a:t>10/27/2022</a:t>
            </a:fld>
            <a:endParaRPr lang="en-US" dirty="0"/>
          </a:p>
        </p:txBody>
      </p:sp>
      <p:sp>
        <p:nvSpPr>
          <p:cNvPr id="8" name="Slide Number Placeholder 7" hidden="1">
            <a:extLst>
              <a:ext uri="{FF2B5EF4-FFF2-40B4-BE49-F238E27FC236}">
                <a16:creationId xmlns:a16="http://schemas.microsoft.com/office/drawing/2014/main" id="{1E1DF904-338B-407E-A788-88865DF5B781}"/>
              </a:ext>
            </a:extLst>
          </p:cNvPr>
          <p:cNvSpPr>
            <a:spLocks noGrp="1"/>
          </p:cNvSpPr>
          <p:nvPr>
            <p:ph type="sldNum" sz="quarter" idx="14"/>
          </p:nvPr>
        </p:nvSpPr>
        <p:spPr/>
        <p:txBody>
          <a:bodyPr/>
          <a:lstStyle/>
          <a:p>
            <a:fld id="{03805D93-7D4B-4CBC-BABC-3A8AC08CB7F4}" type="slidenum">
              <a:rPr lang="en-US" smtClean="0"/>
              <a:pPr/>
              <a:t>‹#›</a:t>
            </a:fld>
            <a:endParaRPr lang="en-US" dirty="0"/>
          </a:p>
        </p:txBody>
      </p:sp>
      <p:sp>
        <p:nvSpPr>
          <p:cNvPr id="7" name="Footer Placeholder 6" hidden="1">
            <a:extLst>
              <a:ext uri="{FF2B5EF4-FFF2-40B4-BE49-F238E27FC236}">
                <a16:creationId xmlns:a16="http://schemas.microsoft.com/office/drawing/2014/main" id="{0E8CE9CD-F45B-421B-99EE-E365E024903C}"/>
              </a:ext>
            </a:extLst>
          </p:cNvPr>
          <p:cNvSpPr>
            <a:spLocks noGrp="1"/>
          </p:cNvSpPr>
          <p:nvPr>
            <p:ph type="ftr" sz="quarter" idx="13"/>
          </p:nvPr>
        </p:nvSpPr>
        <p:spPr/>
        <p:txBody>
          <a:bodyPr/>
          <a:lstStyle/>
          <a:p>
            <a:r>
              <a:rPr lang="en-US" dirty="0"/>
              <a:t>Confidential property of Optum. Do not distribute or reproduce without express permission from Optum.</a:t>
            </a:r>
          </a:p>
        </p:txBody>
      </p:sp>
      <p:sp>
        <p:nvSpPr>
          <p:cNvPr id="17" name="Presentation date placeholder">
            <a:extLst>
              <a:ext uri="{FF2B5EF4-FFF2-40B4-BE49-F238E27FC236}">
                <a16:creationId xmlns:a16="http://schemas.microsoft.com/office/drawing/2014/main" id="{798BE44C-881B-41C4-90ED-E3EADCC7440A}"/>
              </a:ext>
            </a:extLst>
          </p:cNvPr>
          <p:cNvSpPr>
            <a:spLocks noGrp="1"/>
          </p:cNvSpPr>
          <p:nvPr>
            <p:ph type="body" sz="quarter" idx="11" hasCustomPrompt="1"/>
          </p:nvPr>
        </p:nvSpPr>
        <p:spPr bwMode="gray">
          <a:xfrm>
            <a:off x="463462" y="6197353"/>
            <a:ext cx="4709160" cy="215444"/>
          </a:xfrm>
        </p:spPr>
        <p:txBody>
          <a:bodyPr wrap="square" anchor="b">
            <a:spAutoFit/>
          </a:bodyPr>
          <a:lstStyle>
            <a:lvl1pPr marL="0" indent="0">
              <a:spcBef>
                <a:spcPts val="0"/>
              </a:spcBef>
              <a:buFont typeface="Arial" panose="020B0604020202020204" pitchFamily="34" charset="0"/>
              <a:buNone/>
              <a:defRPr sz="1400" b="1">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dirty="0"/>
              <a:t>Month DD, YYYY (May also be location or speaker)</a:t>
            </a:r>
          </a:p>
        </p:txBody>
      </p:sp>
      <p:sp>
        <p:nvSpPr>
          <p:cNvPr id="16" name="Subtitle placeholder">
            <a:extLst>
              <a:ext uri="{FF2B5EF4-FFF2-40B4-BE49-F238E27FC236}">
                <a16:creationId xmlns:a16="http://schemas.microsoft.com/office/drawing/2014/main" id="{2E03F862-177D-4A2A-BB03-60A40298232B}"/>
              </a:ext>
            </a:extLst>
          </p:cNvPr>
          <p:cNvSpPr>
            <a:spLocks noGrp="1"/>
          </p:cNvSpPr>
          <p:nvPr>
            <p:ph type="body" sz="quarter" idx="10" hasCustomPrompt="1"/>
          </p:nvPr>
        </p:nvSpPr>
        <p:spPr bwMode="gray">
          <a:xfrm>
            <a:off x="463462" y="4635651"/>
            <a:ext cx="4709160" cy="553998"/>
          </a:xfrm>
        </p:spPr>
        <p:txBody>
          <a:bodyPr>
            <a:spAutoFit/>
          </a:bodyPr>
          <a:lstStyle>
            <a:lvl1pPr marL="0" indent="0">
              <a:spcBef>
                <a:spcPts val="0"/>
              </a:spcBef>
              <a:buFont typeface="Arial" panose="020B0604020202020204" pitchFamily="34" charset="0"/>
              <a:buNone/>
              <a:defRPr sz="1800">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dirty="0"/>
              <a:t>Presentation subtitle (optional); Arial 18pt, sentence case, max. 3 lines</a:t>
            </a:r>
          </a:p>
        </p:txBody>
      </p:sp>
      <p:sp>
        <p:nvSpPr>
          <p:cNvPr id="2" name="Title 1">
            <a:extLst>
              <a:ext uri="{FF2B5EF4-FFF2-40B4-BE49-F238E27FC236}">
                <a16:creationId xmlns:a16="http://schemas.microsoft.com/office/drawing/2014/main" id="{59CA19A5-5525-4A37-AEE4-E2ED4BB950D4}"/>
              </a:ext>
            </a:extLst>
          </p:cNvPr>
          <p:cNvSpPr>
            <a:spLocks noGrp="1"/>
          </p:cNvSpPr>
          <p:nvPr>
            <p:ph type="title" hasCustomPrompt="1"/>
          </p:nvPr>
        </p:nvSpPr>
        <p:spPr bwMode="gray">
          <a:xfrm>
            <a:off x="463462" y="2450287"/>
            <a:ext cx="4709160" cy="1869743"/>
          </a:xfrm>
        </p:spPr>
        <p:txBody>
          <a:bodyPr anchor="b"/>
          <a:lstStyle>
            <a:lvl1pPr>
              <a:defRPr sz="4500"/>
            </a:lvl1pPr>
          </a:lstStyle>
          <a:p>
            <a:r>
              <a:rPr lang="en-US" dirty="0"/>
              <a:t>Insightful presentation title (max. 3 lines)</a:t>
            </a:r>
          </a:p>
        </p:txBody>
      </p:sp>
      <p:pic>
        <p:nvPicPr>
          <p:cNvPr id="11" name="Optum logo" descr="Optum logo">
            <a:extLst>
              <a:ext uri="{FF2B5EF4-FFF2-40B4-BE49-F238E27FC236}">
                <a16:creationId xmlns:a16="http://schemas.microsoft.com/office/drawing/2014/main" id="{8379DEF5-9B62-4192-91DE-19BB09195893}"/>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457200" y="833151"/>
            <a:ext cx="1917891" cy="555322"/>
          </a:xfrm>
          <a:prstGeom prst="rect">
            <a:avLst/>
          </a:prstGeom>
        </p:spPr>
      </p:pic>
      <p:pic>
        <p:nvPicPr>
          <p:cNvPr id="12" name="Picture 11">
            <a:extLst>
              <a:ext uri="{FF2B5EF4-FFF2-40B4-BE49-F238E27FC236}">
                <a16:creationId xmlns:a16="http://schemas.microsoft.com/office/drawing/2014/main" id="{F8836543-6FF7-41D0-B888-CCACA6E60FE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bwMode="gray">
          <a:xfrm>
            <a:off x="6016752" y="-1"/>
            <a:ext cx="6175247" cy="6857999"/>
          </a:xfrm>
          <a:prstGeom prst="rect">
            <a:avLst/>
          </a:prstGeom>
        </p:spPr>
      </p:pic>
    </p:spTree>
    <p:extLst>
      <p:ext uri="{BB962C8B-B14F-4D97-AF65-F5344CB8AC3E}">
        <p14:creationId xmlns:p14="http://schemas.microsoft.com/office/powerpoint/2010/main" val="1481580915"/>
      </p:ext>
    </p:extLst>
  </p:cSld>
  <p:clrMapOvr>
    <a:masterClrMapping/>
  </p:clrMapOvr>
  <p:extLst>
    <p:ext uri="{DCECCB84-F9BA-43D5-87BE-67443E8EF086}">
      <p15:sldGuideLst xmlns:p15="http://schemas.microsoft.com/office/powerpoint/2012/main">
        <p15:guide id="2" pos="3259">
          <p15:clr>
            <a:srgbClr val="FBAE40"/>
          </p15:clr>
        </p15:guide>
        <p15:guide id="3" orient="horz" pos="2722">
          <p15:clr>
            <a:srgbClr val="FBAE40"/>
          </p15:clr>
        </p15:guide>
        <p15:guide id="4" orient="horz" pos="2919">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ver 05">
    <p:bg>
      <p:bgPr>
        <a:solidFill>
          <a:srgbClr val="FBF9F4"/>
        </a:solidFill>
        <a:effectLst/>
      </p:bgPr>
    </p:bg>
    <p:spTree>
      <p:nvGrpSpPr>
        <p:cNvPr id="1" name=""/>
        <p:cNvGrpSpPr/>
        <p:nvPr/>
      </p:nvGrpSpPr>
      <p:grpSpPr>
        <a:xfrm>
          <a:off x="0" y="0"/>
          <a:ext cx="0" cy="0"/>
          <a:chOff x="0" y="0"/>
          <a:chExt cx="0" cy="0"/>
        </a:xfrm>
      </p:grpSpPr>
      <p:sp>
        <p:nvSpPr>
          <p:cNvPr id="6" name="Date Placeholder 5" hidden="1">
            <a:extLst>
              <a:ext uri="{FF2B5EF4-FFF2-40B4-BE49-F238E27FC236}">
                <a16:creationId xmlns:a16="http://schemas.microsoft.com/office/drawing/2014/main" id="{E23FAE9B-982D-41B9-BBD2-74E842A46071}"/>
              </a:ext>
            </a:extLst>
          </p:cNvPr>
          <p:cNvSpPr>
            <a:spLocks noGrp="1"/>
          </p:cNvSpPr>
          <p:nvPr>
            <p:ph type="dt" sz="half" idx="12"/>
          </p:nvPr>
        </p:nvSpPr>
        <p:spPr/>
        <p:txBody>
          <a:bodyPr/>
          <a:lstStyle/>
          <a:p>
            <a:fld id="{45B8C93C-B470-48DC-878B-475DD7D9D265}" type="datetime1">
              <a:rPr lang="en-US" smtClean="0"/>
              <a:t>10/27/2022</a:t>
            </a:fld>
            <a:endParaRPr lang="en-US" dirty="0"/>
          </a:p>
        </p:txBody>
      </p:sp>
      <p:sp>
        <p:nvSpPr>
          <p:cNvPr id="8" name="Slide Number Placeholder 7" hidden="1">
            <a:extLst>
              <a:ext uri="{FF2B5EF4-FFF2-40B4-BE49-F238E27FC236}">
                <a16:creationId xmlns:a16="http://schemas.microsoft.com/office/drawing/2014/main" id="{1E1DF904-338B-407E-A788-88865DF5B781}"/>
              </a:ext>
            </a:extLst>
          </p:cNvPr>
          <p:cNvSpPr>
            <a:spLocks noGrp="1"/>
          </p:cNvSpPr>
          <p:nvPr>
            <p:ph type="sldNum" sz="quarter" idx="14"/>
          </p:nvPr>
        </p:nvSpPr>
        <p:spPr/>
        <p:txBody>
          <a:bodyPr/>
          <a:lstStyle/>
          <a:p>
            <a:fld id="{03805D93-7D4B-4CBC-BABC-3A8AC08CB7F4}" type="slidenum">
              <a:rPr lang="en-US" smtClean="0"/>
              <a:pPr/>
              <a:t>‹#›</a:t>
            </a:fld>
            <a:endParaRPr lang="en-US" dirty="0"/>
          </a:p>
        </p:txBody>
      </p:sp>
      <p:sp>
        <p:nvSpPr>
          <p:cNvPr id="7" name="Footer Placeholder 6" hidden="1">
            <a:extLst>
              <a:ext uri="{FF2B5EF4-FFF2-40B4-BE49-F238E27FC236}">
                <a16:creationId xmlns:a16="http://schemas.microsoft.com/office/drawing/2014/main" id="{0E8CE9CD-F45B-421B-99EE-E365E024903C}"/>
              </a:ext>
            </a:extLst>
          </p:cNvPr>
          <p:cNvSpPr>
            <a:spLocks noGrp="1"/>
          </p:cNvSpPr>
          <p:nvPr>
            <p:ph type="ftr" sz="quarter" idx="13"/>
          </p:nvPr>
        </p:nvSpPr>
        <p:spPr/>
        <p:txBody>
          <a:bodyPr/>
          <a:lstStyle/>
          <a:p>
            <a:r>
              <a:rPr lang="en-US" dirty="0"/>
              <a:t>Confidential property of Optum. Do not distribute or reproduce without express permission from Optum.</a:t>
            </a:r>
          </a:p>
        </p:txBody>
      </p:sp>
      <p:sp>
        <p:nvSpPr>
          <p:cNvPr id="17" name="Presentation date placeholder">
            <a:extLst>
              <a:ext uri="{FF2B5EF4-FFF2-40B4-BE49-F238E27FC236}">
                <a16:creationId xmlns:a16="http://schemas.microsoft.com/office/drawing/2014/main" id="{798BE44C-881B-41C4-90ED-E3EADCC7440A}"/>
              </a:ext>
            </a:extLst>
          </p:cNvPr>
          <p:cNvSpPr>
            <a:spLocks noGrp="1"/>
          </p:cNvSpPr>
          <p:nvPr>
            <p:ph type="body" sz="quarter" idx="11" hasCustomPrompt="1"/>
          </p:nvPr>
        </p:nvSpPr>
        <p:spPr bwMode="gray">
          <a:xfrm>
            <a:off x="463462" y="6197353"/>
            <a:ext cx="4709160" cy="215444"/>
          </a:xfrm>
        </p:spPr>
        <p:txBody>
          <a:bodyPr wrap="square" anchor="b">
            <a:spAutoFit/>
          </a:bodyPr>
          <a:lstStyle>
            <a:lvl1pPr marL="0" indent="0">
              <a:spcBef>
                <a:spcPts val="0"/>
              </a:spcBef>
              <a:buFont typeface="Arial" panose="020B0604020202020204" pitchFamily="34" charset="0"/>
              <a:buNone/>
              <a:defRPr sz="1400" b="1">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dirty="0"/>
              <a:t>Month DD, YYYY (May also be location or speaker)</a:t>
            </a:r>
          </a:p>
        </p:txBody>
      </p:sp>
      <p:sp>
        <p:nvSpPr>
          <p:cNvPr id="16" name="Subtitle placeholder">
            <a:extLst>
              <a:ext uri="{FF2B5EF4-FFF2-40B4-BE49-F238E27FC236}">
                <a16:creationId xmlns:a16="http://schemas.microsoft.com/office/drawing/2014/main" id="{2E03F862-177D-4A2A-BB03-60A40298232B}"/>
              </a:ext>
            </a:extLst>
          </p:cNvPr>
          <p:cNvSpPr>
            <a:spLocks noGrp="1"/>
          </p:cNvSpPr>
          <p:nvPr>
            <p:ph type="body" sz="quarter" idx="10" hasCustomPrompt="1"/>
          </p:nvPr>
        </p:nvSpPr>
        <p:spPr bwMode="gray">
          <a:xfrm>
            <a:off x="463462" y="4635651"/>
            <a:ext cx="4709160" cy="553998"/>
          </a:xfrm>
        </p:spPr>
        <p:txBody>
          <a:bodyPr>
            <a:spAutoFit/>
          </a:bodyPr>
          <a:lstStyle>
            <a:lvl1pPr marL="0" indent="0">
              <a:spcBef>
                <a:spcPts val="0"/>
              </a:spcBef>
              <a:buFont typeface="Arial" panose="020B0604020202020204" pitchFamily="34" charset="0"/>
              <a:buNone/>
              <a:defRPr sz="1800">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dirty="0"/>
              <a:t>Presentation subtitle (optional); Arial 18pt, sentence case, max. 3 lines</a:t>
            </a:r>
          </a:p>
        </p:txBody>
      </p:sp>
      <p:sp>
        <p:nvSpPr>
          <p:cNvPr id="2" name="Title 1">
            <a:extLst>
              <a:ext uri="{FF2B5EF4-FFF2-40B4-BE49-F238E27FC236}">
                <a16:creationId xmlns:a16="http://schemas.microsoft.com/office/drawing/2014/main" id="{59CA19A5-5525-4A37-AEE4-E2ED4BB950D4}"/>
              </a:ext>
            </a:extLst>
          </p:cNvPr>
          <p:cNvSpPr>
            <a:spLocks noGrp="1"/>
          </p:cNvSpPr>
          <p:nvPr>
            <p:ph type="title" hasCustomPrompt="1"/>
          </p:nvPr>
        </p:nvSpPr>
        <p:spPr bwMode="gray">
          <a:xfrm>
            <a:off x="463462" y="2450287"/>
            <a:ext cx="4709160" cy="1869743"/>
          </a:xfrm>
        </p:spPr>
        <p:txBody>
          <a:bodyPr anchor="b"/>
          <a:lstStyle>
            <a:lvl1pPr>
              <a:defRPr sz="4500"/>
            </a:lvl1pPr>
          </a:lstStyle>
          <a:p>
            <a:r>
              <a:rPr lang="en-US" dirty="0"/>
              <a:t>Insightful presentation title (max. 3 lines)</a:t>
            </a:r>
          </a:p>
        </p:txBody>
      </p:sp>
      <p:pic>
        <p:nvPicPr>
          <p:cNvPr id="11" name="Optum logo" descr="Optum logo">
            <a:extLst>
              <a:ext uri="{FF2B5EF4-FFF2-40B4-BE49-F238E27FC236}">
                <a16:creationId xmlns:a16="http://schemas.microsoft.com/office/drawing/2014/main" id="{8379DEF5-9B62-4192-91DE-19BB09195893}"/>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457200" y="833151"/>
            <a:ext cx="1917891" cy="555322"/>
          </a:xfrm>
          <a:prstGeom prst="rect">
            <a:avLst/>
          </a:prstGeom>
        </p:spPr>
      </p:pic>
      <p:pic>
        <p:nvPicPr>
          <p:cNvPr id="13" name="Picture 12">
            <a:extLst>
              <a:ext uri="{FF2B5EF4-FFF2-40B4-BE49-F238E27FC236}">
                <a16:creationId xmlns:a16="http://schemas.microsoft.com/office/drawing/2014/main" id="{998D147F-F514-40D3-9F83-705EE8693EF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bwMode="gray">
          <a:xfrm>
            <a:off x="6019486" y="6071"/>
            <a:ext cx="6169779" cy="6851927"/>
          </a:xfrm>
          <a:prstGeom prst="rect">
            <a:avLst/>
          </a:prstGeom>
        </p:spPr>
      </p:pic>
    </p:spTree>
    <p:extLst>
      <p:ext uri="{BB962C8B-B14F-4D97-AF65-F5344CB8AC3E}">
        <p14:creationId xmlns:p14="http://schemas.microsoft.com/office/powerpoint/2010/main" val="1325184478"/>
      </p:ext>
    </p:extLst>
  </p:cSld>
  <p:clrMapOvr>
    <a:masterClrMapping/>
  </p:clrMapOvr>
  <p:extLst>
    <p:ext uri="{DCECCB84-F9BA-43D5-87BE-67443E8EF086}">
      <p15:sldGuideLst xmlns:p15="http://schemas.microsoft.com/office/powerpoint/2012/main">
        <p15:guide id="2" pos="3259">
          <p15:clr>
            <a:srgbClr val="FBAE40"/>
          </p15:clr>
        </p15:guide>
        <p15:guide id="3" orient="horz" pos="2722">
          <p15:clr>
            <a:srgbClr val="FBAE40"/>
          </p15:clr>
        </p15:guide>
        <p15:guide id="4" orient="horz" pos="2919">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ver 06">
    <p:bg>
      <p:bgPr>
        <a:solidFill>
          <a:srgbClr val="FBF9F4"/>
        </a:solidFill>
        <a:effectLst/>
      </p:bgPr>
    </p:bg>
    <p:spTree>
      <p:nvGrpSpPr>
        <p:cNvPr id="1" name=""/>
        <p:cNvGrpSpPr/>
        <p:nvPr/>
      </p:nvGrpSpPr>
      <p:grpSpPr>
        <a:xfrm>
          <a:off x="0" y="0"/>
          <a:ext cx="0" cy="0"/>
          <a:chOff x="0" y="0"/>
          <a:chExt cx="0" cy="0"/>
        </a:xfrm>
      </p:grpSpPr>
      <p:sp>
        <p:nvSpPr>
          <p:cNvPr id="6" name="Date Placeholder 5" hidden="1">
            <a:extLst>
              <a:ext uri="{FF2B5EF4-FFF2-40B4-BE49-F238E27FC236}">
                <a16:creationId xmlns:a16="http://schemas.microsoft.com/office/drawing/2014/main" id="{E23FAE9B-982D-41B9-BBD2-74E842A46071}"/>
              </a:ext>
            </a:extLst>
          </p:cNvPr>
          <p:cNvSpPr>
            <a:spLocks noGrp="1"/>
          </p:cNvSpPr>
          <p:nvPr>
            <p:ph type="dt" sz="half" idx="12"/>
          </p:nvPr>
        </p:nvSpPr>
        <p:spPr/>
        <p:txBody>
          <a:bodyPr/>
          <a:lstStyle/>
          <a:p>
            <a:fld id="{4B7117D9-92EC-4145-9CC6-3498381960D2}" type="datetime1">
              <a:rPr lang="en-US" smtClean="0"/>
              <a:t>10/27/2022</a:t>
            </a:fld>
            <a:endParaRPr lang="en-US" dirty="0"/>
          </a:p>
        </p:txBody>
      </p:sp>
      <p:sp>
        <p:nvSpPr>
          <p:cNvPr id="8" name="Slide Number Placeholder 7" hidden="1">
            <a:extLst>
              <a:ext uri="{FF2B5EF4-FFF2-40B4-BE49-F238E27FC236}">
                <a16:creationId xmlns:a16="http://schemas.microsoft.com/office/drawing/2014/main" id="{1E1DF904-338B-407E-A788-88865DF5B781}"/>
              </a:ext>
            </a:extLst>
          </p:cNvPr>
          <p:cNvSpPr>
            <a:spLocks noGrp="1"/>
          </p:cNvSpPr>
          <p:nvPr>
            <p:ph type="sldNum" sz="quarter" idx="14"/>
          </p:nvPr>
        </p:nvSpPr>
        <p:spPr/>
        <p:txBody>
          <a:bodyPr/>
          <a:lstStyle/>
          <a:p>
            <a:fld id="{03805D93-7D4B-4CBC-BABC-3A8AC08CB7F4}" type="slidenum">
              <a:rPr lang="en-US" smtClean="0"/>
              <a:pPr/>
              <a:t>‹#›</a:t>
            </a:fld>
            <a:endParaRPr lang="en-US" dirty="0"/>
          </a:p>
        </p:txBody>
      </p:sp>
      <p:sp>
        <p:nvSpPr>
          <p:cNvPr id="7" name="Footer Placeholder 6" hidden="1">
            <a:extLst>
              <a:ext uri="{FF2B5EF4-FFF2-40B4-BE49-F238E27FC236}">
                <a16:creationId xmlns:a16="http://schemas.microsoft.com/office/drawing/2014/main" id="{0E8CE9CD-F45B-421B-99EE-E365E024903C}"/>
              </a:ext>
            </a:extLst>
          </p:cNvPr>
          <p:cNvSpPr>
            <a:spLocks noGrp="1"/>
          </p:cNvSpPr>
          <p:nvPr>
            <p:ph type="ftr" sz="quarter" idx="13"/>
          </p:nvPr>
        </p:nvSpPr>
        <p:spPr/>
        <p:txBody>
          <a:bodyPr/>
          <a:lstStyle/>
          <a:p>
            <a:r>
              <a:rPr lang="en-US" dirty="0"/>
              <a:t>Confidential property of Optum. Do not distribute or reproduce without express permission from Optum.</a:t>
            </a:r>
          </a:p>
        </p:txBody>
      </p:sp>
      <p:sp>
        <p:nvSpPr>
          <p:cNvPr id="17" name="Presentation date placeholder">
            <a:extLst>
              <a:ext uri="{FF2B5EF4-FFF2-40B4-BE49-F238E27FC236}">
                <a16:creationId xmlns:a16="http://schemas.microsoft.com/office/drawing/2014/main" id="{798BE44C-881B-41C4-90ED-E3EADCC7440A}"/>
              </a:ext>
            </a:extLst>
          </p:cNvPr>
          <p:cNvSpPr>
            <a:spLocks noGrp="1"/>
          </p:cNvSpPr>
          <p:nvPr>
            <p:ph type="body" sz="quarter" idx="11" hasCustomPrompt="1"/>
          </p:nvPr>
        </p:nvSpPr>
        <p:spPr bwMode="gray">
          <a:xfrm>
            <a:off x="463462" y="6197353"/>
            <a:ext cx="4709160" cy="215444"/>
          </a:xfrm>
        </p:spPr>
        <p:txBody>
          <a:bodyPr wrap="square" anchor="b">
            <a:spAutoFit/>
          </a:bodyPr>
          <a:lstStyle>
            <a:lvl1pPr marL="0" indent="0">
              <a:spcBef>
                <a:spcPts val="0"/>
              </a:spcBef>
              <a:buFont typeface="Arial" panose="020B0604020202020204" pitchFamily="34" charset="0"/>
              <a:buNone/>
              <a:defRPr sz="1400" b="1">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dirty="0"/>
              <a:t>Month DD, YYYY (May also be location or speaker)</a:t>
            </a:r>
          </a:p>
        </p:txBody>
      </p:sp>
      <p:sp>
        <p:nvSpPr>
          <p:cNvPr id="16" name="Subtitle placeholder">
            <a:extLst>
              <a:ext uri="{FF2B5EF4-FFF2-40B4-BE49-F238E27FC236}">
                <a16:creationId xmlns:a16="http://schemas.microsoft.com/office/drawing/2014/main" id="{2E03F862-177D-4A2A-BB03-60A40298232B}"/>
              </a:ext>
            </a:extLst>
          </p:cNvPr>
          <p:cNvSpPr>
            <a:spLocks noGrp="1"/>
          </p:cNvSpPr>
          <p:nvPr>
            <p:ph type="body" sz="quarter" idx="10" hasCustomPrompt="1"/>
          </p:nvPr>
        </p:nvSpPr>
        <p:spPr bwMode="gray">
          <a:xfrm>
            <a:off x="463462" y="4635651"/>
            <a:ext cx="4709160" cy="553998"/>
          </a:xfrm>
        </p:spPr>
        <p:txBody>
          <a:bodyPr>
            <a:spAutoFit/>
          </a:bodyPr>
          <a:lstStyle>
            <a:lvl1pPr marL="0" indent="0">
              <a:spcBef>
                <a:spcPts val="0"/>
              </a:spcBef>
              <a:buFont typeface="Arial" panose="020B0604020202020204" pitchFamily="34" charset="0"/>
              <a:buNone/>
              <a:defRPr sz="1800">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dirty="0"/>
              <a:t>Presentation subtitle (optional); Arial 18pt, sentence case, max. 3 lines</a:t>
            </a:r>
          </a:p>
        </p:txBody>
      </p:sp>
      <p:sp>
        <p:nvSpPr>
          <p:cNvPr id="2" name="Title 1">
            <a:extLst>
              <a:ext uri="{FF2B5EF4-FFF2-40B4-BE49-F238E27FC236}">
                <a16:creationId xmlns:a16="http://schemas.microsoft.com/office/drawing/2014/main" id="{59CA19A5-5525-4A37-AEE4-E2ED4BB950D4}"/>
              </a:ext>
            </a:extLst>
          </p:cNvPr>
          <p:cNvSpPr>
            <a:spLocks noGrp="1"/>
          </p:cNvSpPr>
          <p:nvPr>
            <p:ph type="title" hasCustomPrompt="1"/>
          </p:nvPr>
        </p:nvSpPr>
        <p:spPr bwMode="gray">
          <a:xfrm>
            <a:off x="463462" y="2450287"/>
            <a:ext cx="4709160" cy="1869743"/>
          </a:xfrm>
        </p:spPr>
        <p:txBody>
          <a:bodyPr anchor="b"/>
          <a:lstStyle>
            <a:lvl1pPr>
              <a:defRPr sz="4500"/>
            </a:lvl1pPr>
          </a:lstStyle>
          <a:p>
            <a:r>
              <a:rPr lang="en-US" dirty="0"/>
              <a:t>Insightful presentation title (max. 3 lines)</a:t>
            </a:r>
          </a:p>
        </p:txBody>
      </p:sp>
      <p:pic>
        <p:nvPicPr>
          <p:cNvPr id="11" name="Optum logo" descr="Optum logo">
            <a:extLst>
              <a:ext uri="{FF2B5EF4-FFF2-40B4-BE49-F238E27FC236}">
                <a16:creationId xmlns:a16="http://schemas.microsoft.com/office/drawing/2014/main" id="{8379DEF5-9B62-4192-91DE-19BB09195893}"/>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457200" y="833151"/>
            <a:ext cx="1917891" cy="555322"/>
          </a:xfrm>
          <a:prstGeom prst="rect">
            <a:avLst/>
          </a:prstGeom>
        </p:spPr>
      </p:pic>
      <p:sp>
        <p:nvSpPr>
          <p:cNvPr id="4" name="Picture Placeholder 3">
            <a:extLst>
              <a:ext uri="{FF2B5EF4-FFF2-40B4-BE49-F238E27FC236}">
                <a16:creationId xmlns:a16="http://schemas.microsoft.com/office/drawing/2014/main" id="{8CD0ED72-F2BF-4DE5-8A8E-A97770B1058A}"/>
              </a:ext>
            </a:extLst>
          </p:cNvPr>
          <p:cNvSpPr>
            <a:spLocks noGrp="1"/>
          </p:cNvSpPr>
          <p:nvPr>
            <p:ph type="pic" sz="quarter" idx="15" hasCustomPrompt="1"/>
          </p:nvPr>
        </p:nvSpPr>
        <p:spPr bwMode="gray">
          <a:xfrm>
            <a:off x="6019800" y="0"/>
            <a:ext cx="6172200" cy="6858000"/>
          </a:xfrm>
          <a:solidFill>
            <a:schemeClr val="bg1"/>
          </a:solidFill>
        </p:spPr>
        <p:txBody>
          <a:bodyPr lIns="914400" rIns="914400">
            <a:normAutofit/>
          </a:bodyPr>
          <a:lstStyle>
            <a:lvl1pPr algn="ctr">
              <a:defRPr sz="1400"/>
            </a:lvl1pPr>
          </a:lstStyle>
          <a:p>
            <a:br>
              <a:rPr lang="en-US" dirty="0"/>
            </a:br>
            <a:br>
              <a:rPr lang="en-US" dirty="0"/>
            </a:br>
            <a:r>
              <a:rPr lang="en-US" dirty="0"/>
              <a:t>An image should be inserted into this region, but the dimensions should remain unchanged. To access brand approved photography, visit: library.optum.com.</a:t>
            </a:r>
            <a:br>
              <a:rPr lang="en-US" dirty="0"/>
            </a:br>
            <a:br>
              <a:rPr lang="en-US" dirty="0"/>
            </a:br>
            <a:r>
              <a:rPr lang="en-US" dirty="0"/>
              <a:t>Accessing the above library requires users to be a part of a SECURE group: Optum_Library_Access_Photography.</a:t>
            </a:r>
            <a:br>
              <a:rPr lang="en-US" dirty="0"/>
            </a:br>
            <a:br>
              <a:rPr lang="en-US" dirty="0"/>
            </a:br>
            <a:r>
              <a:rPr lang="en-US" dirty="0"/>
              <a:t>Request access via Secure if necessary.</a:t>
            </a:r>
          </a:p>
        </p:txBody>
      </p:sp>
    </p:spTree>
    <p:extLst>
      <p:ext uri="{BB962C8B-B14F-4D97-AF65-F5344CB8AC3E}">
        <p14:creationId xmlns:p14="http://schemas.microsoft.com/office/powerpoint/2010/main" val="2554000509"/>
      </p:ext>
    </p:extLst>
  </p:cSld>
  <p:clrMapOvr>
    <a:masterClrMapping/>
  </p:clrMapOvr>
  <p:extLst>
    <p:ext uri="{DCECCB84-F9BA-43D5-87BE-67443E8EF086}">
      <p15:sldGuideLst xmlns:p15="http://schemas.microsoft.com/office/powerpoint/2012/main">
        <p15:guide id="2" pos="3259">
          <p15:clr>
            <a:srgbClr val="FBAE40"/>
          </p15:clr>
        </p15:guide>
        <p15:guide id="3" orient="horz" pos="2722">
          <p15:clr>
            <a:srgbClr val="FBAE40"/>
          </p15:clr>
        </p15:guide>
        <p15:guide id="4" orient="horz" pos="291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over - Promise">
    <p:bg>
      <p:bgPr>
        <a:solidFill>
          <a:schemeClr val="bg1"/>
        </a:solidFill>
        <a:effectLst/>
      </p:bgPr>
    </p:bg>
    <p:spTree>
      <p:nvGrpSpPr>
        <p:cNvPr id="1" name=""/>
        <p:cNvGrpSpPr/>
        <p:nvPr/>
      </p:nvGrpSpPr>
      <p:grpSpPr>
        <a:xfrm>
          <a:off x="0" y="0"/>
          <a:ext cx="0" cy="0"/>
          <a:chOff x="0" y="0"/>
          <a:chExt cx="0" cy="0"/>
        </a:xfrm>
      </p:grpSpPr>
      <p:sp>
        <p:nvSpPr>
          <p:cNvPr id="6" name="Date Placeholder 5" hidden="1">
            <a:extLst>
              <a:ext uri="{FF2B5EF4-FFF2-40B4-BE49-F238E27FC236}">
                <a16:creationId xmlns:a16="http://schemas.microsoft.com/office/drawing/2014/main" id="{E23FAE9B-982D-41B9-BBD2-74E842A46071}"/>
              </a:ext>
            </a:extLst>
          </p:cNvPr>
          <p:cNvSpPr>
            <a:spLocks noGrp="1"/>
          </p:cNvSpPr>
          <p:nvPr>
            <p:ph type="dt" sz="half" idx="12"/>
          </p:nvPr>
        </p:nvSpPr>
        <p:spPr/>
        <p:txBody>
          <a:bodyPr/>
          <a:lstStyle/>
          <a:p>
            <a:fld id="{45B8C93C-B470-48DC-878B-475DD7D9D265}" type="datetime1">
              <a:rPr lang="en-US" smtClean="0"/>
              <a:t>10/27/2022</a:t>
            </a:fld>
            <a:endParaRPr lang="en-US" dirty="0"/>
          </a:p>
        </p:txBody>
      </p:sp>
      <p:sp>
        <p:nvSpPr>
          <p:cNvPr id="8" name="Slide Number Placeholder 7" hidden="1">
            <a:extLst>
              <a:ext uri="{FF2B5EF4-FFF2-40B4-BE49-F238E27FC236}">
                <a16:creationId xmlns:a16="http://schemas.microsoft.com/office/drawing/2014/main" id="{1E1DF904-338B-407E-A788-88865DF5B781}"/>
              </a:ext>
            </a:extLst>
          </p:cNvPr>
          <p:cNvSpPr>
            <a:spLocks noGrp="1"/>
          </p:cNvSpPr>
          <p:nvPr>
            <p:ph type="sldNum" sz="quarter" idx="14"/>
          </p:nvPr>
        </p:nvSpPr>
        <p:spPr/>
        <p:txBody>
          <a:bodyPr/>
          <a:lstStyle/>
          <a:p>
            <a:fld id="{03805D93-7D4B-4CBC-BABC-3A8AC08CB7F4}" type="slidenum">
              <a:rPr lang="en-US" smtClean="0"/>
              <a:pPr/>
              <a:t>‹#›</a:t>
            </a:fld>
            <a:endParaRPr lang="en-US" dirty="0"/>
          </a:p>
        </p:txBody>
      </p:sp>
      <p:sp>
        <p:nvSpPr>
          <p:cNvPr id="7" name="Footer Placeholder 6" hidden="1">
            <a:extLst>
              <a:ext uri="{FF2B5EF4-FFF2-40B4-BE49-F238E27FC236}">
                <a16:creationId xmlns:a16="http://schemas.microsoft.com/office/drawing/2014/main" id="{0E8CE9CD-F45B-421B-99EE-E365E024903C}"/>
              </a:ext>
            </a:extLst>
          </p:cNvPr>
          <p:cNvSpPr>
            <a:spLocks noGrp="1"/>
          </p:cNvSpPr>
          <p:nvPr>
            <p:ph type="ftr" sz="quarter" idx="13"/>
          </p:nvPr>
        </p:nvSpPr>
        <p:spPr/>
        <p:txBody>
          <a:bodyPr/>
          <a:lstStyle/>
          <a:p>
            <a:r>
              <a:rPr lang="en-US" dirty="0"/>
              <a:t>Confidential property of Optum. Do not distribute or reproduce without express permission from Optum.</a:t>
            </a:r>
          </a:p>
        </p:txBody>
      </p:sp>
      <p:sp>
        <p:nvSpPr>
          <p:cNvPr id="17" name="Presentation date placeholder">
            <a:extLst>
              <a:ext uri="{FF2B5EF4-FFF2-40B4-BE49-F238E27FC236}">
                <a16:creationId xmlns:a16="http://schemas.microsoft.com/office/drawing/2014/main" id="{798BE44C-881B-41C4-90ED-E3EADCC7440A}"/>
              </a:ext>
            </a:extLst>
          </p:cNvPr>
          <p:cNvSpPr>
            <a:spLocks noGrp="1"/>
          </p:cNvSpPr>
          <p:nvPr>
            <p:ph type="body" sz="quarter" idx="11" hasCustomPrompt="1"/>
          </p:nvPr>
        </p:nvSpPr>
        <p:spPr bwMode="gray">
          <a:xfrm>
            <a:off x="463462" y="6197353"/>
            <a:ext cx="4709160" cy="215444"/>
          </a:xfrm>
        </p:spPr>
        <p:txBody>
          <a:bodyPr wrap="square" anchor="b">
            <a:spAutoFit/>
          </a:bodyPr>
          <a:lstStyle>
            <a:lvl1pPr marL="0" indent="0">
              <a:spcBef>
                <a:spcPts val="0"/>
              </a:spcBef>
              <a:buFont typeface="Arial" panose="020B0604020202020204" pitchFamily="34" charset="0"/>
              <a:buNone/>
              <a:defRPr sz="1400" b="1">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dirty="0"/>
              <a:t>Month DD, YYYY (May also be location or speaker)</a:t>
            </a:r>
          </a:p>
        </p:txBody>
      </p:sp>
      <p:sp>
        <p:nvSpPr>
          <p:cNvPr id="16" name="Subtitle placeholder">
            <a:extLst>
              <a:ext uri="{FF2B5EF4-FFF2-40B4-BE49-F238E27FC236}">
                <a16:creationId xmlns:a16="http://schemas.microsoft.com/office/drawing/2014/main" id="{2E03F862-177D-4A2A-BB03-60A40298232B}"/>
              </a:ext>
            </a:extLst>
          </p:cNvPr>
          <p:cNvSpPr>
            <a:spLocks noGrp="1"/>
          </p:cNvSpPr>
          <p:nvPr>
            <p:ph type="body" sz="quarter" idx="10" hasCustomPrompt="1"/>
          </p:nvPr>
        </p:nvSpPr>
        <p:spPr bwMode="gray">
          <a:xfrm>
            <a:off x="463462" y="4518883"/>
            <a:ext cx="4709160" cy="553998"/>
          </a:xfrm>
        </p:spPr>
        <p:txBody>
          <a:bodyPr>
            <a:spAutoFit/>
          </a:bodyPr>
          <a:lstStyle>
            <a:lvl1pPr marL="0" indent="0">
              <a:spcBef>
                <a:spcPts val="0"/>
              </a:spcBef>
              <a:buFont typeface="Arial" panose="020B0604020202020204" pitchFamily="34" charset="0"/>
              <a:buNone/>
              <a:defRPr sz="1800">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dirty="0"/>
              <a:t>Presentation subtitle (optional); Arial 18pt, sentence case, max. 3 lines</a:t>
            </a:r>
          </a:p>
        </p:txBody>
      </p:sp>
      <p:pic>
        <p:nvPicPr>
          <p:cNvPr id="11" name="Optum logo" descr="Optum logo">
            <a:extLst>
              <a:ext uri="{FF2B5EF4-FFF2-40B4-BE49-F238E27FC236}">
                <a16:creationId xmlns:a16="http://schemas.microsoft.com/office/drawing/2014/main" id="{8379DEF5-9B62-4192-91DE-19BB09195893}"/>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457200" y="833151"/>
            <a:ext cx="1917891" cy="555322"/>
          </a:xfrm>
          <a:prstGeom prst="rect">
            <a:avLst/>
          </a:prstGeom>
        </p:spPr>
      </p:pic>
      <p:pic>
        <p:nvPicPr>
          <p:cNvPr id="15" name="Picture 8" descr="Icon&#10;&#10;Description automatically generated">
            <a:extLst>
              <a:ext uri="{FF2B5EF4-FFF2-40B4-BE49-F238E27FC236}">
                <a16:creationId xmlns:a16="http://schemas.microsoft.com/office/drawing/2014/main" id="{548F7AB9-C07C-44D3-A45A-509D3091F2E3}"/>
              </a:ext>
            </a:extLst>
          </p:cNvPr>
          <p:cNvPicPr>
            <a:picLocks noChangeAspect="1"/>
          </p:cNvPicPr>
          <p:nvPr userDrawn="1"/>
        </p:nvPicPr>
        <p:blipFill rotWithShape="1">
          <a:blip r:embed="rId4"/>
          <a:srcRect l="24691" r="24691"/>
          <a:stretch/>
        </p:blipFill>
        <p:spPr bwMode="gray">
          <a:xfrm>
            <a:off x="6019800" y="0"/>
            <a:ext cx="6172200" cy="6858000"/>
          </a:xfrm>
          <a:prstGeom prst="rect">
            <a:avLst/>
          </a:prstGeom>
          <a:solidFill>
            <a:schemeClr val="bg2"/>
          </a:solidFill>
        </p:spPr>
      </p:pic>
      <p:sp>
        <p:nvSpPr>
          <p:cNvPr id="10" name="TextBox 9">
            <a:extLst>
              <a:ext uri="{FF2B5EF4-FFF2-40B4-BE49-F238E27FC236}">
                <a16:creationId xmlns:a16="http://schemas.microsoft.com/office/drawing/2014/main" id="{AAF8C1F7-0FC5-4BD5-896B-5EB9642D0AC1}"/>
              </a:ext>
            </a:extLst>
          </p:cNvPr>
          <p:cNvSpPr txBox="1"/>
          <p:nvPr userDrawn="1"/>
        </p:nvSpPr>
        <p:spPr bwMode="gray">
          <a:xfrm>
            <a:off x="463462" y="3592370"/>
            <a:ext cx="4015946" cy="623248"/>
          </a:xfrm>
          <a:prstGeom prst="rect">
            <a:avLst/>
          </a:prstGeom>
          <a:noFill/>
        </p:spPr>
        <p:txBody>
          <a:bodyPr vert="horz" wrap="square" lIns="0" tIns="0" rIns="0" bIns="0" rtlCol="0">
            <a:spAutoFit/>
          </a:bodyPr>
          <a:lstStyle/>
          <a:p>
            <a:pPr algn="l">
              <a:lnSpc>
                <a:spcPct val="90000"/>
              </a:lnSpc>
              <a:spcBef>
                <a:spcPts val="600"/>
              </a:spcBef>
            </a:pPr>
            <a:r>
              <a:rPr lang="en-US" sz="4500" b="1" dirty="0">
                <a:solidFill>
                  <a:schemeClr val="accent6"/>
                </a:solidFill>
              </a:rPr>
              <a:t>Better, for you</a:t>
            </a:r>
          </a:p>
        </p:txBody>
      </p:sp>
    </p:spTree>
    <p:extLst>
      <p:ext uri="{BB962C8B-B14F-4D97-AF65-F5344CB8AC3E}">
        <p14:creationId xmlns:p14="http://schemas.microsoft.com/office/powerpoint/2010/main" val="782659486"/>
      </p:ext>
    </p:extLst>
  </p:cSld>
  <p:clrMapOvr>
    <a:masterClrMapping/>
  </p:clrMapOvr>
  <p:extLst>
    <p:ext uri="{DCECCB84-F9BA-43D5-87BE-67443E8EF086}">
      <p15:sldGuideLst xmlns:p15="http://schemas.microsoft.com/office/powerpoint/2012/main">
        <p15:guide id="2" pos="3259">
          <p15:clr>
            <a:srgbClr val="FBAE40"/>
          </p15:clr>
        </p15:guide>
        <p15:guide id="4" orient="horz" pos="2845"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F36062A-1655-4530-ACBD-3C58ED2B33A6}"/>
              </a:ext>
            </a:extLst>
          </p:cNvPr>
          <p:cNvSpPr>
            <a:spLocks noGrp="1"/>
          </p:cNvSpPr>
          <p:nvPr>
            <p:ph type="dt" sz="half" idx="2"/>
          </p:nvPr>
        </p:nvSpPr>
        <p:spPr bwMode="gray">
          <a:xfrm>
            <a:off x="0" y="7170924"/>
            <a:ext cx="914400" cy="30778"/>
          </a:xfrm>
          <a:prstGeom prst="rect">
            <a:avLst/>
          </a:prstGeom>
        </p:spPr>
        <p:txBody>
          <a:bodyPr vert="horz" lIns="0" tIns="0" rIns="0" bIns="0" rtlCol="0" anchor="ctr">
            <a:spAutoFit/>
          </a:bodyPr>
          <a:lstStyle>
            <a:lvl1pPr algn="l">
              <a:defRPr sz="200">
                <a:solidFill>
                  <a:schemeClr val="tx1"/>
                </a:solidFill>
              </a:defRPr>
            </a:lvl1pPr>
          </a:lstStyle>
          <a:p>
            <a:fld id="{F05F61D3-6EEE-4B43-A90B-FDAB6329CC17}" type="datetime1">
              <a:rPr lang="en-US" smtClean="0"/>
              <a:t>10/27/2022</a:t>
            </a:fld>
            <a:endParaRPr lang="en-US" dirty="0"/>
          </a:p>
        </p:txBody>
      </p:sp>
      <p:sp>
        <p:nvSpPr>
          <p:cNvPr id="6" name="Slide Number Placeholder 5">
            <a:extLst>
              <a:ext uri="{FF2B5EF4-FFF2-40B4-BE49-F238E27FC236}">
                <a16:creationId xmlns:a16="http://schemas.microsoft.com/office/drawing/2014/main" id="{0C930D79-CD36-49F3-BF41-A3B38F3193DB}"/>
              </a:ext>
            </a:extLst>
          </p:cNvPr>
          <p:cNvSpPr>
            <a:spLocks noGrp="1"/>
          </p:cNvSpPr>
          <p:nvPr>
            <p:ph type="sldNum" sz="quarter" idx="4"/>
          </p:nvPr>
        </p:nvSpPr>
        <p:spPr bwMode="gray">
          <a:xfrm>
            <a:off x="0" y="7221433"/>
            <a:ext cx="914400" cy="30778"/>
          </a:xfrm>
          <a:prstGeom prst="rect">
            <a:avLst/>
          </a:prstGeom>
        </p:spPr>
        <p:txBody>
          <a:bodyPr vert="horz" lIns="0" tIns="0" rIns="0" bIns="0" rtlCol="0" anchor="ctr">
            <a:spAutoFit/>
          </a:bodyPr>
          <a:lstStyle>
            <a:lvl1pPr algn="l">
              <a:defRPr sz="200">
                <a:solidFill>
                  <a:schemeClr val="tx1"/>
                </a:solidFill>
              </a:defRPr>
            </a:lvl1pPr>
          </a:lstStyle>
          <a:p>
            <a:fld id="{03805D93-7D4B-4CBC-BABC-3A8AC08CB7F4}" type="slidenum">
              <a:rPr lang="en-US" smtClean="0"/>
              <a:pPr/>
              <a:t>‹#›</a:t>
            </a:fld>
            <a:endParaRPr lang="en-US" dirty="0"/>
          </a:p>
        </p:txBody>
      </p:sp>
      <p:sp>
        <p:nvSpPr>
          <p:cNvPr id="5" name="Footer Placeholder 4">
            <a:extLst>
              <a:ext uri="{FF2B5EF4-FFF2-40B4-BE49-F238E27FC236}">
                <a16:creationId xmlns:a16="http://schemas.microsoft.com/office/drawing/2014/main" id="{C134DC45-7B06-4349-A773-6C8765250867}"/>
              </a:ext>
            </a:extLst>
          </p:cNvPr>
          <p:cNvSpPr>
            <a:spLocks noGrp="1"/>
          </p:cNvSpPr>
          <p:nvPr>
            <p:ph type="ftr" sz="quarter" idx="3"/>
          </p:nvPr>
        </p:nvSpPr>
        <p:spPr bwMode="gray">
          <a:xfrm>
            <a:off x="0" y="7120415"/>
            <a:ext cx="1155766" cy="30778"/>
          </a:xfrm>
          <a:prstGeom prst="rect">
            <a:avLst/>
          </a:prstGeom>
        </p:spPr>
        <p:txBody>
          <a:bodyPr vert="horz" wrap="none" lIns="0" tIns="0" rIns="0" bIns="0" rtlCol="0" anchor="ctr">
            <a:spAutoFit/>
          </a:bodyPr>
          <a:lstStyle>
            <a:lvl1pPr algn="l">
              <a:defRPr sz="200" spc="0" baseline="0">
                <a:solidFill>
                  <a:schemeClr val="tx1"/>
                </a:solidFill>
              </a:defRPr>
            </a:lvl1pPr>
          </a:lstStyle>
          <a:p>
            <a:r>
              <a:rPr lang="en-US" dirty="0"/>
              <a:t>Confidential property of Optum. Do not distribute or reproduce without express permission from Optum.</a:t>
            </a:r>
          </a:p>
        </p:txBody>
      </p:sp>
      <p:sp>
        <p:nvSpPr>
          <p:cNvPr id="14" name="Copyright">
            <a:extLst>
              <a:ext uri="{FF2B5EF4-FFF2-40B4-BE49-F238E27FC236}">
                <a16:creationId xmlns:a16="http://schemas.microsoft.com/office/drawing/2014/main" id="{60BE7E32-782B-4635-9369-4283481B5B95}"/>
              </a:ext>
            </a:extLst>
          </p:cNvPr>
          <p:cNvSpPr txBox="1"/>
          <p:nvPr userDrawn="1"/>
        </p:nvSpPr>
        <p:spPr bwMode="gray">
          <a:xfrm>
            <a:off x="4699002" y="6431633"/>
            <a:ext cx="2793997" cy="107722"/>
          </a:xfrm>
          <a:prstGeom prst="rect">
            <a:avLst/>
          </a:prstGeom>
          <a:noFill/>
        </p:spPr>
        <p:txBody>
          <a:bodyPr wrap="square" lIns="0" tIns="0" rIns="0" bIns="0" rtlCol="0">
            <a:spAutoFit/>
          </a:bodyPr>
          <a:lstStyle/>
          <a:p>
            <a:pPr algn="ctr"/>
            <a:r>
              <a:rPr lang="en-US" sz="700" b="0" spc="0" baseline="0" dirty="0">
                <a:solidFill>
                  <a:schemeClr val="tx1"/>
                </a:solidFill>
              </a:rPr>
              <a:t>© 2022 Optum, Inc. All rights reserved.</a:t>
            </a:r>
          </a:p>
        </p:txBody>
      </p:sp>
      <p:sp>
        <p:nvSpPr>
          <p:cNvPr id="11" name="Page number">
            <a:extLst>
              <a:ext uri="{FF2B5EF4-FFF2-40B4-BE49-F238E27FC236}">
                <a16:creationId xmlns:a16="http://schemas.microsoft.com/office/drawing/2014/main" id="{43B6C28E-DF9A-44F3-A9C1-829C74510E39}"/>
              </a:ext>
            </a:extLst>
          </p:cNvPr>
          <p:cNvSpPr txBox="1"/>
          <p:nvPr userDrawn="1"/>
        </p:nvSpPr>
        <p:spPr bwMode="gray">
          <a:xfrm>
            <a:off x="11576115" y="6394249"/>
            <a:ext cx="157094" cy="153888"/>
          </a:xfrm>
          <a:prstGeom prst="rect">
            <a:avLst/>
          </a:prstGeom>
          <a:noFill/>
        </p:spPr>
        <p:txBody>
          <a:bodyPr wrap="none" lIns="0" tIns="0" rIns="0" bIns="0" rtlCol="0">
            <a:spAutoFit/>
          </a:bodyPr>
          <a:lstStyle/>
          <a:p>
            <a:pPr algn="r"/>
            <a:fld id="{F5A598C3-6D56-4DAD-9460-40026567CEE1}" type="slidenum">
              <a:rPr lang="en-US" sz="1000" b="1" smtClean="0">
                <a:solidFill>
                  <a:schemeClr val="tx1"/>
                </a:solidFill>
              </a:rPr>
              <a:pPr algn="r"/>
              <a:t>‹#›</a:t>
            </a:fld>
            <a:endParaRPr lang="en-US" sz="1000" b="1" dirty="0">
              <a:solidFill>
                <a:schemeClr val="tx1"/>
              </a:solidFill>
            </a:endParaRPr>
          </a:p>
        </p:txBody>
      </p:sp>
      <p:sp>
        <p:nvSpPr>
          <p:cNvPr id="3" name="Text Placeholder 2">
            <a:extLst>
              <a:ext uri="{FF2B5EF4-FFF2-40B4-BE49-F238E27FC236}">
                <a16:creationId xmlns:a16="http://schemas.microsoft.com/office/drawing/2014/main" id="{68E17BD5-C929-47AD-BA00-6B31C4591E22}"/>
              </a:ext>
            </a:extLst>
          </p:cNvPr>
          <p:cNvSpPr>
            <a:spLocks noGrp="1"/>
          </p:cNvSpPr>
          <p:nvPr>
            <p:ph type="body" idx="1"/>
          </p:nvPr>
        </p:nvSpPr>
        <p:spPr bwMode="gray">
          <a:xfrm>
            <a:off x="1524000" y="1468197"/>
            <a:ext cx="9144000" cy="393008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Placeholder 1">
            <a:extLst>
              <a:ext uri="{FF2B5EF4-FFF2-40B4-BE49-F238E27FC236}">
                <a16:creationId xmlns:a16="http://schemas.microsoft.com/office/drawing/2014/main" id="{116AB501-2D32-4243-9F5D-C56CB3493024}"/>
              </a:ext>
            </a:extLst>
          </p:cNvPr>
          <p:cNvSpPr>
            <a:spLocks noGrp="1"/>
          </p:cNvSpPr>
          <p:nvPr>
            <p:ph type="title"/>
          </p:nvPr>
        </p:nvSpPr>
        <p:spPr bwMode="gray">
          <a:xfrm>
            <a:off x="457199" y="555639"/>
            <a:ext cx="9601200" cy="304699"/>
          </a:xfrm>
          <a:prstGeom prst="rect">
            <a:avLst/>
          </a:prstGeom>
        </p:spPr>
        <p:txBody>
          <a:bodyPr vert="horz" wrap="square" lIns="0" tIns="0" rIns="0" bIns="0" rtlCol="0" anchor="t" anchorCtr="0">
            <a:spAutoFit/>
          </a:bodyPr>
          <a:lstStyle/>
          <a:p>
            <a:r>
              <a:rPr lang="en-US"/>
              <a:t>Click to edit Master title style</a:t>
            </a:r>
            <a:endParaRPr lang="en-US" dirty="0"/>
          </a:p>
        </p:txBody>
      </p:sp>
      <p:pic>
        <p:nvPicPr>
          <p:cNvPr id="13" name="Optum logo" descr="Optum logo">
            <a:extLst>
              <a:ext uri="{FF2B5EF4-FFF2-40B4-BE49-F238E27FC236}">
                <a16:creationId xmlns:a16="http://schemas.microsoft.com/office/drawing/2014/main" id="{EDF4E185-2777-43CD-A55D-4A19FED186A6}"/>
              </a:ext>
              <a:ext uri="{C183D7F6-B498-43B3-948B-1728B52AA6E4}">
                <adec:decorative xmlns:adec="http://schemas.microsoft.com/office/drawing/2017/decorative" val="0"/>
              </a:ext>
            </a:extLst>
          </p:cNvPr>
          <p:cNvPicPr>
            <a:picLocks noRot="1" noChangeAspect="1" noMove="1" noResize="1"/>
          </p:cNvPicPr>
          <p:nvPr userDrawn="1"/>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bwMode="gray">
          <a:xfrm>
            <a:off x="461961" y="6343650"/>
            <a:ext cx="773055" cy="223837"/>
          </a:xfrm>
          <a:prstGeom prst="rect">
            <a:avLst/>
          </a:prstGeom>
        </p:spPr>
      </p:pic>
    </p:spTree>
    <p:extLst>
      <p:ext uri="{BB962C8B-B14F-4D97-AF65-F5344CB8AC3E}">
        <p14:creationId xmlns:p14="http://schemas.microsoft.com/office/powerpoint/2010/main" val="3529229862"/>
      </p:ext>
    </p:extLst>
  </p:cSld>
  <p:clrMap bg1="lt1" tx1="dk1" bg2="lt2" tx2="dk2" accent1="accent1" accent2="accent2" accent3="accent3" accent4="accent4" accent5="accent5" accent6="accent6" hlink="hlink" folHlink="folHlink"/>
  <p:sldLayoutIdLst>
    <p:sldLayoutId id="2147483670" r:id="rId1"/>
    <p:sldLayoutId id="2147483675" r:id="rId2"/>
    <p:sldLayoutId id="2147483667" r:id="rId3"/>
    <p:sldLayoutId id="2147483694" r:id="rId4"/>
    <p:sldLayoutId id="2147483699" r:id="rId5"/>
    <p:sldLayoutId id="2147483700" r:id="rId6"/>
    <p:sldLayoutId id="2147483701" r:id="rId7"/>
    <p:sldLayoutId id="2147483688" r:id="rId8"/>
    <p:sldLayoutId id="2147483703" r:id="rId9"/>
    <p:sldLayoutId id="2147483676" r:id="rId10"/>
    <p:sldLayoutId id="2147483685" r:id="rId11"/>
    <p:sldLayoutId id="2147483684" r:id="rId12"/>
    <p:sldLayoutId id="2147483677" r:id="rId13"/>
    <p:sldLayoutId id="2147483654" r:id="rId14"/>
    <p:sldLayoutId id="2147483662" r:id="rId15"/>
    <p:sldLayoutId id="2147483683" r:id="rId16"/>
    <p:sldLayoutId id="2147483650" r:id="rId17"/>
    <p:sldLayoutId id="2147483655" r:id="rId18"/>
    <p:sldLayoutId id="2147483678" r:id="rId19"/>
    <p:sldLayoutId id="2147483664" r:id="rId20"/>
    <p:sldLayoutId id="2147483696" r:id="rId21"/>
    <p:sldLayoutId id="2147483695" r:id="rId22"/>
    <p:sldLayoutId id="2147483697" r:id="rId23"/>
    <p:sldLayoutId id="2147483692" r:id="rId24"/>
    <p:sldLayoutId id="2147483698" r:id="rId25"/>
    <p:sldLayoutId id="2147483680" r:id="rId26"/>
    <p:sldLayoutId id="2147483663" r:id="rId27"/>
    <p:sldLayoutId id="2147483660" r:id="rId28"/>
    <p:sldLayoutId id="2147483649" r:id="rId29"/>
    <p:sldLayoutId id="2147483652" r:id="rId30"/>
    <p:sldLayoutId id="2147483653" r:id="rId31"/>
    <p:sldLayoutId id="2147483656" r:id="rId32"/>
    <p:sldLayoutId id="2147483657" r:id="rId33"/>
    <p:sldLayoutId id="2147483658" r:id="rId34"/>
    <p:sldLayoutId id="2147483659" r:id="rId35"/>
  </p:sldLayoutIdLst>
  <p:hf sldNum="0" hdr="0" ftr="0" dt="0"/>
  <p:txStyles>
    <p:titleStyle>
      <a:lvl1pPr algn="l" defTabSz="914400" rtl="0" eaLnBrk="1" latinLnBrk="0" hangingPunct="1">
        <a:lnSpc>
          <a:spcPct val="90000"/>
        </a:lnSpc>
        <a:spcBef>
          <a:spcPct val="0"/>
        </a:spcBef>
        <a:buNone/>
        <a:defRPr sz="2200" b="1" kern="1200">
          <a:solidFill>
            <a:schemeClr val="accent6"/>
          </a:solidFill>
          <a:latin typeface="+mj-lt"/>
          <a:ea typeface="+mj-ea"/>
          <a:cs typeface="+mj-cs"/>
        </a:defRPr>
      </a:lvl1pPr>
    </p:titleStyle>
    <p:bodyStyle>
      <a:lvl1pPr marL="0" indent="0" algn="l" defTabSz="914400" rtl="0" eaLnBrk="1" latinLnBrk="0" hangingPunct="1">
        <a:lnSpc>
          <a:spcPct val="100000"/>
        </a:lnSpc>
        <a:spcBef>
          <a:spcPts val="600"/>
        </a:spcBef>
        <a:buFont typeface="Arial" panose="020B0604020202020204" pitchFamily="34" charset="0"/>
        <a:buNone/>
        <a:defRPr sz="1800" kern="1200">
          <a:solidFill>
            <a:schemeClr val="tx1"/>
          </a:solidFill>
          <a:latin typeface="+mn-lt"/>
          <a:ea typeface="+mn-ea"/>
          <a:cs typeface="+mn-cs"/>
        </a:defRPr>
      </a:lvl1pPr>
      <a:lvl2pPr marL="228600" indent="-228600" algn="l" defTabSz="914400" rtl="0" eaLnBrk="1" latinLnBrk="0" hangingPunct="1">
        <a:lnSpc>
          <a:spcPct val="100000"/>
        </a:lnSpc>
        <a:spcBef>
          <a:spcPts val="600"/>
        </a:spcBef>
        <a:buClr>
          <a:schemeClr val="tx1"/>
        </a:buClr>
        <a:buFont typeface="Arial" panose="020B0604020202020204" pitchFamily="34" charset="0"/>
        <a:buChar char="•"/>
        <a:defRPr sz="1800" kern="1200">
          <a:solidFill>
            <a:schemeClr val="tx1"/>
          </a:solidFill>
          <a:latin typeface="+mn-lt"/>
          <a:ea typeface="+mn-ea"/>
          <a:cs typeface="+mn-cs"/>
        </a:defRPr>
      </a:lvl2pPr>
      <a:lvl3pPr marL="231775" indent="0" algn="l" defTabSz="914400" rtl="0" eaLnBrk="1" latinLnBrk="0" hangingPunct="1">
        <a:lnSpc>
          <a:spcPct val="100000"/>
        </a:lnSpc>
        <a:spcBef>
          <a:spcPts val="600"/>
        </a:spcBef>
        <a:buFontTx/>
        <a:buNone/>
        <a:defRPr sz="1800" kern="1200">
          <a:solidFill>
            <a:schemeClr val="tx1"/>
          </a:solidFill>
          <a:latin typeface="+mn-lt"/>
          <a:ea typeface="+mn-ea"/>
          <a:cs typeface="+mn-cs"/>
        </a:defRPr>
      </a:lvl3pPr>
      <a:lvl4pPr marL="457200" indent="-228600" algn="l" defTabSz="914400" rtl="0" eaLnBrk="1" latinLnBrk="0" hangingPunct="1">
        <a:lnSpc>
          <a:spcPct val="100000"/>
        </a:lnSpc>
        <a:spcBef>
          <a:spcPts val="600"/>
        </a:spcBef>
        <a:buClr>
          <a:schemeClr val="tx1"/>
        </a:buClr>
        <a:buFont typeface="Arial" panose="020B0604020202020204" pitchFamily="34" charset="0"/>
        <a:buChar char="–"/>
        <a:defRPr sz="1600" kern="1200">
          <a:solidFill>
            <a:schemeClr val="tx1"/>
          </a:solidFill>
          <a:latin typeface="+mn-lt"/>
          <a:ea typeface="+mn-ea"/>
          <a:cs typeface="+mn-cs"/>
        </a:defRPr>
      </a:lvl4pPr>
      <a:lvl5pPr marL="688975" indent="-228600"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300" kern="1200">
          <a:solidFill>
            <a:schemeClr val="tx1"/>
          </a:solidFill>
          <a:latin typeface="+mn-lt"/>
          <a:ea typeface="+mn-ea"/>
          <a:cs typeface="+mn-cs"/>
        </a:defRPr>
      </a:lvl1pPr>
      <a:lvl2pPr marL="0" algn="l" defTabSz="914400" rtl="0" eaLnBrk="1" latinLnBrk="0" hangingPunct="1">
        <a:defRPr sz="1300" kern="1200">
          <a:solidFill>
            <a:schemeClr val="tx1"/>
          </a:solidFill>
          <a:latin typeface="+mn-lt"/>
          <a:ea typeface="+mn-ea"/>
          <a:cs typeface="+mn-cs"/>
        </a:defRPr>
      </a:lvl2pPr>
      <a:lvl3pPr marL="0" algn="l" defTabSz="914400" rtl="0" eaLnBrk="1" latinLnBrk="0" hangingPunct="1">
        <a:defRPr sz="1300" kern="1200">
          <a:solidFill>
            <a:schemeClr val="tx1"/>
          </a:solidFill>
          <a:latin typeface="+mn-lt"/>
          <a:ea typeface="+mn-ea"/>
          <a:cs typeface="+mn-cs"/>
        </a:defRPr>
      </a:lvl3pPr>
      <a:lvl4pPr marL="0" algn="l" defTabSz="914400" rtl="0" eaLnBrk="1" latinLnBrk="0" hangingPunct="1">
        <a:defRPr sz="1300" kern="1200">
          <a:solidFill>
            <a:schemeClr val="tx1"/>
          </a:solidFill>
          <a:latin typeface="+mn-lt"/>
          <a:ea typeface="+mn-ea"/>
          <a:cs typeface="+mn-cs"/>
        </a:defRPr>
      </a:lvl4pPr>
      <a:lvl5pPr marL="0" algn="l" defTabSz="914400" rtl="0" eaLnBrk="1" latinLnBrk="0" hangingPunct="1">
        <a:defRPr sz="1300" kern="1200">
          <a:solidFill>
            <a:schemeClr val="tx1"/>
          </a:solidFill>
          <a:latin typeface="+mn-lt"/>
          <a:ea typeface="+mn-ea"/>
          <a:cs typeface="+mn-cs"/>
        </a:defRPr>
      </a:lvl5pPr>
      <a:lvl6pPr marL="0" algn="l" defTabSz="914400" rtl="0" eaLnBrk="1" latinLnBrk="0" hangingPunct="1">
        <a:defRPr sz="1300" kern="1200">
          <a:solidFill>
            <a:schemeClr val="tx1"/>
          </a:solidFill>
          <a:latin typeface="+mn-lt"/>
          <a:ea typeface="+mn-ea"/>
          <a:cs typeface="+mn-cs"/>
        </a:defRPr>
      </a:lvl6pPr>
      <a:lvl7pPr marL="0" algn="l" defTabSz="914400" rtl="0" eaLnBrk="1" latinLnBrk="0" hangingPunct="1">
        <a:defRPr sz="1300" kern="1200">
          <a:solidFill>
            <a:schemeClr val="tx1"/>
          </a:solidFill>
          <a:latin typeface="+mn-lt"/>
          <a:ea typeface="+mn-ea"/>
          <a:cs typeface="+mn-cs"/>
        </a:defRPr>
      </a:lvl7pPr>
      <a:lvl8pPr marL="0" algn="l" defTabSz="914400" rtl="0" eaLnBrk="1" latinLnBrk="0" hangingPunct="1">
        <a:defRPr sz="1300" kern="1200">
          <a:solidFill>
            <a:schemeClr val="tx1"/>
          </a:solidFill>
          <a:latin typeface="+mn-lt"/>
          <a:ea typeface="+mn-ea"/>
          <a:cs typeface="+mn-cs"/>
        </a:defRPr>
      </a:lvl8pPr>
      <a:lvl9pPr marL="0" algn="l" defTabSz="914400" rtl="0" eaLnBrk="1" latinLnBrk="0" hangingPunct="1">
        <a:defRPr sz="13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288" userDrawn="1">
          <p15:clr>
            <a:srgbClr val="C35EA4"/>
          </p15:clr>
        </p15:guide>
        <p15:guide id="4" pos="7390" userDrawn="1">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hyperlink" Target="https://www.ncbi.nlm.nih.gov/pmc/articles/PMC3726098/" TargetMode="Externa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nejm.org/toc/nejm/371/18?query=article_issue_link" TargetMode="External"/><Relationship Id="rId1" Type="http://schemas.openxmlformats.org/officeDocument/2006/relationships/slideLayout" Target="../slideLayouts/slideLayout1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3.svg"/></Relationships>
</file>

<file path=ppt/slides/_rels/slide8.xml.rels><?xml version="1.0" encoding="UTF-8" standalone="yes"?>
<Relationships xmlns="http://schemas.openxmlformats.org/package/2006/relationships"><Relationship Id="rId2" Type="http://schemas.openxmlformats.org/officeDocument/2006/relationships/hyperlink" Target="https://www.ncbi.nlm.nih.gov/pmc/articles/PMC3865832/" TargetMode="Externa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18009B-D986-4E97-86F1-81239794CB5E}"/>
              </a:ext>
            </a:extLst>
          </p:cNvPr>
          <p:cNvSpPr>
            <a:spLocks noGrp="1"/>
          </p:cNvSpPr>
          <p:nvPr>
            <p:ph type="body" sz="quarter" idx="11"/>
          </p:nvPr>
        </p:nvSpPr>
        <p:spPr/>
        <p:txBody>
          <a:bodyPr/>
          <a:lstStyle/>
          <a:p>
            <a:r>
              <a:rPr lang="en-US" dirty="0"/>
              <a:t>Oct 18, 2022</a:t>
            </a:r>
          </a:p>
        </p:txBody>
      </p:sp>
      <p:sp>
        <p:nvSpPr>
          <p:cNvPr id="3" name="Text Placeholder 2">
            <a:extLst>
              <a:ext uri="{FF2B5EF4-FFF2-40B4-BE49-F238E27FC236}">
                <a16:creationId xmlns:a16="http://schemas.microsoft.com/office/drawing/2014/main" id="{52D67387-8670-41E6-BDC2-20A191B1F743}"/>
              </a:ext>
            </a:extLst>
          </p:cNvPr>
          <p:cNvSpPr>
            <a:spLocks noGrp="1"/>
          </p:cNvSpPr>
          <p:nvPr>
            <p:ph type="body" sz="quarter" idx="10"/>
          </p:nvPr>
        </p:nvSpPr>
        <p:spPr>
          <a:xfrm>
            <a:off x="463462" y="4666278"/>
            <a:ext cx="4709160" cy="1107996"/>
          </a:xfrm>
        </p:spPr>
        <p:txBody>
          <a:bodyPr vert="horz" lIns="0" tIns="0" rIns="0" bIns="0" rtlCol="0" anchor="t">
            <a:spAutoFit/>
          </a:bodyPr>
          <a:lstStyle/>
          <a:p>
            <a:r>
              <a:rPr lang="en-US" dirty="0">
                <a:cs typeface="Arial"/>
              </a:rPr>
              <a:t>Optum Idaho Conference 2022</a:t>
            </a:r>
          </a:p>
          <a:p>
            <a:endParaRPr lang="en-US" dirty="0">
              <a:cs typeface="Arial"/>
            </a:endParaRPr>
          </a:p>
          <a:p>
            <a:r>
              <a:rPr lang="en-US" dirty="0">
                <a:cs typeface="Arial"/>
              </a:rPr>
              <a:t>Julie Wood, MD</a:t>
            </a:r>
          </a:p>
          <a:p>
            <a:r>
              <a:rPr lang="en-US" dirty="0">
                <a:cs typeface="Arial"/>
              </a:rPr>
              <a:t>Sr. Behavioral Medical Director, Optum ID</a:t>
            </a:r>
          </a:p>
        </p:txBody>
      </p:sp>
      <p:sp>
        <p:nvSpPr>
          <p:cNvPr id="4" name="Title 3">
            <a:extLst>
              <a:ext uri="{FF2B5EF4-FFF2-40B4-BE49-F238E27FC236}">
                <a16:creationId xmlns:a16="http://schemas.microsoft.com/office/drawing/2014/main" id="{22B7A77D-1E60-4BE5-8B2B-61F885120116}"/>
              </a:ext>
            </a:extLst>
          </p:cNvPr>
          <p:cNvSpPr>
            <a:spLocks noGrp="1"/>
          </p:cNvSpPr>
          <p:nvPr>
            <p:ph type="title"/>
          </p:nvPr>
        </p:nvSpPr>
        <p:spPr>
          <a:xfrm>
            <a:off x="463462" y="2450287"/>
            <a:ext cx="5632538" cy="1869743"/>
          </a:xfrm>
        </p:spPr>
        <p:txBody>
          <a:bodyPr/>
          <a:lstStyle/>
          <a:p>
            <a:r>
              <a:rPr lang="en-US" dirty="0"/>
              <a:t>Medication management and </a:t>
            </a:r>
            <a:br>
              <a:rPr lang="en-US" dirty="0"/>
            </a:br>
            <a:r>
              <a:rPr lang="en-US" dirty="0"/>
              <a:t>care coordination</a:t>
            </a:r>
          </a:p>
        </p:txBody>
      </p:sp>
      <p:sp>
        <p:nvSpPr>
          <p:cNvPr id="8" name="TextBox 7">
            <a:extLst>
              <a:ext uri="{FF2B5EF4-FFF2-40B4-BE49-F238E27FC236}">
                <a16:creationId xmlns:a16="http://schemas.microsoft.com/office/drawing/2014/main" id="{501A42CA-6EEE-429E-A725-AD4D026909A7}"/>
              </a:ext>
            </a:extLst>
          </p:cNvPr>
          <p:cNvSpPr txBox="1"/>
          <p:nvPr/>
        </p:nvSpPr>
        <p:spPr bwMode="gray">
          <a:xfrm>
            <a:off x="10690167" y="6412797"/>
            <a:ext cx="1754659" cy="215444"/>
          </a:xfrm>
          <a:prstGeom prst="rect">
            <a:avLst/>
          </a:prstGeom>
          <a:noFill/>
        </p:spPr>
        <p:txBody>
          <a:bodyPr vert="horz" wrap="square" lIns="0" tIns="0" rIns="0" bIns="0" rtlCol="0">
            <a:spAutoFit/>
          </a:bodyPr>
          <a:lstStyle/>
          <a:p>
            <a:pPr algn="l">
              <a:spcBef>
                <a:spcPts val="600"/>
              </a:spcBef>
            </a:pPr>
            <a:r>
              <a:rPr lang="en-US" sz="1400" dirty="0">
                <a:solidFill>
                  <a:schemeClr val="bg1"/>
                </a:solidFill>
              </a:rPr>
              <a:t>The Boise River</a:t>
            </a:r>
          </a:p>
        </p:txBody>
      </p:sp>
      <p:pic>
        <p:nvPicPr>
          <p:cNvPr id="11" name="Picture Placeholder 10" descr="A picture containing building, rock, stone, brick&#10;&#10;Description automatically generated">
            <a:extLst>
              <a:ext uri="{FF2B5EF4-FFF2-40B4-BE49-F238E27FC236}">
                <a16:creationId xmlns:a16="http://schemas.microsoft.com/office/drawing/2014/main" id="{3989E305-2BBC-4013-9132-4BF765F52DFD}"/>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t="8333" b="8333"/>
          <a:stretch>
            <a:fillRect/>
          </a:stretch>
        </p:blipFill>
        <p:spPr/>
      </p:pic>
      <p:sp>
        <p:nvSpPr>
          <p:cNvPr id="9" name="TextBox 8">
            <a:extLst>
              <a:ext uri="{FF2B5EF4-FFF2-40B4-BE49-F238E27FC236}">
                <a16:creationId xmlns:a16="http://schemas.microsoft.com/office/drawing/2014/main" id="{EDFA0DB3-D247-4F68-8ED8-574A1BCEABF1}"/>
              </a:ext>
            </a:extLst>
          </p:cNvPr>
          <p:cNvSpPr txBox="1"/>
          <p:nvPr/>
        </p:nvSpPr>
        <p:spPr bwMode="gray">
          <a:xfrm>
            <a:off x="2135056" y="6558877"/>
            <a:ext cx="6219928" cy="276999"/>
          </a:xfrm>
          <a:prstGeom prst="rect">
            <a:avLst/>
          </a:prstGeom>
          <a:noFill/>
        </p:spPr>
        <p:txBody>
          <a:bodyPr wrap="square">
            <a:spAutoFit/>
          </a:bodyPr>
          <a:lstStyle/>
          <a:p>
            <a:r>
              <a:rPr lang="en-US" sz="1200" dirty="0">
                <a:effectLst/>
                <a:latin typeface="Calibri" panose="020F0502020204030204" pitchFamily="34" charset="0"/>
                <a:ea typeface="Calibri" panose="020F0502020204030204" pitchFamily="34" charset="0"/>
              </a:rPr>
              <a:t>Stock photos used in this presentation. Posed by models.</a:t>
            </a:r>
            <a:endParaRPr lang="en-US" sz="1200" dirty="0"/>
          </a:p>
        </p:txBody>
      </p:sp>
    </p:spTree>
    <p:extLst>
      <p:ext uri="{BB962C8B-B14F-4D97-AF65-F5344CB8AC3E}">
        <p14:creationId xmlns:p14="http://schemas.microsoft.com/office/powerpoint/2010/main" val="3770639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FCA0E3-B5BD-444F-9E9A-DAC3737EC45D}"/>
              </a:ext>
            </a:extLst>
          </p:cNvPr>
          <p:cNvSpPr>
            <a:spLocks noGrp="1"/>
          </p:cNvSpPr>
          <p:nvPr>
            <p:ph idx="1"/>
          </p:nvPr>
        </p:nvSpPr>
        <p:spPr>
          <a:xfrm>
            <a:off x="1524000" y="1236087"/>
            <a:ext cx="9144000" cy="3930085"/>
          </a:xfrm>
        </p:spPr>
        <p:txBody>
          <a:bodyPr>
            <a:noAutofit/>
          </a:bodyPr>
          <a:lstStyle/>
          <a:p>
            <a:r>
              <a:rPr lang="en-US" sz="2000" b="1" dirty="0" err="1"/>
              <a:t>GABAergics</a:t>
            </a:r>
            <a:r>
              <a:rPr lang="en-US" sz="2000" b="1" dirty="0"/>
              <a:t>: </a:t>
            </a:r>
          </a:p>
          <a:p>
            <a:r>
              <a:rPr lang="en-US" sz="2000" dirty="0"/>
              <a:t>Common: sedation, fatigue, slurred speech, weight gain</a:t>
            </a:r>
          </a:p>
          <a:p>
            <a:r>
              <a:rPr lang="en-US" sz="2000" dirty="0"/>
              <a:t>Serious: memory impairment, balance instability, disinhibition, increased accident potential, abuse and addiction </a:t>
            </a:r>
          </a:p>
          <a:p>
            <a:r>
              <a:rPr lang="en-US" sz="2000" b="1" dirty="0"/>
              <a:t>Antihistamines: </a:t>
            </a:r>
          </a:p>
          <a:p>
            <a:r>
              <a:rPr lang="en-US" sz="2000" dirty="0"/>
              <a:t>Common: dry mouth, increased appetite/weight gain, tachycardia</a:t>
            </a:r>
          </a:p>
          <a:p>
            <a:r>
              <a:rPr lang="en-US" sz="2000" dirty="0"/>
              <a:t>Serious: blurred vision, dizziness, headache, hypotension, urinary retention, confusion/delirium</a:t>
            </a:r>
          </a:p>
          <a:p>
            <a:r>
              <a:rPr lang="en-US" sz="2000" b="1" dirty="0"/>
              <a:t>Azapirones: </a:t>
            </a:r>
          </a:p>
          <a:p>
            <a:r>
              <a:rPr lang="en-US" sz="2000" dirty="0"/>
              <a:t>Common: dizziness, nausea, diarrhea, headache, anxiety, diaphoresis, insomnia</a:t>
            </a:r>
          </a:p>
          <a:p>
            <a:r>
              <a:rPr lang="en-US" sz="2000" dirty="0"/>
              <a:t>Serious: excitement, confusion, </a:t>
            </a:r>
          </a:p>
          <a:p>
            <a:r>
              <a:rPr lang="en-US" sz="2000" b="1" dirty="0"/>
              <a:t>Alpha-beta adrenergic medications: </a:t>
            </a:r>
          </a:p>
          <a:p>
            <a:r>
              <a:rPr lang="en-US" sz="2000" dirty="0"/>
              <a:t>Common: dizziness, diarrhea, constipation	</a:t>
            </a:r>
          </a:p>
          <a:p>
            <a:r>
              <a:rPr lang="en-US" sz="2000" dirty="0"/>
              <a:t>Serious: hypotension, bradycardia</a:t>
            </a:r>
          </a:p>
        </p:txBody>
      </p:sp>
      <p:sp>
        <p:nvSpPr>
          <p:cNvPr id="3" name="Title 2">
            <a:extLst>
              <a:ext uri="{FF2B5EF4-FFF2-40B4-BE49-F238E27FC236}">
                <a16:creationId xmlns:a16="http://schemas.microsoft.com/office/drawing/2014/main" id="{2DE940CA-7A41-4E8A-8803-403C25829C47}"/>
              </a:ext>
            </a:extLst>
          </p:cNvPr>
          <p:cNvSpPr>
            <a:spLocks noGrp="1"/>
          </p:cNvSpPr>
          <p:nvPr>
            <p:ph type="title"/>
          </p:nvPr>
        </p:nvSpPr>
        <p:spPr>
          <a:xfrm>
            <a:off x="457199" y="555639"/>
            <a:ext cx="9601200" cy="470898"/>
          </a:xfrm>
        </p:spPr>
        <p:txBody>
          <a:bodyPr/>
          <a:lstStyle/>
          <a:p>
            <a:r>
              <a:rPr lang="en-US" dirty="0"/>
              <a:t>Anxiolytics side effects</a:t>
            </a:r>
            <a:br>
              <a:rPr lang="en-US" dirty="0"/>
            </a:br>
            <a:r>
              <a:rPr lang="en-US" sz="1200" b="0" dirty="0"/>
              <a:t>https://medlineplus.gov/druginformation.html</a:t>
            </a:r>
          </a:p>
        </p:txBody>
      </p:sp>
    </p:spTree>
    <p:extLst>
      <p:ext uri="{BB962C8B-B14F-4D97-AF65-F5344CB8AC3E}">
        <p14:creationId xmlns:p14="http://schemas.microsoft.com/office/powerpoint/2010/main" val="2409996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8C6C28-9785-478E-9EDC-38CF27A10D85}"/>
              </a:ext>
            </a:extLst>
          </p:cNvPr>
          <p:cNvSpPr>
            <a:spLocks noGrp="1"/>
          </p:cNvSpPr>
          <p:nvPr>
            <p:ph idx="1"/>
          </p:nvPr>
        </p:nvSpPr>
        <p:spPr>
          <a:xfrm>
            <a:off x="250894" y="1249345"/>
            <a:ext cx="6645206" cy="3930085"/>
          </a:xfrm>
        </p:spPr>
        <p:txBody>
          <a:bodyPr>
            <a:normAutofit/>
          </a:bodyPr>
          <a:lstStyle/>
          <a:p>
            <a:endParaRPr lang="en-US" sz="2400" dirty="0"/>
          </a:p>
          <a:p>
            <a:r>
              <a:rPr lang="en-US" sz="2400" b="1" dirty="0"/>
              <a:t>Lithium</a:t>
            </a:r>
          </a:p>
          <a:p>
            <a:r>
              <a:rPr lang="en-US" sz="2400" b="1" dirty="0"/>
              <a:t>Anticonvulsants</a:t>
            </a:r>
          </a:p>
          <a:p>
            <a:r>
              <a:rPr lang="en-US" sz="2400" dirty="0"/>
              <a:t>	divalproex/valproic acid, carbamazepine, oxcarbazepine, lamotrigine</a:t>
            </a:r>
          </a:p>
          <a:p>
            <a:r>
              <a:rPr lang="en-US" sz="2400" b="1" dirty="0"/>
              <a:t>Antipsychotics</a:t>
            </a:r>
          </a:p>
          <a:p>
            <a:r>
              <a:rPr lang="en-US" sz="2400" dirty="0"/>
              <a:t>	aripiprazole, risperidone, olanzapine, quetiapine, ziprasidone </a:t>
            </a:r>
          </a:p>
        </p:txBody>
      </p:sp>
      <p:sp>
        <p:nvSpPr>
          <p:cNvPr id="3" name="Title 2">
            <a:extLst>
              <a:ext uri="{FF2B5EF4-FFF2-40B4-BE49-F238E27FC236}">
                <a16:creationId xmlns:a16="http://schemas.microsoft.com/office/drawing/2014/main" id="{8776326A-A21E-4E73-8C48-4251F1B154A6}"/>
              </a:ext>
            </a:extLst>
          </p:cNvPr>
          <p:cNvSpPr>
            <a:spLocks noGrp="1"/>
          </p:cNvSpPr>
          <p:nvPr>
            <p:ph type="title"/>
          </p:nvPr>
        </p:nvSpPr>
        <p:spPr>
          <a:xfrm>
            <a:off x="809624" y="249220"/>
            <a:ext cx="9601200" cy="332399"/>
          </a:xfrm>
        </p:spPr>
        <p:txBody>
          <a:bodyPr/>
          <a:lstStyle/>
          <a:p>
            <a:r>
              <a:rPr lang="en-US" sz="2400" dirty="0"/>
              <a:t>Mood stabilizers: three main subclasses</a:t>
            </a:r>
          </a:p>
        </p:txBody>
      </p:sp>
      <p:pic>
        <p:nvPicPr>
          <p:cNvPr id="4" name="Picture 3">
            <a:extLst>
              <a:ext uri="{FF2B5EF4-FFF2-40B4-BE49-F238E27FC236}">
                <a16:creationId xmlns:a16="http://schemas.microsoft.com/office/drawing/2014/main" id="{E7527387-5CFF-4084-AB44-9C76CA294701}"/>
              </a:ext>
            </a:extLst>
          </p:cNvPr>
          <p:cNvPicPr>
            <a:picLocks noChangeAspect="1"/>
          </p:cNvPicPr>
          <p:nvPr/>
        </p:nvPicPr>
        <p:blipFill>
          <a:blip r:embed="rId2"/>
          <a:stretch>
            <a:fillRect/>
          </a:stretch>
        </p:blipFill>
        <p:spPr>
          <a:xfrm>
            <a:off x="6781800" y="1610248"/>
            <a:ext cx="4916993" cy="3999891"/>
          </a:xfrm>
          <a:prstGeom prst="rect">
            <a:avLst/>
          </a:prstGeom>
        </p:spPr>
      </p:pic>
    </p:spTree>
    <p:extLst>
      <p:ext uri="{BB962C8B-B14F-4D97-AF65-F5344CB8AC3E}">
        <p14:creationId xmlns:p14="http://schemas.microsoft.com/office/powerpoint/2010/main" val="32192842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229C164-606A-48B7-9818-3DA4FFB818D2}"/>
              </a:ext>
            </a:extLst>
          </p:cNvPr>
          <p:cNvSpPr>
            <a:spLocks noGrp="1"/>
          </p:cNvSpPr>
          <p:nvPr>
            <p:ph idx="1"/>
          </p:nvPr>
        </p:nvSpPr>
        <p:spPr>
          <a:xfrm>
            <a:off x="1419224" y="1100010"/>
            <a:ext cx="10315575" cy="3930085"/>
          </a:xfrm>
        </p:spPr>
        <p:txBody>
          <a:bodyPr>
            <a:noAutofit/>
          </a:bodyPr>
          <a:lstStyle/>
          <a:p>
            <a:r>
              <a:rPr lang="en-US" sz="2000" b="1" dirty="0"/>
              <a:t>Lithium: (narrow therapeutic window)</a:t>
            </a:r>
          </a:p>
          <a:p>
            <a:r>
              <a:rPr lang="en-US" sz="2000" dirty="0"/>
              <a:t>Common: restlessness, tremor, stomach pain, gas, hair loss, joint/muscle pain, weight changes, indigestions, changes in concentration, headache</a:t>
            </a:r>
          </a:p>
          <a:p>
            <a:r>
              <a:rPr lang="en-US" sz="2000" dirty="0"/>
              <a:t>Serious: lithium toxicity, seizure increased thirst, thyroid, heart and kidney changes</a:t>
            </a:r>
          </a:p>
          <a:p>
            <a:endParaRPr lang="en-US" sz="2000" dirty="0"/>
          </a:p>
          <a:p>
            <a:r>
              <a:rPr lang="en-US" sz="2000" b="1" dirty="0"/>
              <a:t>Anticonvulsants:</a:t>
            </a:r>
          </a:p>
          <a:p>
            <a:r>
              <a:rPr lang="en-US" sz="2000" dirty="0"/>
              <a:t>Common: headache, drowsiness, diarrhea, weight changes, nausea, vomiting, dry mouth, abnormal speech, 	</a:t>
            </a:r>
          </a:p>
          <a:p>
            <a:r>
              <a:rPr lang="en-US" sz="2000" dirty="0"/>
              <a:t>Serious: balance instability, visual changes, changes in concentration, </a:t>
            </a:r>
          </a:p>
          <a:p>
            <a:r>
              <a:rPr lang="en-US" sz="2000" dirty="0"/>
              <a:t>	</a:t>
            </a:r>
          </a:p>
          <a:p>
            <a:r>
              <a:rPr lang="en-US" sz="2000" b="1" dirty="0"/>
              <a:t>Antipsychotics:</a:t>
            </a:r>
          </a:p>
          <a:p>
            <a:r>
              <a:rPr lang="en-US" sz="2000" dirty="0"/>
              <a:t>Common: changes in blood sugar and cholesterol levels, weight gain, sedation, dry mouth, dizziness, visual changes, muscle/joints pain, tremors</a:t>
            </a:r>
          </a:p>
          <a:p>
            <a:r>
              <a:rPr lang="en-US" sz="2000" dirty="0"/>
              <a:t>Serious: arrhythmia, hypotension, neuroleptic malignant syndrome, urinary retention, rigidity, myoclonus, tardive dyskinesia (TD)</a:t>
            </a:r>
          </a:p>
          <a:p>
            <a:endParaRPr lang="en-US" sz="2000" dirty="0"/>
          </a:p>
          <a:p>
            <a:r>
              <a:rPr lang="en-US" sz="2000" dirty="0"/>
              <a:t>	</a:t>
            </a:r>
          </a:p>
        </p:txBody>
      </p:sp>
      <p:sp>
        <p:nvSpPr>
          <p:cNvPr id="3" name="Title 2">
            <a:extLst>
              <a:ext uri="{FF2B5EF4-FFF2-40B4-BE49-F238E27FC236}">
                <a16:creationId xmlns:a16="http://schemas.microsoft.com/office/drawing/2014/main" id="{89DE096B-DA79-42B4-B993-7E15EC0D3BD1}"/>
              </a:ext>
            </a:extLst>
          </p:cNvPr>
          <p:cNvSpPr>
            <a:spLocks noGrp="1"/>
          </p:cNvSpPr>
          <p:nvPr>
            <p:ph type="title"/>
          </p:nvPr>
        </p:nvSpPr>
        <p:spPr>
          <a:xfrm>
            <a:off x="457199" y="555639"/>
            <a:ext cx="9601200" cy="470898"/>
          </a:xfrm>
        </p:spPr>
        <p:txBody>
          <a:bodyPr/>
          <a:lstStyle/>
          <a:p>
            <a:r>
              <a:rPr lang="en-US" dirty="0"/>
              <a:t>Mood stabilizer side effects</a:t>
            </a:r>
            <a:br>
              <a:rPr lang="en-US" dirty="0"/>
            </a:br>
            <a:r>
              <a:rPr lang="en-US" sz="1200" b="0" dirty="0"/>
              <a:t>https://medlineplus.gov/druginformation.html</a:t>
            </a:r>
          </a:p>
        </p:txBody>
      </p:sp>
    </p:spTree>
    <p:extLst>
      <p:ext uri="{BB962C8B-B14F-4D97-AF65-F5344CB8AC3E}">
        <p14:creationId xmlns:p14="http://schemas.microsoft.com/office/powerpoint/2010/main" val="3354787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D5B9A11-33F2-4760-A1A6-0F76440C2611}"/>
              </a:ext>
            </a:extLst>
          </p:cNvPr>
          <p:cNvSpPr>
            <a:spLocks noGrp="1"/>
          </p:cNvSpPr>
          <p:nvPr>
            <p:ph idx="1"/>
          </p:nvPr>
        </p:nvSpPr>
        <p:spPr>
          <a:xfrm>
            <a:off x="1523999" y="995235"/>
            <a:ext cx="10315575" cy="3930085"/>
          </a:xfrm>
        </p:spPr>
        <p:txBody>
          <a:bodyPr>
            <a:noAutofit/>
          </a:bodyPr>
          <a:lstStyle/>
          <a:p>
            <a:r>
              <a:rPr lang="en-US" sz="2400" b="1" dirty="0"/>
              <a:t>Neuroleptics</a:t>
            </a:r>
            <a:r>
              <a:rPr lang="en-US" sz="2400" dirty="0"/>
              <a:t> (first generation antipsychotics)</a:t>
            </a:r>
          </a:p>
          <a:p>
            <a:r>
              <a:rPr lang="en-US" sz="2400" dirty="0"/>
              <a:t>Haloperidol, perphenazine, chlorpromazine, fluphenazine, pimozide,        thiothixene, thioridazine, prochlorperazine </a:t>
            </a:r>
          </a:p>
          <a:p>
            <a:endParaRPr lang="en-US" sz="2400" dirty="0"/>
          </a:p>
          <a:p>
            <a:r>
              <a:rPr lang="en-US" sz="2400" b="1" dirty="0"/>
              <a:t>Atypical</a:t>
            </a:r>
            <a:r>
              <a:rPr lang="en-US" sz="2400" dirty="0"/>
              <a:t> (second generation antipsychotics) </a:t>
            </a:r>
          </a:p>
          <a:p>
            <a:r>
              <a:rPr lang="en-US" sz="2400" dirty="0"/>
              <a:t>Risperidone, olanzapine, quetiapine, aripiprazole, ziprasidone, paliperidone, </a:t>
            </a:r>
            <a:r>
              <a:rPr lang="en-US" sz="2400" dirty="0" err="1"/>
              <a:t>asenapine</a:t>
            </a:r>
            <a:r>
              <a:rPr lang="en-US" sz="2400" dirty="0"/>
              <a:t>, lurasidone, </a:t>
            </a:r>
            <a:r>
              <a:rPr lang="en-US" sz="2400" dirty="0" err="1"/>
              <a:t>cariprazine</a:t>
            </a:r>
            <a:r>
              <a:rPr lang="en-US" sz="2400" dirty="0"/>
              <a:t>, </a:t>
            </a:r>
            <a:r>
              <a:rPr lang="en-US" sz="2400" dirty="0" err="1"/>
              <a:t>brexpiprazole</a:t>
            </a:r>
            <a:r>
              <a:rPr lang="en-US" sz="2400" dirty="0"/>
              <a:t>, iloperidone, </a:t>
            </a:r>
            <a:r>
              <a:rPr lang="en-US" sz="2400" dirty="0" err="1"/>
              <a:t>lumateperone</a:t>
            </a:r>
            <a:r>
              <a:rPr lang="en-US" sz="2400" dirty="0"/>
              <a:t>, </a:t>
            </a:r>
          </a:p>
          <a:p>
            <a:endParaRPr lang="en-US" sz="2400" dirty="0"/>
          </a:p>
          <a:p>
            <a:r>
              <a:rPr lang="en-US" sz="2400" b="1" dirty="0"/>
              <a:t>Clozapine</a:t>
            </a:r>
            <a:r>
              <a:rPr lang="en-US" sz="2400" dirty="0"/>
              <a:t> (most effective antipsychotic /  second generation antipsychotic) </a:t>
            </a:r>
          </a:p>
          <a:p>
            <a:r>
              <a:rPr lang="en-US" sz="2400" dirty="0"/>
              <a:t>Requires specific prescription rights with regular laboratory monitoring for potentially life-threatening side effects </a:t>
            </a:r>
          </a:p>
        </p:txBody>
      </p:sp>
      <p:sp>
        <p:nvSpPr>
          <p:cNvPr id="3" name="Title 2">
            <a:extLst>
              <a:ext uri="{FF2B5EF4-FFF2-40B4-BE49-F238E27FC236}">
                <a16:creationId xmlns:a16="http://schemas.microsoft.com/office/drawing/2014/main" id="{D22D0A7A-45D0-4FB1-AFA2-D192BF488E83}"/>
              </a:ext>
            </a:extLst>
          </p:cNvPr>
          <p:cNvSpPr>
            <a:spLocks noGrp="1"/>
          </p:cNvSpPr>
          <p:nvPr>
            <p:ph type="title"/>
          </p:nvPr>
        </p:nvSpPr>
        <p:spPr/>
        <p:txBody>
          <a:bodyPr/>
          <a:lstStyle/>
          <a:p>
            <a:r>
              <a:rPr lang="en-US" dirty="0"/>
              <a:t>Antipsychotics: two main subclasses</a:t>
            </a:r>
          </a:p>
        </p:txBody>
      </p:sp>
    </p:spTree>
    <p:extLst>
      <p:ext uri="{BB962C8B-B14F-4D97-AF65-F5344CB8AC3E}">
        <p14:creationId xmlns:p14="http://schemas.microsoft.com/office/powerpoint/2010/main" val="21598567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B416D58-C209-4CD0-8523-6351887CC9EF}"/>
              </a:ext>
            </a:extLst>
          </p:cNvPr>
          <p:cNvSpPr>
            <a:spLocks noGrp="1"/>
          </p:cNvSpPr>
          <p:nvPr>
            <p:ph idx="1"/>
          </p:nvPr>
        </p:nvSpPr>
        <p:spPr>
          <a:xfrm>
            <a:off x="922878" y="1195260"/>
            <a:ext cx="9254532" cy="3930085"/>
          </a:xfrm>
        </p:spPr>
        <p:txBody>
          <a:bodyPr>
            <a:noAutofit/>
          </a:bodyPr>
          <a:lstStyle/>
          <a:p>
            <a:r>
              <a:rPr lang="en-US" sz="2200" b="1" dirty="0"/>
              <a:t>Antipsychotics:</a:t>
            </a:r>
          </a:p>
          <a:p>
            <a:r>
              <a:rPr lang="en-US" sz="2200" dirty="0"/>
              <a:t>Common: changes in blood sugar and cholesterol levels, weight gain, sedation, dry mouth, dizziness, muscle/joints pain, tremors</a:t>
            </a:r>
          </a:p>
          <a:p>
            <a:r>
              <a:rPr lang="en-US" sz="2200" dirty="0"/>
              <a:t>Serious: arrhythmia, hypotension, visual changes, neuroleptic malignant syndrome, urinary retention, rigidity, myoclonus, tardive dyskinesia (TD)</a:t>
            </a:r>
          </a:p>
          <a:p>
            <a:r>
              <a:rPr lang="en-US" sz="2200" dirty="0"/>
              <a:t>	</a:t>
            </a:r>
          </a:p>
          <a:p>
            <a:r>
              <a:rPr lang="en-US" sz="2200" b="1" dirty="0"/>
              <a:t>Clozapine: (requires regular blood tests and therapeutic blood levels)</a:t>
            </a:r>
            <a:endParaRPr lang="en-US" sz="2200" dirty="0"/>
          </a:p>
          <a:p>
            <a:r>
              <a:rPr lang="en-US" sz="2200" dirty="0"/>
              <a:t>Common: drowsiness, sedation, dizziness, dry mouth,	restlessness, headache, increased salivation, diaphoresis, abdominal pain, constipation, </a:t>
            </a:r>
            <a:r>
              <a:rPr lang="en-US" sz="2200" dirty="0" err="1"/>
              <a:t>nausea,vomiting</a:t>
            </a:r>
            <a:endParaRPr lang="en-US" sz="2200" b="1" dirty="0"/>
          </a:p>
          <a:p>
            <a:r>
              <a:rPr lang="en-US" sz="2200" dirty="0"/>
              <a:t>Serious: agranulocytosis, seizure, confusion, bruising, shakiness, tremor, muscle stiffness/weakness, TD</a:t>
            </a:r>
          </a:p>
        </p:txBody>
      </p:sp>
      <p:sp>
        <p:nvSpPr>
          <p:cNvPr id="3" name="Title 2">
            <a:extLst>
              <a:ext uri="{FF2B5EF4-FFF2-40B4-BE49-F238E27FC236}">
                <a16:creationId xmlns:a16="http://schemas.microsoft.com/office/drawing/2014/main" id="{87D4D29B-A20C-4D35-8206-D08C1D90B96F}"/>
              </a:ext>
            </a:extLst>
          </p:cNvPr>
          <p:cNvSpPr>
            <a:spLocks noGrp="1"/>
          </p:cNvSpPr>
          <p:nvPr>
            <p:ph type="title"/>
          </p:nvPr>
        </p:nvSpPr>
        <p:spPr>
          <a:xfrm>
            <a:off x="457199" y="555639"/>
            <a:ext cx="9601200" cy="470898"/>
          </a:xfrm>
        </p:spPr>
        <p:txBody>
          <a:bodyPr/>
          <a:lstStyle/>
          <a:p>
            <a:r>
              <a:rPr lang="en-US" dirty="0"/>
              <a:t>Antipsychotic side effects</a:t>
            </a:r>
            <a:br>
              <a:rPr lang="en-US" dirty="0"/>
            </a:br>
            <a:r>
              <a:rPr lang="en-US" sz="1200" b="0" dirty="0"/>
              <a:t>https://medlineplus.gov/druginformation.html</a:t>
            </a:r>
          </a:p>
        </p:txBody>
      </p:sp>
    </p:spTree>
    <p:extLst>
      <p:ext uri="{BB962C8B-B14F-4D97-AF65-F5344CB8AC3E}">
        <p14:creationId xmlns:p14="http://schemas.microsoft.com/office/powerpoint/2010/main" val="791915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3B36BDA-5393-4502-9BFC-6356D1E344C1}"/>
              </a:ext>
            </a:extLst>
          </p:cNvPr>
          <p:cNvSpPr>
            <a:spLocks noGrp="1"/>
          </p:cNvSpPr>
          <p:nvPr>
            <p:ph idx="1"/>
          </p:nvPr>
        </p:nvSpPr>
        <p:spPr>
          <a:xfrm>
            <a:off x="457199" y="1547685"/>
            <a:ext cx="9144000" cy="3930085"/>
          </a:xfrm>
        </p:spPr>
        <p:txBody>
          <a:bodyPr/>
          <a:lstStyle/>
          <a:p>
            <a:r>
              <a:rPr lang="en-US" sz="2800" dirty="0"/>
              <a:t>Extrapyramidal side effects (EPS)</a:t>
            </a:r>
          </a:p>
          <a:p>
            <a:pPr marL="285750" indent="-285750">
              <a:buFont typeface="Arial" panose="020B0604020202020204" pitchFamily="34" charset="0"/>
              <a:buChar char="•"/>
            </a:pPr>
            <a:r>
              <a:rPr lang="en-US" sz="2800" dirty="0"/>
              <a:t>Dystonia</a:t>
            </a:r>
          </a:p>
          <a:p>
            <a:pPr marL="285750" indent="-285750">
              <a:buFont typeface="Arial" panose="020B0604020202020204" pitchFamily="34" charset="0"/>
              <a:buChar char="•"/>
            </a:pPr>
            <a:r>
              <a:rPr lang="en-US" sz="2800" dirty="0"/>
              <a:t>Akathisia</a:t>
            </a:r>
          </a:p>
          <a:p>
            <a:pPr marL="285750" indent="-285750">
              <a:buFont typeface="Arial" panose="020B0604020202020204" pitchFamily="34" charset="0"/>
              <a:buChar char="•"/>
            </a:pPr>
            <a:r>
              <a:rPr lang="en-US" sz="2800" dirty="0"/>
              <a:t>Parkinsonism</a:t>
            </a:r>
          </a:p>
          <a:p>
            <a:pPr marL="285750" indent="-285750">
              <a:buFont typeface="Arial" panose="020B0604020202020204" pitchFamily="34" charset="0"/>
              <a:buChar char="•"/>
            </a:pPr>
            <a:r>
              <a:rPr lang="en-US" sz="2800" dirty="0"/>
              <a:t>Tardive dyskinesia </a:t>
            </a:r>
            <a:r>
              <a:rPr lang="en-US" dirty="0"/>
              <a:t>	</a:t>
            </a:r>
          </a:p>
        </p:txBody>
      </p:sp>
      <p:sp>
        <p:nvSpPr>
          <p:cNvPr id="3" name="Title 2">
            <a:extLst>
              <a:ext uri="{FF2B5EF4-FFF2-40B4-BE49-F238E27FC236}">
                <a16:creationId xmlns:a16="http://schemas.microsoft.com/office/drawing/2014/main" id="{0FAB7ADE-3515-41DF-96CC-37AC5D45D84D}"/>
              </a:ext>
            </a:extLst>
          </p:cNvPr>
          <p:cNvSpPr>
            <a:spLocks noGrp="1"/>
          </p:cNvSpPr>
          <p:nvPr>
            <p:ph type="title"/>
          </p:nvPr>
        </p:nvSpPr>
        <p:spPr>
          <a:xfrm>
            <a:off x="457199" y="555639"/>
            <a:ext cx="9601200" cy="470898"/>
          </a:xfrm>
        </p:spPr>
        <p:txBody>
          <a:bodyPr/>
          <a:lstStyle/>
          <a:p>
            <a:r>
              <a:rPr lang="en-US" dirty="0"/>
              <a:t>Antipsychotic side effects continued</a:t>
            </a:r>
            <a:br>
              <a:rPr lang="en-US" dirty="0"/>
            </a:br>
            <a:r>
              <a:rPr lang="en-US" sz="1200" b="0" dirty="0"/>
              <a:t>www.ncbi.nlm.nih.gov/books/NBK534115/</a:t>
            </a:r>
          </a:p>
        </p:txBody>
      </p:sp>
      <p:pic>
        <p:nvPicPr>
          <p:cNvPr id="4" name="Picture 3">
            <a:extLst>
              <a:ext uri="{FF2B5EF4-FFF2-40B4-BE49-F238E27FC236}">
                <a16:creationId xmlns:a16="http://schemas.microsoft.com/office/drawing/2014/main" id="{E2E2B0C2-91A6-463C-9A83-212F20D6B45B}"/>
              </a:ext>
            </a:extLst>
          </p:cNvPr>
          <p:cNvPicPr>
            <a:picLocks noChangeAspect="1"/>
          </p:cNvPicPr>
          <p:nvPr/>
        </p:nvPicPr>
        <p:blipFill>
          <a:blip r:embed="rId2"/>
          <a:stretch>
            <a:fillRect/>
          </a:stretch>
        </p:blipFill>
        <p:spPr>
          <a:xfrm>
            <a:off x="5958673" y="432079"/>
            <a:ext cx="5918479" cy="5870282"/>
          </a:xfrm>
          <a:prstGeom prst="rect">
            <a:avLst/>
          </a:prstGeom>
        </p:spPr>
      </p:pic>
    </p:spTree>
    <p:extLst>
      <p:ext uri="{BB962C8B-B14F-4D97-AF65-F5344CB8AC3E}">
        <p14:creationId xmlns:p14="http://schemas.microsoft.com/office/powerpoint/2010/main" val="3008714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276CA6-8D50-4834-81B5-E16BEE3C3921}"/>
              </a:ext>
            </a:extLst>
          </p:cNvPr>
          <p:cNvSpPr>
            <a:spLocks noGrp="1"/>
          </p:cNvSpPr>
          <p:nvPr>
            <p:ph idx="1"/>
          </p:nvPr>
        </p:nvSpPr>
        <p:spPr>
          <a:xfrm>
            <a:off x="914399" y="1165398"/>
            <a:ext cx="9144000" cy="3930085"/>
          </a:xfrm>
        </p:spPr>
        <p:txBody>
          <a:bodyPr>
            <a:noAutofit/>
          </a:bodyPr>
          <a:lstStyle/>
          <a:p>
            <a:pPr marL="342900" indent="-342900">
              <a:buFont typeface="Arial" panose="020B0604020202020204" pitchFamily="34" charset="0"/>
              <a:buChar char="•"/>
            </a:pPr>
            <a:r>
              <a:rPr lang="en-US" sz="2200" dirty="0"/>
              <a:t>NMS is a </a:t>
            </a:r>
            <a:r>
              <a:rPr lang="en-US" sz="2200" u="sng" dirty="0"/>
              <a:t>rare but life-threatening reaction </a:t>
            </a:r>
            <a:r>
              <a:rPr lang="en-US" sz="2200" dirty="0"/>
              <a:t>to antipsychotic medications. It causes fever, altered mental status, confusion, coma, muscle rigidity, and autonomic dysfunction.</a:t>
            </a:r>
          </a:p>
          <a:p>
            <a:pPr marL="342900" indent="-342900">
              <a:buFont typeface="Arial" panose="020B0604020202020204" pitchFamily="34" charset="0"/>
              <a:buChar char="•"/>
            </a:pPr>
            <a:r>
              <a:rPr lang="en-US" sz="2200" dirty="0"/>
              <a:t>It’s more associated with the older or first-generation antipsychotics but has been associated with most antipsychotics.  </a:t>
            </a:r>
          </a:p>
          <a:p>
            <a:pPr marL="342900" indent="-342900">
              <a:buFont typeface="Arial" panose="020B0604020202020204" pitchFamily="34" charset="0"/>
              <a:buChar char="•"/>
            </a:pPr>
            <a:r>
              <a:rPr lang="en-US" sz="2200" dirty="0"/>
              <a:t>It generally occurs within the first week to two of starting an antipsychotic medication but can occur within hours to days of starting the new drug. </a:t>
            </a:r>
          </a:p>
          <a:p>
            <a:pPr marL="342900" indent="-342900">
              <a:buFont typeface="Arial" panose="020B0604020202020204" pitchFamily="34" charset="0"/>
              <a:buChar char="•"/>
            </a:pPr>
            <a:r>
              <a:rPr lang="en-US" sz="2200" dirty="0"/>
              <a:t>Unlike SS, there are laboratory markers to help diagnosis NMS. </a:t>
            </a:r>
          </a:p>
          <a:p>
            <a:pPr marL="342900" indent="-342900">
              <a:buFont typeface="Arial" panose="020B0604020202020204" pitchFamily="34" charset="0"/>
              <a:buChar char="•"/>
            </a:pPr>
            <a:r>
              <a:rPr lang="en-US" sz="2200" dirty="0"/>
              <a:t>Associated with the neurotransmitter, Dopamine and generally seen with the initiation of a dopamine blocker but stopping a medication to quickly that increases dopamine such as medications for Parkinson’s disease can also cause it. </a:t>
            </a:r>
          </a:p>
        </p:txBody>
      </p:sp>
      <p:sp>
        <p:nvSpPr>
          <p:cNvPr id="3" name="Title 2">
            <a:extLst>
              <a:ext uri="{FF2B5EF4-FFF2-40B4-BE49-F238E27FC236}">
                <a16:creationId xmlns:a16="http://schemas.microsoft.com/office/drawing/2014/main" id="{AA9926A1-1DF6-4027-AF66-601EDDC428D5}"/>
              </a:ext>
            </a:extLst>
          </p:cNvPr>
          <p:cNvSpPr>
            <a:spLocks noGrp="1"/>
          </p:cNvSpPr>
          <p:nvPr>
            <p:ph type="title"/>
          </p:nvPr>
        </p:nvSpPr>
        <p:spPr>
          <a:xfrm>
            <a:off x="457199" y="555639"/>
            <a:ext cx="9601200" cy="470898"/>
          </a:xfrm>
        </p:spPr>
        <p:txBody>
          <a:bodyPr/>
          <a:lstStyle/>
          <a:p>
            <a:r>
              <a:rPr lang="en-US" dirty="0"/>
              <a:t>Neuroleptic malignant syndrome (NMS)</a:t>
            </a:r>
            <a:br>
              <a:rPr lang="en-US" dirty="0"/>
            </a:br>
            <a:r>
              <a:rPr lang="de-DE" sz="1200" b="0" i="0" u="sng" dirty="0">
                <a:solidFill>
                  <a:schemeClr val="tx1"/>
                </a:solidFill>
                <a:effectLst/>
                <a:latin typeface="Helvetica Neue"/>
                <a:hlinkClick r:id="rId2">
                  <a:extLst>
                    <a:ext uri="{A12FA001-AC4F-418D-AE19-62706E023703}">
                      <ahyp:hlinkClr xmlns:ahyp="http://schemas.microsoft.com/office/drawing/2018/hyperlinkcolor" val="tx"/>
                    </a:ext>
                  </a:extLst>
                </a:hlinkClick>
              </a:rPr>
              <a:t>Neurohospitalist.</a:t>
            </a:r>
            <a:r>
              <a:rPr lang="de-DE" sz="1200" b="0" i="0" dirty="0">
                <a:solidFill>
                  <a:schemeClr val="tx1"/>
                </a:solidFill>
                <a:effectLst/>
                <a:latin typeface="Helvetica Neue"/>
              </a:rPr>
              <a:t> </a:t>
            </a:r>
            <a:r>
              <a:rPr lang="de-DE" sz="1200" b="0" i="0" dirty="0">
                <a:solidFill>
                  <a:srgbClr val="212121"/>
                </a:solidFill>
                <a:effectLst/>
                <a:latin typeface="Helvetica Neue"/>
              </a:rPr>
              <a:t>2011 Jan; 1(1): 41–47.</a:t>
            </a:r>
            <a:endParaRPr lang="en-US" sz="1200" dirty="0"/>
          </a:p>
        </p:txBody>
      </p:sp>
    </p:spTree>
    <p:extLst>
      <p:ext uri="{BB962C8B-B14F-4D97-AF65-F5344CB8AC3E}">
        <p14:creationId xmlns:p14="http://schemas.microsoft.com/office/powerpoint/2010/main" val="17615333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1BBDC26-9B80-415D-8657-C591CE2C5041}"/>
              </a:ext>
            </a:extLst>
          </p:cNvPr>
          <p:cNvSpPr>
            <a:spLocks noGrp="1"/>
          </p:cNvSpPr>
          <p:nvPr>
            <p:ph idx="1"/>
          </p:nvPr>
        </p:nvSpPr>
        <p:spPr>
          <a:xfrm>
            <a:off x="714374" y="929921"/>
            <a:ext cx="4989317" cy="4211154"/>
          </a:xfrm>
        </p:spPr>
        <p:txBody>
          <a:bodyPr>
            <a:noAutofit/>
          </a:bodyPr>
          <a:lstStyle/>
          <a:p>
            <a:r>
              <a:rPr lang="en-US" sz="2200" b="1" dirty="0"/>
              <a:t>Benzodiazepines</a:t>
            </a:r>
            <a:r>
              <a:rPr lang="en-US" sz="2200" dirty="0"/>
              <a:t> </a:t>
            </a:r>
          </a:p>
          <a:p>
            <a:r>
              <a:rPr lang="en-US" sz="2200" dirty="0"/>
              <a:t>Temazepam, alprazolam, clonazepam, lorazepam, diazepam </a:t>
            </a:r>
          </a:p>
          <a:p>
            <a:r>
              <a:rPr lang="en-US" sz="2200" b="1" dirty="0"/>
              <a:t>Z-drugs (non-benzodiazepine drugs)</a:t>
            </a:r>
          </a:p>
          <a:p>
            <a:r>
              <a:rPr lang="en-US" sz="2200" dirty="0"/>
              <a:t>Zolpidem, eszopiclone, zaleplon </a:t>
            </a:r>
          </a:p>
          <a:p>
            <a:r>
              <a:rPr lang="en-US" sz="2200" b="1" dirty="0"/>
              <a:t>Other FDA approved sleep aids</a:t>
            </a:r>
          </a:p>
          <a:p>
            <a:r>
              <a:rPr lang="en-US" sz="2200" dirty="0"/>
              <a:t>Ramelteon, suvorexant</a:t>
            </a:r>
          </a:p>
          <a:p>
            <a:r>
              <a:rPr lang="en-US" sz="2200" b="1" dirty="0"/>
              <a:t>Other non-FDA approved medications used for sleep</a:t>
            </a:r>
          </a:p>
          <a:p>
            <a:r>
              <a:rPr lang="en-US" sz="2200" dirty="0"/>
              <a:t>Melatonin, antihistamine, trazodone, mirtazapine, quetiapine, doxepin </a:t>
            </a:r>
          </a:p>
        </p:txBody>
      </p:sp>
      <p:sp>
        <p:nvSpPr>
          <p:cNvPr id="3" name="Title 2">
            <a:extLst>
              <a:ext uri="{FF2B5EF4-FFF2-40B4-BE49-F238E27FC236}">
                <a16:creationId xmlns:a16="http://schemas.microsoft.com/office/drawing/2014/main" id="{82616DE6-44D4-455B-8D08-C0D39C3D8040}"/>
              </a:ext>
            </a:extLst>
          </p:cNvPr>
          <p:cNvSpPr>
            <a:spLocks noGrp="1"/>
          </p:cNvSpPr>
          <p:nvPr>
            <p:ph type="title"/>
          </p:nvPr>
        </p:nvSpPr>
        <p:spPr/>
        <p:txBody>
          <a:bodyPr/>
          <a:lstStyle/>
          <a:p>
            <a:r>
              <a:rPr lang="en-US" dirty="0"/>
              <a:t>Sedative-Hypnotics: four main subclasses and other sleep aids</a:t>
            </a:r>
          </a:p>
        </p:txBody>
      </p:sp>
      <p:pic>
        <p:nvPicPr>
          <p:cNvPr id="4" name="Picture 3">
            <a:extLst>
              <a:ext uri="{FF2B5EF4-FFF2-40B4-BE49-F238E27FC236}">
                <a16:creationId xmlns:a16="http://schemas.microsoft.com/office/drawing/2014/main" id="{7D1F7F53-EC84-4327-8CD1-CC71298E833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798942" y="1225706"/>
            <a:ext cx="5873054" cy="3915369"/>
          </a:xfrm>
          <a:prstGeom prst="rect">
            <a:avLst/>
          </a:prstGeom>
        </p:spPr>
      </p:pic>
    </p:spTree>
    <p:extLst>
      <p:ext uri="{BB962C8B-B14F-4D97-AF65-F5344CB8AC3E}">
        <p14:creationId xmlns:p14="http://schemas.microsoft.com/office/powerpoint/2010/main" val="30271666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41B073-C4B2-4CE3-B86D-D9058C20B54B}"/>
              </a:ext>
            </a:extLst>
          </p:cNvPr>
          <p:cNvSpPr>
            <a:spLocks noGrp="1"/>
          </p:cNvSpPr>
          <p:nvPr>
            <p:ph idx="1"/>
          </p:nvPr>
        </p:nvSpPr>
        <p:spPr>
          <a:xfrm>
            <a:off x="561975" y="1185735"/>
            <a:ext cx="9982200" cy="3930085"/>
          </a:xfrm>
        </p:spPr>
        <p:txBody>
          <a:bodyPr>
            <a:noAutofit/>
          </a:bodyPr>
          <a:lstStyle/>
          <a:p>
            <a:r>
              <a:rPr lang="en-US" sz="2000" b="1" dirty="0"/>
              <a:t>Benzodiazepines: </a:t>
            </a:r>
          </a:p>
          <a:p>
            <a:r>
              <a:rPr lang="en-US" sz="2000" dirty="0"/>
              <a:t>Common: sedation, fatigue, </a:t>
            </a:r>
          </a:p>
          <a:p>
            <a:r>
              <a:rPr lang="en-US" sz="2000" dirty="0"/>
              <a:t>Serious:</a:t>
            </a:r>
            <a:r>
              <a:rPr lang="en-US" sz="2000" b="1" dirty="0"/>
              <a:t> </a:t>
            </a:r>
            <a:r>
              <a:rPr lang="en-US" sz="2000" dirty="0"/>
              <a:t>depression, withdrawal anxiety, balance instability, slurred speech, memory impairment, disinhibition, increased accident potential, tolerance, dependence and abuse potential </a:t>
            </a:r>
          </a:p>
          <a:p>
            <a:r>
              <a:rPr lang="en-US" sz="2000" b="1" dirty="0"/>
              <a:t>Z drugs: </a:t>
            </a:r>
          </a:p>
          <a:p>
            <a:r>
              <a:rPr lang="en-US" sz="2000" dirty="0"/>
              <a:t>Common: sedation, hangover effect, headache, nausea, vomiting, dizziness</a:t>
            </a:r>
          </a:p>
          <a:p>
            <a:r>
              <a:rPr lang="en-US" sz="2000" dirty="0"/>
              <a:t>Serious: impaired memory, depression, slurred speech, falls, accidents, tolerance, dependence and abuse potential</a:t>
            </a:r>
          </a:p>
          <a:p>
            <a:r>
              <a:rPr lang="en-US" sz="2000" dirty="0"/>
              <a:t>Including a BBW against parasomnias</a:t>
            </a:r>
          </a:p>
          <a:p>
            <a:r>
              <a:rPr lang="en-US" sz="2000" b="1" dirty="0"/>
              <a:t>Others: </a:t>
            </a:r>
          </a:p>
          <a:p>
            <a:r>
              <a:rPr lang="en-US" sz="2000" b="1" dirty="0"/>
              <a:t>Common:</a:t>
            </a:r>
            <a:r>
              <a:rPr lang="en-US" sz="2000" dirty="0"/>
              <a:t> headache, drowsiness, hangover effect, dizziness, dry mouth, cough</a:t>
            </a:r>
          </a:p>
          <a:p>
            <a:r>
              <a:rPr lang="en-US" sz="2000" b="1" dirty="0"/>
              <a:t>Serious: </a:t>
            </a:r>
            <a:r>
              <a:rPr lang="en-US" sz="2000" dirty="0"/>
              <a:t>sleep paralysis, abnormal dreams, confusion, hallucinations, depression, suicidal thoughts</a:t>
            </a:r>
          </a:p>
          <a:p>
            <a:endParaRPr lang="en-US" dirty="0"/>
          </a:p>
        </p:txBody>
      </p:sp>
      <p:sp>
        <p:nvSpPr>
          <p:cNvPr id="3" name="Title 2">
            <a:extLst>
              <a:ext uri="{FF2B5EF4-FFF2-40B4-BE49-F238E27FC236}">
                <a16:creationId xmlns:a16="http://schemas.microsoft.com/office/drawing/2014/main" id="{E47933EC-2BAB-4C17-8407-32F073B62489}"/>
              </a:ext>
            </a:extLst>
          </p:cNvPr>
          <p:cNvSpPr>
            <a:spLocks noGrp="1"/>
          </p:cNvSpPr>
          <p:nvPr>
            <p:ph type="title"/>
          </p:nvPr>
        </p:nvSpPr>
        <p:spPr>
          <a:xfrm>
            <a:off x="457199" y="555639"/>
            <a:ext cx="9601200" cy="470898"/>
          </a:xfrm>
        </p:spPr>
        <p:txBody>
          <a:bodyPr/>
          <a:lstStyle/>
          <a:p>
            <a:r>
              <a:rPr lang="en-US" dirty="0"/>
              <a:t>Sedative hypnotic and other sleep aids: Side effects</a:t>
            </a:r>
            <a:br>
              <a:rPr lang="en-US" dirty="0"/>
            </a:br>
            <a:r>
              <a:rPr lang="en-US" sz="1200" b="0" dirty="0"/>
              <a:t>https://medlineplus.gov/druginformation.html</a:t>
            </a:r>
            <a:endParaRPr lang="en-US" sz="1200" dirty="0"/>
          </a:p>
        </p:txBody>
      </p:sp>
    </p:spTree>
    <p:extLst>
      <p:ext uri="{BB962C8B-B14F-4D97-AF65-F5344CB8AC3E}">
        <p14:creationId xmlns:p14="http://schemas.microsoft.com/office/powerpoint/2010/main" val="19761570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58DC52-CA3B-499D-8C51-1816C6FD2B6F}"/>
              </a:ext>
            </a:extLst>
          </p:cNvPr>
          <p:cNvSpPr>
            <a:spLocks noGrp="1"/>
          </p:cNvSpPr>
          <p:nvPr>
            <p:ph idx="1"/>
          </p:nvPr>
        </p:nvSpPr>
        <p:spPr>
          <a:xfrm>
            <a:off x="638175" y="940812"/>
            <a:ext cx="11239500" cy="3930085"/>
          </a:xfrm>
        </p:spPr>
        <p:txBody>
          <a:bodyPr>
            <a:noAutofit/>
          </a:bodyPr>
          <a:lstStyle/>
          <a:p>
            <a:r>
              <a:rPr lang="en-US" sz="1900" b="1" dirty="0"/>
              <a:t>Melatonin: </a:t>
            </a:r>
            <a:r>
              <a:rPr lang="en-US" sz="1900" dirty="0"/>
              <a:t>headache </a:t>
            </a:r>
          </a:p>
          <a:p>
            <a:r>
              <a:rPr lang="en-US" sz="1900" b="1" dirty="0"/>
              <a:t>Antihistamines: </a:t>
            </a:r>
          </a:p>
          <a:p>
            <a:r>
              <a:rPr lang="en-US" sz="1900" dirty="0"/>
              <a:t>Common: sedation, drowsiness, fatigue, hangover effect, weight gain</a:t>
            </a:r>
          </a:p>
          <a:p>
            <a:r>
              <a:rPr lang="en-US" sz="1900" dirty="0"/>
              <a:t>Serious: confusion, hyperarousal</a:t>
            </a:r>
          </a:p>
          <a:p>
            <a:r>
              <a:rPr lang="en-US" sz="1900" b="1" dirty="0"/>
              <a:t>Trazodone: </a:t>
            </a:r>
          </a:p>
          <a:p>
            <a:r>
              <a:rPr lang="en-US" sz="1900" dirty="0"/>
              <a:t>Common: sedation, dry mouth, headache, hang over effects, sexual dysfunction</a:t>
            </a:r>
          </a:p>
          <a:p>
            <a:r>
              <a:rPr lang="en-US" sz="1900" dirty="0"/>
              <a:t>Serious: postural hypotension, sedation, nightmares, priapism</a:t>
            </a:r>
          </a:p>
          <a:p>
            <a:r>
              <a:rPr lang="en-US" sz="1900" b="1" dirty="0"/>
              <a:t>Mirtazapine:</a:t>
            </a:r>
          </a:p>
          <a:p>
            <a:r>
              <a:rPr lang="en-US" sz="1900" dirty="0"/>
              <a:t>Common: sedation, dry mouth, headache, nausea, vomiting, diarrhea, constipation, increased appetite, weight gain</a:t>
            </a:r>
          </a:p>
          <a:p>
            <a:r>
              <a:rPr lang="en-US" sz="1900" dirty="0"/>
              <a:t>Serious: elevated cholesterol, visual changes, increase fall risk</a:t>
            </a:r>
          </a:p>
          <a:p>
            <a:r>
              <a:rPr lang="en-US" sz="1900" b="1" dirty="0"/>
              <a:t>Seroquel: </a:t>
            </a:r>
            <a:endParaRPr lang="en-US" sz="1900" dirty="0"/>
          </a:p>
          <a:p>
            <a:r>
              <a:rPr lang="en-US" sz="1900" dirty="0"/>
              <a:t>Common: changes in blood sugar and cholesterol levels, weight gain, sedation, dry mouth, dizziness, visual changes, muscle/joints pain, tremors, </a:t>
            </a:r>
          </a:p>
          <a:p>
            <a:r>
              <a:rPr lang="en-US" sz="1900" dirty="0"/>
              <a:t>Serious: arrhythmia, hypotension, neuroleptic malignant syndrome, urinary retention, rigidity, myoclonus </a:t>
            </a:r>
          </a:p>
          <a:p>
            <a:endParaRPr lang="en-US" dirty="0"/>
          </a:p>
        </p:txBody>
      </p:sp>
      <p:sp>
        <p:nvSpPr>
          <p:cNvPr id="3" name="Title 2">
            <a:extLst>
              <a:ext uri="{FF2B5EF4-FFF2-40B4-BE49-F238E27FC236}">
                <a16:creationId xmlns:a16="http://schemas.microsoft.com/office/drawing/2014/main" id="{3A3FE333-0F66-471D-A11B-D242AA3E7429}"/>
              </a:ext>
            </a:extLst>
          </p:cNvPr>
          <p:cNvSpPr>
            <a:spLocks noGrp="1"/>
          </p:cNvSpPr>
          <p:nvPr>
            <p:ph type="title"/>
          </p:nvPr>
        </p:nvSpPr>
        <p:spPr>
          <a:xfrm>
            <a:off x="523874" y="346089"/>
            <a:ext cx="9601200" cy="470898"/>
          </a:xfrm>
        </p:spPr>
        <p:txBody>
          <a:bodyPr/>
          <a:lstStyle/>
          <a:p>
            <a:r>
              <a:rPr lang="en-US" dirty="0"/>
              <a:t>Other sleep aids: Side effects</a:t>
            </a:r>
            <a:br>
              <a:rPr lang="en-US" dirty="0"/>
            </a:br>
            <a:r>
              <a:rPr lang="en-US" sz="1200" b="0" dirty="0"/>
              <a:t>https://medlineplus.gov/druginformation.html</a:t>
            </a:r>
            <a:endParaRPr lang="en-US" sz="1200" dirty="0"/>
          </a:p>
        </p:txBody>
      </p:sp>
    </p:spTree>
    <p:extLst>
      <p:ext uri="{BB962C8B-B14F-4D97-AF65-F5344CB8AC3E}">
        <p14:creationId xmlns:p14="http://schemas.microsoft.com/office/powerpoint/2010/main" val="21211705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E59FF-72FF-4B86-AAA6-7939DAA1C418}"/>
              </a:ext>
            </a:extLst>
          </p:cNvPr>
          <p:cNvSpPr>
            <a:spLocks noGrp="1"/>
          </p:cNvSpPr>
          <p:nvPr>
            <p:ph type="title"/>
          </p:nvPr>
        </p:nvSpPr>
        <p:spPr>
          <a:xfrm>
            <a:off x="457199" y="555639"/>
            <a:ext cx="9601200" cy="728084"/>
          </a:xfrm>
        </p:spPr>
        <p:txBody>
          <a:bodyPr/>
          <a:lstStyle/>
          <a:p>
            <a:pPr>
              <a:lnSpc>
                <a:spcPct val="200000"/>
              </a:lnSpc>
            </a:pPr>
            <a:r>
              <a:rPr lang="en-US" sz="2800" dirty="0"/>
              <a:t>Objectives</a:t>
            </a:r>
          </a:p>
        </p:txBody>
      </p:sp>
      <p:sp>
        <p:nvSpPr>
          <p:cNvPr id="4" name="TextBox 3">
            <a:extLst>
              <a:ext uri="{FF2B5EF4-FFF2-40B4-BE49-F238E27FC236}">
                <a16:creationId xmlns:a16="http://schemas.microsoft.com/office/drawing/2014/main" id="{814E0F2E-A71E-4E6E-965C-5DE906FCE2D9}"/>
              </a:ext>
            </a:extLst>
          </p:cNvPr>
          <p:cNvSpPr txBox="1"/>
          <p:nvPr/>
        </p:nvSpPr>
        <p:spPr bwMode="gray">
          <a:xfrm>
            <a:off x="581024" y="841647"/>
            <a:ext cx="10344151" cy="5021567"/>
          </a:xfrm>
          <a:prstGeom prst="rect">
            <a:avLst/>
          </a:prstGeom>
          <a:noFill/>
        </p:spPr>
        <p:txBody>
          <a:bodyPr wrap="square">
            <a:spAutoFit/>
          </a:bodyPr>
          <a:lstStyle/>
          <a:p>
            <a:pPr marL="285750" indent="-285750">
              <a:lnSpc>
                <a:spcPct val="300000"/>
              </a:lnSpc>
              <a:buFont typeface="Wingdings" panose="05000000000000000000" pitchFamily="2" charset="2"/>
              <a:buChar char="Ø"/>
            </a:pPr>
            <a:r>
              <a:rPr lang="en-US" sz="2800" dirty="0">
                <a:effectLst/>
                <a:ea typeface="DengXian" panose="020B0503020204020204" pitchFamily="2" charset="-122"/>
                <a:cs typeface="Times New Roman" panose="02020603050405020304" pitchFamily="18" charset="0"/>
              </a:rPr>
              <a:t>Review of the seven main classes of psychiatric medication</a:t>
            </a:r>
          </a:p>
          <a:p>
            <a:pPr marL="285750" indent="-285750">
              <a:lnSpc>
                <a:spcPct val="300000"/>
              </a:lnSpc>
              <a:buFont typeface="Wingdings" panose="05000000000000000000" pitchFamily="2" charset="2"/>
              <a:buChar char="Ø"/>
            </a:pPr>
            <a:r>
              <a:rPr lang="en-US" sz="2800" dirty="0">
                <a:effectLst/>
                <a:ea typeface="DengXian" panose="020B0503020204020204" pitchFamily="2" charset="-122"/>
                <a:cs typeface="Times New Roman" panose="02020603050405020304" pitchFamily="18" charset="0"/>
              </a:rPr>
              <a:t>Review common vs. serious side effects</a:t>
            </a:r>
          </a:p>
          <a:p>
            <a:pPr marL="285750" indent="-285750">
              <a:lnSpc>
                <a:spcPct val="300000"/>
              </a:lnSpc>
              <a:buFont typeface="Wingdings" panose="05000000000000000000" pitchFamily="2" charset="2"/>
              <a:buChar char="Ø"/>
            </a:pPr>
            <a:r>
              <a:rPr lang="en-US" sz="2800" dirty="0">
                <a:effectLst/>
                <a:ea typeface="DengXian" panose="020B0503020204020204" pitchFamily="2" charset="-122"/>
                <a:cs typeface="Times New Roman" panose="02020603050405020304" pitchFamily="18" charset="0"/>
              </a:rPr>
              <a:t>Review special circumstances in prescribing </a:t>
            </a:r>
          </a:p>
          <a:p>
            <a:pPr marL="285750" indent="-285750">
              <a:lnSpc>
                <a:spcPct val="300000"/>
              </a:lnSpc>
              <a:buFont typeface="Wingdings" panose="05000000000000000000" pitchFamily="2" charset="2"/>
              <a:buChar char="Ø"/>
            </a:pPr>
            <a:r>
              <a:rPr lang="en-US" sz="2800" dirty="0">
                <a:effectLst/>
                <a:ea typeface="DengXian" panose="020B0503020204020204" pitchFamily="2" charset="-122"/>
                <a:cs typeface="Times New Roman" panose="02020603050405020304" pitchFamily="18" charset="0"/>
              </a:rPr>
              <a:t>Review the importance of care coordination: </a:t>
            </a:r>
            <a:r>
              <a:rPr lang="en-US" sz="2800" dirty="0">
                <a:ea typeface="DengXian" panose="020B0503020204020204" pitchFamily="2" charset="-122"/>
                <a:cs typeface="Times New Roman" panose="02020603050405020304" pitchFamily="18" charset="0"/>
              </a:rPr>
              <a:t>W</a:t>
            </a:r>
            <a:r>
              <a:rPr lang="en-US" sz="2800" dirty="0">
                <a:effectLst/>
                <a:ea typeface="DengXian" panose="020B0503020204020204" pitchFamily="2" charset="-122"/>
                <a:cs typeface="Times New Roman" panose="02020603050405020304" pitchFamily="18" charset="0"/>
              </a:rPr>
              <a:t>hen and why </a:t>
            </a:r>
            <a:endParaRPr lang="en-US" sz="2800" dirty="0"/>
          </a:p>
        </p:txBody>
      </p:sp>
    </p:spTree>
    <p:extLst>
      <p:ext uri="{BB962C8B-B14F-4D97-AF65-F5344CB8AC3E}">
        <p14:creationId xmlns:p14="http://schemas.microsoft.com/office/powerpoint/2010/main" val="14832705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BBCCB0-8CA8-46E7-8E05-1966E65071EA}"/>
              </a:ext>
            </a:extLst>
          </p:cNvPr>
          <p:cNvSpPr>
            <a:spLocks noGrp="1"/>
          </p:cNvSpPr>
          <p:nvPr>
            <p:ph idx="1"/>
          </p:nvPr>
        </p:nvSpPr>
        <p:spPr/>
        <p:txBody>
          <a:bodyPr>
            <a:normAutofit fontScale="77500" lnSpcReduction="20000"/>
          </a:bodyPr>
          <a:lstStyle/>
          <a:p>
            <a:r>
              <a:rPr lang="en-US" sz="2600" b="1" dirty="0"/>
              <a:t>Amphetamines</a:t>
            </a:r>
          </a:p>
          <a:p>
            <a:r>
              <a:rPr lang="en-US" sz="2600" dirty="0"/>
              <a:t>	Amphetamine salts, mixed amphetamine salts</a:t>
            </a:r>
          </a:p>
          <a:p>
            <a:endParaRPr lang="en-US" sz="2600" dirty="0"/>
          </a:p>
          <a:p>
            <a:r>
              <a:rPr lang="en-US" sz="2600" b="1" dirty="0"/>
              <a:t>Non-amphetamine</a:t>
            </a:r>
          </a:p>
          <a:p>
            <a:r>
              <a:rPr lang="en-US" sz="2600" dirty="0"/>
              <a:t>	Methylphenidate</a:t>
            </a:r>
          </a:p>
          <a:p>
            <a:endParaRPr lang="en-US" sz="2600" dirty="0"/>
          </a:p>
          <a:p>
            <a:r>
              <a:rPr lang="en-US" sz="2600" b="1" dirty="0"/>
              <a:t>Non-stimulants</a:t>
            </a:r>
          </a:p>
          <a:p>
            <a:r>
              <a:rPr lang="en-US" sz="2600" dirty="0"/>
              <a:t>	Atomoxetine, guanfacine</a:t>
            </a:r>
          </a:p>
          <a:p>
            <a:endParaRPr lang="en-US" sz="2600" dirty="0"/>
          </a:p>
          <a:p>
            <a:r>
              <a:rPr lang="en-US" sz="2600" b="1" dirty="0"/>
              <a:t>Non-FDA approved medication used to treat attention deficit disorder</a:t>
            </a:r>
          </a:p>
          <a:p>
            <a:r>
              <a:rPr lang="en-US" sz="2600" dirty="0"/>
              <a:t>	Bupropion </a:t>
            </a:r>
          </a:p>
          <a:p>
            <a:endParaRPr lang="en-US" dirty="0"/>
          </a:p>
        </p:txBody>
      </p:sp>
      <p:sp>
        <p:nvSpPr>
          <p:cNvPr id="3" name="Title 2">
            <a:extLst>
              <a:ext uri="{FF2B5EF4-FFF2-40B4-BE49-F238E27FC236}">
                <a16:creationId xmlns:a16="http://schemas.microsoft.com/office/drawing/2014/main" id="{56AA255F-7ADA-491D-AD04-FBFB841F1B65}"/>
              </a:ext>
            </a:extLst>
          </p:cNvPr>
          <p:cNvSpPr>
            <a:spLocks noGrp="1"/>
          </p:cNvSpPr>
          <p:nvPr>
            <p:ph type="title"/>
          </p:nvPr>
        </p:nvSpPr>
        <p:spPr/>
        <p:txBody>
          <a:bodyPr/>
          <a:lstStyle/>
          <a:p>
            <a:r>
              <a:rPr lang="en-US" dirty="0"/>
              <a:t>Stimulants: 3 main subclasses</a:t>
            </a:r>
          </a:p>
        </p:txBody>
      </p:sp>
    </p:spTree>
    <p:extLst>
      <p:ext uri="{BB962C8B-B14F-4D97-AF65-F5344CB8AC3E}">
        <p14:creationId xmlns:p14="http://schemas.microsoft.com/office/powerpoint/2010/main" val="19613283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86D9E78-290D-4E1A-A17E-61CA71CA661B}"/>
              </a:ext>
            </a:extLst>
          </p:cNvPr>
          <p:cNvSpPr>
            <a:spLocks noGrp="1"/>
          </p:cNvSpPr>
          <p:nvPr>
            <p:ph idx="1"/>
          </p:nvPr>
        </p:nvSpPr>
        <p:spPr>
          <a:xfrm>
            <a:off x="981075" y="1157160"/>
            <a:ext cx="9144000" cy="6100890"/>
          </a:xfrm>
        </p:spPr>
        <p:txBody>
          <a:bodyPr>
            <a:noAutofit/>
          </a:bodyPr>
          <a:lstStyle/>
          <a:p>
            <a:r>
              <a:rPr lang="en-US" sz="1900" b="1" dirty="0"/>
              <a:t>Amphetamines</a:t>
            </a:r>
          </a:p>
          <a:p>
            <a:r>
              <a:rPr lang="en-US" sz="1900" dirty="0"/>
              <a:t>Common: decreased appetite, weight loss, headache, dizziness, diarrhea, nausea, vomiting, insomnia, restlessness, nervousness	</a:t>
            </a:r>
          </a:p>
          <a:p>
            <a:r>
              <a:rPr lang="en-US" sz="1900" dirty="0"/>
              <a:t>Serious: aggression, agitation, hypertension, hallucinations, abuse, dependence and tolerance</a:t>
            </a:r>
          </a:p>
          <a:p>
            <a:r>
              <a:rPr lang="en-US" sz="1900" b="1" dirty="0"/>
              <a:t>Non-amphetamines</a:t>
            </a:r>
          </a:p>
          <a:p>
            <a:r>
              <a:rPr lang="en-US" sz="1900" dirty="0"/>
              <a:t>Common: insomnia, headache, stomach ache, restlessness, nervousness </a:t>
            </a:r>
          </a:p>
          <a:p>
            <a:r>
              <a:rPr lang="en-US" sz="1900" dirty="0"/>
              <a:t>Serious: increase heart rate, blood pressure, agitation, hallucinations, abuse, dependence and tolerance</a:t>
            </a:r>
          </a:p>
          <a:p>
            <a:r>
              <a:rPr lang="en-US" sz="1900" b="1" dirty="0"/>
              <a:t>Non-stimulant medications</a:t>
            </a:r>
          </a:p>
          <a:p>
            <a:r>
              <a:rPr lang="en-US" sz="1900" b="1" dirty="0"/>
              <a:t>Atomoxetine</a:t>
            </a:r>
            <a:r>
              <a:rPr lang="en-US" sz="1900" dirty="0"/>
              <a:t> – Common: stomach ache, nausea, vomiting, dizziness, headache, irritability, small change in heartrate and blood pressure	</a:t>
            </a:r>
          </a:p>
          <a:p>
            <a:r>
              <a:rPr lang="en-US" sz="1900" b="1" dirty="0"/>
              <a:t>Guanfacine</a:t>
            </a:r>
            <a:r>
              <a:rPr lang="en-US" sz="1900" dirty="0"/>
              <a:t> – Common: fatigue, headache, abdominal pain, dry mouth, weight gain Serious: chest pain, difficulty breathing, depression, increased urination, dizziness/fainting</a:t>
            </a:r>
          </a:p>
        </p:txBody>
      </p:sp>
      <p:sp>
        <p:nvSpPr>
          <p:cNvPr id="3" name="Title 2">
            <a:extLst>
              <a:ext uri="{FF2B5EF4-FFF2-40B4-BE49-F238E27FC236}">
                <a16:creationId xmlns:a16="http://schemas.microsoft.com/office/drawing/2014/main" id="{E06C1CA7-F42C-4C70-80BA-39C537775D2A}"/>
              </a:ext>
            </a:extLst>
          </p:cNvPr>
          <p:cNvSpPr>
            <a:spLocks noGrp="1"/>
          </p:cNvSpPr>
          <p:nvPr>
            <p:ph type="title"/>
          </p:nvPr>
        </p:nvSpPr>
        <p:spPr>
          <a:xfrm>
            <a:off x="457199" y="555639"/>
            <a:ext cx="9601200" cy="470898"/>
          </a:xfrm>
        </p:spPr>
        <p:txBody>
          <a:bodyPr/>
          <a:lstStyle/>
          <a:p>
            <a:r>
              <a:rPr lang="en-US" dirty="0"/>
              <a:t>Stimulant side effects</a:t>
            </a:r>
            <a:br>
              <a:rPr lang="en-US" dirty="0"/>
            </a:br>
            <a:r>
              <a:rPr lang="en-US" sz="1200" b="0" dirty="0"/>
              <a:t>https://medlineplus.gov/druginformation.html</a:t>
            </a:r>
            <a:endParaRPr lang="en-US" sz="1200" dirty="0"/>
          </a:p>
        </p:txBody>
      </p:sp>
    </p:spTree>
    <p:extLst>
      <p:ext uri="{BB962C8B-B14F-4D97-AF65-F5344CB8AC3E}">
        <p14:creationId xmlns:p14="http://schemas.microsoft.com/office/powerpoint/2010/main" val="37929528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815887-E263-4EFA-A257-1A64362C2AC2}"/>
              </a:ext>
            </a:extLst>
          </p:cNvPr>
          <p:cNvSpPr>
            <a:spLocks noGrp="1"/>
          </p:cNvSpPr>
          <p:nvPr>
            <p:ph idx="1"/>
          </p:nvPr>
        </p:nvSpPr>
        <p:spPr/>
        <p:txBody>
          <a:bodyPr>
            <a:normAutofit/>
          </a:bodyPr>
          <a:lstStyle/>
          <a:p>
            <a:r>
              <a:rPr lang="en-US" sz="2400" b="1" dirty="0"/>
              <a:t>Medications for Opioid Use Disorder (MOUD)</a:t>
            </a:r>
          </a:p>
          <a:p>
            <a:r>
              <a:rPr lang="en-US" sz="2400" dirty="0"/>
              <a:t>	Methadone, buprenorphine, naltrexone</a:t>
            </a:r>
          </a:p>
          <a:p>
            <a:endParaRPr lang="en-US" sz="2400" dirty="0"/>
          </a:p>
          <a:p>
            <a:r>
              <a:rPr lang="en-US" sz="2400" b="1" dirty="0"/>
              <a:t>Medications for Alcohol Use Disorder </a:t>
            </a:r>
          </a:p>
          <a:p>
            <a:r>
              <a:rPr lang="en-US" sz="2400" dirty="0"/>
              <a:t>	Naltrexone, acamprosate, disulfiram </a:t>
            </a:r>
          </a:p>
          <a:p>
            <a:endParaRPr lang="en-US" sz="2400" dirty="0"/>
          </a:p>
          <a:p>
            <a:r>
              <a:rPr lang="en-US" sz="2400" b="1" dirty="0"/>
              <a:t>Naloxone – used to reverse an opioid overdose</a:t>
            </a:r>
          </a:p>
        </p:txBody>
      </p:sp>
      <p:sp>
        <p:nvSpPr>
          <p:cNvPr id="3" name="Title 2">
            <a:extLst>
              <a:ext uri="{FF2B5EF4-FFF2-40B4-BE49-F238E27FC236}">
                <a16:creationId xmlns:a16="http://schemas.microsoft.com/office/drawing/2014/main" id="{3F7B371F-69D8-44FB-A470-058A4DC9A35D}"/>
              </a:ext>
            </a:extLst>
          </p:cNvPr>
          <p:cNvSpPr>
            <a:spLocks noGrp="1"/>
          </p:cNvSpPr>
          <p:nvPr>
            <p:ph type="title"/>
          </p:nvPr>
        </p:nvSpPr>
        <p:spPr/>
        <p:txBody>
          <a:bodyPr/>
          <a:lstStyle/>
          <a:p>
            <a:r>
              <a:rPr lang="en-US" dirty="0"/>
              <a:t>Mediations for Substance Use Disorder</a:t>
            </a:r>
          </a:p>
        </p:txBody>
      </p:sp>
    </p:spTree>
    <p:extLst>
      <p:ext uri="{BB962C8B-B14F-4D97-AF65-F5344CB8AC3E}">
        <p14:creationId xmlns:p14="http://schemas.microsoft.com/office/powerpoint/2010/main" val="29475165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50563F-8EAD-4F50-81AD-760D62468DF1}"/>
              </a:ext>
            </a:extLst>
          </p:cNvPr>
          <p:cNvSpPr>
            <a:spLocks noGrp="1"/>
          </p:cNvSpPr>
          <p:nvPr>
            <p:ph idx="1"/>
          </p:nvPr>
        </p:nvSpPr>
        <p:spPr>
          <a:xfrm>
            <a:off x="1066800" y="1026537"/>
            <a:ext cx="10448925" cy="3930085"/>
          </a:xfrm>
        </p:spPr>
        <p:txBody>
          <a:bodyPr>
            <a:noAutofit/>
          </a:bodyPr>
          <a:lstStyle/>
          <a:p>
            <a:r>
              <a:rPr lang="en-US" b="1" dirty="0"/>
              <a:t>MOUD</a:t>
            </a:r>
          </a:p>
          <a:p>
            <a:r>
              <a:rPr lang="en-US" dirty="0"/>
              <a:t>Common: headache, stomach pain, constipation, changes in sleep, mouth pain/numbness, back pain, sexual dysfunction, low energy, agitation</a:t>
            </a:r>
          </a:p>
          <a:p>
            <a:r>
              <a:rPr lang="en-US" dirty="0"/>
              <a:t>Serious: blurred vision, hallucinations, slowed breathing, liver changes, abuse and addiction</a:t>
            </a:r>
          </a:p>
          <a:p>
            <a:r>
              <a:rPr lang="en-US" b="1" dirty="0"/>
              <a:t>Naltrexone</a:t>
            </a:r>
            <a:r>
              <a:rPr lang="en-US" dirty="0"/>
              <a:t>	</a:t>
            </a:r>
          </a:p>
          <a:p>
            <a:r>
              <a:rPr lang="en-US" dirty="0"/>
              <a:t>Common: nausea, vomiting, stomach pain, diarrhea, constipation, change in appetite, anxiety, headache, dizziness, emotional lability, insomnia, sedation, drowsiness</a:t>
            </a:r>
          </a:p>
          <a:p>
            <a:r>
              <a:rPr lang="en-US" dirty="0"/>
              <a:t>Serious: visual, changes, confusion, hallucinations and liver toxicity</a:t>
            </a:r>
          </a:p>
          <a:p>
            <a:r>
              <a:rPr lang="en-US" b="1" dirty="0"/>
              <a:t>Acamprosate</a:t>
            </a:r>
          </a:p>
          <a:p>
            <a:r>
              <a:rPr lang="en-US" dirty="0"/>
              <a:t>Common: upset stomach, gas, diarrhea, loss of appetite, dry mouth, dizziness, nausea, anxiety, insomnia, diaphoresis</a:t>
            </a:r>
          </a:p>
          <a:p>
            <a:r>
              <a:rPr lang="en-US" dirty="0"/>
              <a:t>Serious: hallucinations, suicidal thinking, hypertension</a:t>
            </a:r>
          </a:p>
          <a:p>
            <a:r>
              <a:rPr lang="en-US" b="1" dirty="0"/>
              <a:t>Disulfiram</a:t>
            </a:r>
            <a:r>
              <a:rPr lang="en-US" dirty="0"/>
              <a:t> </a:t>
            </a:r>
          </a:p>
          <a:p>
            <a:r>
              <a:rPr lang="en-US" dirty="0"/>
              <a:t>Common: acne, headache, fatigue/drowsiness, metallic taste, change in appetite, nausea/vomiting</a:t>
            </a:r>
          </a:p>
          <a:p>
            <a:r>
              <a:rPr lang="en-US" dirty="0"/>
              <a:t>Serious: visual changes, numbness/tinging in arms/legs, liver changes, extreme drowsiness, weakness, seizures</a:t>
            </a:r>
          </a:p>
          <a:p>
            <a:endParaRPr lang="en-US" dirty="0"/>
          </a:p>
        </p:txBody>
      </p:sp>
      <p:sp>
        <p:nvSpPr>
          <p:cNvPr id="3" name="Title 2">
            <a:extLst>
              <a:ext uri="{FF2B5EF4-FFF2-40B4-BE49-F238E27FC236}">
                <a16:creationId xmlns:a16="http://schemas.microsoft.com/office/drawing/2014/main" id="{A316240C-6BE8-419E-984E-6AA58AD9548A}"/>
              </a:ext>
            </a:extLst>
          </p:cNvPr>
          <p:cNvSpPr>
            <a:spLocks noGrp="1"/>
          </p:cNvSpPr>
          <p:nvPr>
            <p:ph type="title"/>
          </p:nvPr>
        </p:nvSpPr>
        <p:spPr>
          <a:xfrm>
            <a:off x="457199" y="555639"/>
            <a:ext cx="9601200" cy="470898"/>
          </a:xfrm>
        </p:spPr>
        <p:txBody>
          <a:bodyPr/>
          <a:lstStyle/>
          <a:p>
            <a:r>
              <a:rPr lang="en-US" dirty="0"/>
              <a:t>Side effects of SUD medications</a:t>
            </a:r>
            <a:br>
              <a:rPr lang="en-US" dirty="0"/>
            </a:br>
            <a:r>
              <a:rPr lang="en-US" sz="1200" b="0" dirty="0"/>
              <a:t>https://medlineplus.gov/druginformation.html</a:t>
            </a:r>
            <a:endParaRPr lang="en-US" sz="1200" dirty="0"/>
          </a:p>
        </p:txBody>
      </p:sp>
    </p:spTree>
    <p:extLst>
      <p:ext uri="{BB962C8B-B14F-4D97-AF65-F5344CB8AC3E}">
        <p14:creationId xmlns:p14="http://schemas.microsoft.com/office/powerpoint/2010/main" val="21718898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B1FAEED-E0E7-4ED8-9837-E9BE251ACCC3}"/>
              </a:ext>
            </a:extLst>
          </p:cNvPr>
          <p:cNvSpPr>
            <a:spLocks noGrp="1"/>
          </p:cNvSpPr>
          <p:nvPr>
            <p:ph idx="1"/>
          </p:nvPr>
        </p:nvSpPr>
        <p:spPr>
          <a:xfrm>
            <a:off x="884255" y="1065126"/>
            <a:ext cx="10470382" cy="4422170"/>
          </a:xfrm>
        </p:spPr>
        <p:txBody>
          <a:bodyPr>
            <a:normAutofit fontScale="85000" lnSpcReduction="10000"/>
          </a:bodyPr>
          <a:lstStyle/>
          <a:p>
            <a:r>
              <a:rPr lang="en-US" b="1" dirty="0"/>
              <a:t>Maggie</a:t>
            </a:r>
            <a:r>
              <a:rPr lang="en-US" dirty="0"/>
              <a:t> - 24 y/o cisgender, partnered female (she/hers). She has documented bipolar disorder, MRE depressed, GAD and Panic disorder. She experiences one-to-two unanticipated panic attacks per month but has noticed they feel different and last longer. She also feels her depression has been worse over the last few weeks. She reports being less interested in socializing, she finds it harder to stay on task at work, feels down “just not as happy and blah.” She also reports increased sleep and appetite. She denies any current or history of substance abuse but engages in one to two social drinks per month. She has had one psychiatric hospitalization two years ago for depression with suicidal ideation and thoughts of overdosing on her lithium. She recalls that episode lasting longer and feeling worse than previous depressions. She was discharged on carbamazepine and venlafaxine. She denies current SI, HI and denies current or h/o SH. She reports feeling “very happy last fall” and felt she didn’t need to sleep as much, was more productive at work and maybe socializing a little more. Her medical history includes asthma, and stress-induced migraines. She reports experiencing bouts of bronchitis that have required steroids.   </a:t>
            </a:r>
          </a:p>
          <a:p>
            <a:r>
              <a:rPr lang="en-US" dirty="0"/>
              <a:t>She has never been married, has no children or history of pregnancy. She denies any legal trouble. She reports she’s the third of four children. Her mother has a history of depression and she has an older sister with bipolar disorder that does well on lamotrigine.  </a:t>
            </a:r>
          </a:p>
          <a:p>
            <a:r>
              <a:rPr lang="en-US" dirty="0"/>
              <a:t>There are no medication allergies, but experiences seasonal allergies that are worse in the fall.</a:t>
            </a:r>
          </a:p>
          <a:p>
            <a:r>
              <a:rPr lang="en-US" dirty="0"/>
              <a:t>Current medications include lamotrigine 150 mg twice daily, escitalopram 10 mg daily, lurasidone 40 mg nightly, quetiapine 50 mg nightly as needed clonazepam 0.5 mg BID PRN, albuterol PRN, recently started Yasmin. She also reports taking St. John’s Wort and B-complex vitamin.</a:t>
            </a:r>
          </a:p>
          <a:p>
            <a:r>
              <a:rPr lang="en-US" dirty="0"/>
              <a:t>Past medication trials include fluoxetine, venlafaxine, lithium and carbamazepine.</a:t>
            </a:r>
          </a:p>
        </p:txBody>
      </p:sp>
      <p:sp>
        <p:nvSpPr>
          <p:cNvPr id="3" name="Title 2">
            <a:extLst>
              <a:ext uri="{FF2B5EF4-FFF2-40B4-BE49-F238E27FC236}">
                <a16:creationId xmlns:a16="http://schemas.microsoft.com/office/drawing/2014/main" id="{0D645478-BA19-45F2-9186-E846D8A97171}"/>
              </a:ext>
            </a:extLst>
          </p:cNvPr>
          <p:cNvSpPr>
            <a:spLocks noGrp="1"/>
          </p:cNvSpPr>
          <p:nvPr>
            <p:ph type="title"/>
          </p:nvPr>
        </p:nvSpPr>
        <p:spPr/>
        <p:txBody>
          <a:bodyPr/>
          <a:lstStyle/>
          <a:p>
            <a:r>
              <a:rPr lang="en-US" dirty="0"/>
              <a:t>Case Study</a:t>
            </a:r>
          </a:p>
        </p:txBody>
      </p:sp>
    </p:spTree>
    <p:extLst>
      <p:ext uri="{BB962C8B-B14F-4D97-AF65-F5344CB8AC3E}">
        <p14:creationId xmlns:p14="http://schemas.microsoft.com/office/powerpoint/2010/main" val="29541950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D82842F-0ED7-4A0D-9919-17F49436188C}"/>
              </a:ext>
            </a:extLst>
          </p:cNvPr>
          <p:cNvSpPr>
            <a:spLocks noGrp="1"/>
          </p:cNvSpPr>
          <p:nvPr>
            <p:ph idx="1"/>
          </p:nvPr>
        </p:nvSpPr>
        <p:spPr/>
        <p:txBody>
          <a:bodyPr/>
          <a:lstStyle/>
          <a:p>
            <a:pPr marL="342900" indent="-342900">
              <a:buFont typeface="+mj-lt"/>
              <a:buAutoNum type="arabicPeriod"/>
            </a:pPr>
            <a:r>
              <a:rPr lang="en-US" sz="2400" dirty="0"/>
              <a:t>Off label medications</a:t>
            </a:r>
          </a:p>
          <a:p>
            <a:pPr marL="342900" indent="-342900">
              <a:buFont typeface="+mj-lt"/>
              <a:buAutoNum type="arabicPeriod"/>
            </a:pPr>
            <a:r>
              <a:rPr lang="en-US" sz="2400" dirty="0"/>
              <a:t>Generic medications</a:t>
            </a:r>
          </a:p>
          <a:p>
            <a:pPr marL="342900" indent="-342900">
              <a:buFont typeface="+mj-lt"/>
              <a:buAutoNum type="arabicPeriod"/>
            </a:pPr>
            <a:r>
              <a:rPr lang="en-US" sz="2400" dirty="0"/>
              <a:t>Polypharmacy </a:t>
            </a:r>
          </a:p>
          <a:p>
            <a:pPr marL="342900" indent="-342900">
              <a:buFont typeface="+mj-lt"/>
              <a:buAutoNum type="arabicPeriod"/>
            </a:pPr>
            <a:r>
              <a:rPr lang="en-US" sz="2400" dirty="0"/>
              <a:t>Use of supplements</a:t>
            </a:r>
          </a:p>
          <a:p>
            <a:pPr marL="342900" indent="-342900">
              <a:buFont typeface="+mj-lt"/>
              <a:buAutoNum type="arabicPeriod"/>
            </a:pPr>
            <a:r>
              <a:rPr lang="en-US" sz="2400" dirty="0"/>
              <a:t>Drug-drug interactions </a:t>
            </a:r>
          </a:p>
          <a:p>
            <a:pPr marL="342900" indent="-342900">
              <a:buFont typeface="+mj-lt"/>
              <a:buAutoNum type="arabicPeriod"/>
            </a:pPr>
            <a:r>
              <a:rPr lang="en-US" sz="2400" dirty="0"/>
              <a:t>Genetic factors </a:t>
            </a:r>
          </a:p>
          <a:p>
            <a:pPr marL="571500" lvl="1" indent="-342900"/>
            <a:r>
              <a:rPr lang="en-US" sz="2400" dirty="0"/>
              <a:t>Pharmacogenetic testing</a:t>
            </a:r>
          </a:p>
          <a:p>
            <a:pPr marL="571500" lvl="1" indent="-342900">
              <a:buFont typeface="+mj-lt"/>
              <a:buAutoNum type="arabicPeriod"/>
            </a:pPr>
            <a:endParaRPr lang="en-US" dirty="0"/>
          </a:p>
        </p:txBody>
      </p:sp>
      <p:sp>
        <p:nvSpPr>
          <p:cNvPr id="3" name="Title 2">
            <a:extLst>
              <a:ext uri="{FF2B5EF4-FFF2-40B4-BE49-F238E27FC236}">
                <a16:creationId xmlns:a16="http://schemas.microsoft.com/office/drawing/2014/main" id="{1D625B8B-BD1F-438D-A101-2D6353CADDF7}"/>
              </a:ext>
            </a:extLst>
          </p:cNvPr>
          <p:cNvSpPr>
            <a:spLocks noGrp="1"/>
          </p:cNvSpPr>
          <p:nvPr>
            <p:ph type="title"/>
          </p:nvPr>
        </p:nvSpPr>
        <p:spPr/>
        <p:txBody>
          <a:bodyPr/>
          <a:lstStyle/>
          <a:p>
            <a:r>
              <a:rPr lang="en-US" dirty="0"/>
              <a:t>Special considerations in medication management</a:t>
            </a:r>
          </a:p>
        </p:txBody>
      </p:sp>
      <p:pic>
        <p:nvPicPr>
          <p:cNvPr id="4" name="Picture 3">
            <a:extLst>
              <a:ext uri="{FF2B5EF4-FFF2-40B4-BE49-F238E27FC236}">
                <a16:creationId xmlns:a16="http://schemas.microsoft.com/office/drawing/2014/main" id="{00769DE9-0018-4704-905C-EA4F9DF2EA35}"/>
              </a:ext>
            </a:extLst>
          </p:cNvPr>
          <p:cNvPicPr>
            <a:picLocks noChangeAspect="1"/>
          </p:cNvPicPr>
          <p:nvPr/>
        </p:nvPicPr>
        <p:blipFill>
          <a:blip r:embed="rId2"/>
          <a:stretch>
            <a:fillRect/>
          </a:stretch>
        </p:blipFill>
        <p:spPr>
          <a:xfrm>
            <a:off x="6621968" y="1056424"/>
            <a:ext cx="5074418" cy="4931656"/>
          </a:xfrm>
          <a:prstGeom prst="rect">
            <a:avLst/>
          </a:prstGeom>
        </p:spPr>
      </p:pic>
    </p:spTree>
    <p:extLst>
      <p:ext uri="{BB962C8B-B14F-4D97-AF65-F5344CB8AC3E}">
        <p14:creationId xmlns:p14="http://schemas.microsoft.com/office/powerpoint/2010/main" val="1016587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anim calcmode="lin" valueType="num">
                                      <p:cBhvr additive="base">
                                        <p:cTn id="4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151A911-9ECD-4832-99C5-ADBE50589445}"/>
              </a:ext>
            </a:extLst>
          </p:cNvPr>
          <p:cNvSpPr>
            <a:spLocks noGrp="1"/>
          </p:cNvSpPr>
          <p:nvPr>
            <p:ph idx="1"/>
          </p:nvPr>
        </p:nvSpPr>
        <p:spPr/>
        <p:txBody>
          <a:bodyPr>
            <a:normAutofit/>
          </a:bodyPr>
          <a:lstStyle/>
          <a:p>
            <a:pPr marL="342900" indent="-342900">
              <a:buFont typeface="+mj-lt"/>
              <a:buAutoNum type="arabicPeriod"/>
            </a:pPr>
            <a:r>
              <a:rPr lang="en-US" sz="2000" dirty="0"/>
              <a:t>Co-occurring medical / psychiatric issues </a:t>
            </a:r>
          </a:p>
          <a:p>
            <a:pPr marL="342900" indent="-342900">
              <a:buFont typeface="+mj-lt"/>
              <a:buAutoNum type="arabicPeriod"/>
            </a:pPr>
            <a:r>
              <a:rPr lang="en-US" sz="2000" dirty="0"/>
              <a:t>Specific populations</a:t>
            </a:r>
          </a:p>
          <a:p>
            <a:pPr marL="342900" indent="-342900">
              <a:buFont typeface="+mj-lt"/>
              <a:buAutoNum type="arabicPeriod"/>
            </a:pPr>
            <a:r>
              <a:rPr lang="en-US" sz="2000" dirty="0"/>
              <a:t>Start low and go slow</a:t>
            </a:r>
          </a:p>
          <a:p>
            <a:pPr marL="342900" indent="-342900">
              <a:buFont typeface="+mj-lt"/>
              <a:buAutoNum type="arabicPeriod"/>
            </a:pPr>
            <a:r>
              <a:rPr lang="en-US" sz="2000" dirty="0"/>
              <a:t>Dosing and administration</a:t>
            </a:r>
          </a:p>
          <a:p>
            <a:pPr marL="342900" indent="-342900">
              <a:buFont typeface="+mj-lt"/>
              <a:buAutoNum type="arabicPeriod"/>
            </a:pPr>
            <a:r>
              <a:rPr lang="en-US" sz="2000" dirty="0"/>
              <a:t>Assess risk vs. benefit</a:t>
            </a:r>
          </a:p>
          <a:p>
            <a:pPr marL="342900" indent="-342900">
              <a:buFont typeface="+mj-lt"/>
              <a:buAutoNum type="arabicPeriod"/>
            </a:pPr>
            <a:r>
              <a:rPr lang="en-US" sz="2000" dirty="0"/>
              <a:t>Assess efficacy related to time and dose</a:t>
            </a:r>
          </a:p>
          <a:p>
            <a:pPr marL="342900" indent="-342900">
              <a:buFont typeface="+mj-lt"/>
              <a:buAutoNum type="arabicPeriod"/>
            </a:pPr>
            <a:r>
              <a:rPr lang="en-US" sz="2000" dirty="0"/>
              <a:t>Consider treating symptoms vs diagnosis</a:t>
            </a:r>
          </a:p>
          <a:p>
            <a:pPr marL="342900" indent="-342900">
              <a:buFont typeface="+mj-lt"/>
              <a:buAutoNum type="arabicPeriod"/>
            </a:pPr>
            <a:r>
              <a:rPr lang="en-US" sz="2000" dirty="0"/>
              <a:t>Re-evaluate the diagnosis and assess adherence</a:t>
            </a:r>
          </a:p>
          <a:p>
            <a:pPr marL="342900" indent="-342900">
              <a:buFont typeface="+mj-lt"/>
              <a:buAutoNum type="arabicPeriod"/>
            </a:pPr>
            <a:r>
              <a:rPr lang="en-US" sz="2000" dirty="0"/>
              <a:t>Educate and elicit input from patient</a:t>
            </a:r>
          </a:p>
          <a:p>
            <a:pPr marL="342900" indent="-342900">
              <a:buFont typeface="+mj-lt"/>
              <a:buAutoNum type="arabicPeriod"/>
            </a:pPr>
            <a:r>
              <a:rPr lang="en-US" sz="2000" dirty="0"/>
              <a:t>Coordinate with other team members</a:t>
            </a:r>
          </a:p>
        </p:txBody>
      </p:sp>
      <p:sp>
        <p:nvSpPr>
          <p:cNvPr id="3" name="Title 2">
            <a:extLst>
              <a:ext uri="{FF2B5EF4-FFF2-40B4-BE49-F238E27FC236}">
                <a16:creationId xmlns:a16="http://schemas.microsoft.com/office/drawing/2014/main" id="{872BE03C-DCC7-4602-9CC0-81A5BE19BA20}"/>
              </a:ext>
            </a:extLst>
          </p:cNvPr>
          <p:cNvSpPr>
            <a:spLocks noGrp="1"/>
          </p:cNvSpPr>
          <p:nvPr>
            <p:ph type="title"/>
          </p:nvPr>
        </p:nvSpPr>
        <p:spPr/>
        <p:txBody>
          <a:bodyPr/>
          <a:lstStyle/>
          <a:p>
            <a:r>
              <a:rPr lang="en-US" dirty="0"/>
              <a:t>Special considerations in medication management continued</a:t>
            </a:r>
          </a:p>
        </p:txBody>
      </p:sp>
    </p:spTree>
    <p:extLst>
      <p:ext uri="{BB962C8B-B14F-4D97-AF65-F5344CB8AC3E}">
        <p14:creationId xmlns:p14="http://schemas.microsoft.com/office/powerpoint/2010/main" val="224271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anim calcmode="lin" valueType="num">
                                      <p:cBhvr additive="base">
                                        <p:cTn id="4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
                                            <p:txEl>
                                              <p:pRg st="7" end="7"/>
                                            </p:txEl>
                                          </p:spTgt>
                                        </p:tgtEl>
                                        <p:attrNameLst>
                                          <p:attrName>style.visibility</p:attrName>
                                        </p:attrNameLst>
                                      </p:cBhvr>
                                      <p:to>
                                        <p:strVal val="visible"/>
                                      </p:to>
                                    </p:set>
                                    <p:anim calcmode="lin" valueType="num">
                                      <p:cBhvr additive="base">
                                        <p:cTn id="49"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
                                            <p:txEl>
                                              <p:pRg st="8" end="8"/>
                                            </p:txEl>
                                          </p:spTgt>
                                        </p:tgtEl>
                                        <p:attrNameLst>
                                          <p:attrName>style.visibility</p:attrName>
                                        </p:attrNameLst>
                                      </p:cBhvr>
                                      <p:to>
                                        <p:strVal val="visible"/>
                                      </p:to>
                                    </p:set>
                                    <p:anim calcmode="lin" valueType="num">
                                      <p:cBhvr additive="base">
                                        <p:cTn id="55"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
                                            <p:txEl>
                                              <p:pRg st="9" end="9"/>
                                            </p:txEl>
                                          </p:spTgt>
                                        </p:tgtEl>
                                        <p:attrNameLst>
                                          <p:attrName>style.visibility</p:attrName>
                                        </p:attrNameLst>
                                      </p:cBhvr>
                                      <p:to>
                                        <p:strVal val="visible"/>
                                      </p:to>
                                    </p:set>
                                    <p:anim calcmode="lin" valueType="num">
                                      <p:cBhvr additive="base">
                                        <p:cTn id="61"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D24D96-F6DB-4C8C-B845-9B7E445FD240}"/>
              </a:ext>
            </a:extLst>
          </p:cNvPr>
          <p:cNvSpPr>
            <a:spLocks noGrp="1"/>
          </p:cNvSpPr>
          <p:nvPr>
            <p:ph type="body" sz="quarter" idx="11"/>
          </p:nvPr>
        </p:nvSpPr>
        <p:spPr>
          <a:xfrm>
            <a:off x="463462" y="5228271"/>
            <a:ext cx="4709160" cy="276999"/>
          </a:xfrm>
        </p:spPr>
        <p:txBody>
          <a:bodyPr/>
          <a:lstStyle/>
          <a:p>
            <a:r>
              <a:rPr lang="en-US" sz="1800" b="0" dirty="0">
                <a:cs typeface="Calibri" panose="020F0502020204030204" pitchFamily="34" charset="0"/>
              </a:rPr>
              <a:t>Who’s responsible? </a:t>
            </a:r>
          </a:p>
        </p:txBody>
      </p:sp>
      <p:sp>
        <p:nvSpPr>
          <p:cNvPr id="3" name="Text Placeholder 2">
            <a:extLst>
              <a:ext uri="{FF2B5EF4-FFF2-40B4-BE49-F238E27FC236}">
                <a16:creationId xmlns:a16="http://schemas.microsoft.com/office/drawing/2014/main" id="{9DB4B317-813E-4EC6-8543-3BF6981631AC}"/>
              </a:ext>
            </a:extLst>
          </p:cNvPr>
          <p:cNvSpPr>
            <a:spLocks noGrp="1"/>
          </p:cNvSpPr>
          <p:nvPr>
            <p:ph type="body" sz="quarter" idx="10"/>
          </p:nvPr>
        </p:nvSpPr>
        <p:spPr>
          <a:xfrm>
            <a:off x="463462" y="4635651"/>
            <a:ext cx="4709160" cy="276999"/>
          </a:xfrm>
        </p:spPr>
        <p:txBody>
          <a:bodyPr/>
          <a:lstStyle/>
          <a:p>
            <a:r>
              <a:rPr lang="en-US" dirty="0"/>
              <a:t>When and why? </a:t>
            </a:r>
          </a:p>
        </p:txBody>
      </p:sp>
      <p:sp>
        <p:nvSpPr>
          <p:cNvPr id="4" name="Title 3">
            <a:extLst>
              <a:ext uri="{FF2B5EF4-FFF2-40B4-BE49-F238E27FC236}">
                <a16:creationId xmlns:a16="http://schemas.microsoft.com/office/drawing/2014/main" id="{F8039F3A-08DF-42FF-9A21-FF1732478CE9}"/>
              </a:ext>
            </a:extLst>
          </p:cNvPr>
          <p:cNvSpPr>
            <a:spLocks noGrp="1"/>
          </p:cNvSpPr>
          <p:nvPr>
            <p:ph type="title"/>
          </p:nvPr>
        </p:nvSpPr>
        <p:spPr>
          <a:xfrm>
            <a:off x="463462" y="3073535"/>
            <a:ext cx="5143518" cy="1246495"/>
          </a:xfrm>
        </p:spPr>
        <p:txBody>
          <a:bodyPr/>
          <a:lstStyle/>
          <a:p>
            <a:r>
              <a:rPr lang="en-US" dirty="0"/>
              <a:t>Care coordination</a:t>
            </a:r>
          </a:p>
        </p:txBody>
      </p:sp>
      <p:pic>
        <p:nvPicPr>
          <p:cNvPr id="10" name="Picture 9" descr="A group of people sitting outside&#10;&#10;Description automatically generated with medium confidence">
            <a:extLst>
              <a:ext uri="{FF2B5EF4-FFF2-40B4-BE49-F238E27FC236}">
                <a16:creationId xmlns:a16="http://schemas.microsoft.com/office/drawing/2014/main" id="{ACC60505-3286-401E-942E-EA592A741774}"/>
              </a:ext>
            </a:extLst>
          </p:cNvPr>
          <p:cNvPicPr>
            <a:picLocks noChangeAspect="1"/>
          </p:cNvPicPr>
          <p:nvPr/>
        </p:nvPicPr>
        <p:blipFill rotWithShape="1">
          <a:blip r:embed="rId2">
            <a:extLst>
              <a:ext uri="{28A0092B-C50C-407E-A947-70E740481C1C}">
                <a14:useLocalDpi xmlns:a14="http://schemas.microsoft.com/office/drawing/2010/main" val="0"/>
              </a:ext>
            </a:extLst>
          </a:blip>
          <a:srcRect l="7310" r="30143"/>
          <a:stretch/>
        </p:blipFill>
        <p:spPr>
          <a:xfrm>
            <a:off x="5924550" y="0"/>
            <a:ext cx="6434288" cy="6858000"/>
          </a:xfrm>
          <a:prstGeom prst="rect">
            <a:avLst/>
          </a:prstGeom>
        </p:spPr>
      </p:pic>
    </p:spTree>
    <p:extLst>
      <p:ext uri="{BB962C8B-B14F-4D97-AF65-F5344CB8AC3E}">
        <p14:creationId xmlns:p14="http://schemas.microsoft.com/office/powerpoint/2010/main" val="35526844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31F1CCF-3E10-4C1C-BF10-5D00DA313EE8}"/>
              </a:ext>
            </a:extLst>
          </p:cNvPr>
          <p:cNvSpPr>
            <a:spLocks noGrp="1"/>
          </p:cNvSpPr>
          <p:nvPr>
            <p:ph idx="1"/>
          </p:nvPr>
        </p:nvSpPr>
        <p:spPr/>
        <p:txBody>
          <a:bodyPr>
            <a:normAutofit lnSpcReduction="10000"/>
          </a:bodyPr>
          <a:lstStyle/>
          <a:p>
            <a:r>
              <a:rPr lang="en-US" sz="2400" dirty="0"/>
              <a:t>Every time</a:t>
            </a:r>
          </a:p>
          <a:p>
            <a:r>
              <a:rPr lang="en-US" sz="2400" dirty="0"/>
              <a:t>Don’t be afraid to communicate</a:t>
            </a:r>
          </a:p>
          <a:p>
            <a:r>
              <a:rPr lang="en-US" sz="2400" dirty="0"/>
              <a:t>We’re all a team</a:t>
            </a:r>
          </a:p>
          <a:p>
            <a:r>
              <a:rPr lang="en-US" sz="2400" dirty="0"/>
              <a:t>	ROI vs no ROI</a:t>
            </a:r>
          </a:p>
          <a:p>
            <a:r>
              <a:rPr lang="en-US" sz="2400" dirty="0"/>
              <a:t>Relationships matter</a:t>
            </a:r>
          </a:p>
          <a:p>
            <a:r>
              <a:rPr lang="en-US" sz="2400" dirty="0"/>
              <a:t>Don’t assume everyone else knows what you know </a:t>
            </a:r>
          </a:p>
          <a:p>
            <a:r>
              <a:rPr lang="en-US" sz="2400" dirty="0"/>
              <a:t>If you hear it share it</a:t>
            </a:r>
          </a:p>
          <a:p>
            <a:pPr marL="514350" lvl="1" indent="-285750">
              <a:buFont typeface="Wingdings" panose="05000000000000000000" pitchFamily="2" charset="2"/>
              <a:buChar char="v"/>
            </a:pPr>
            <a:r>
              <a:rPr lang="en-US" sz="2400" dirty="0"/>
              <a:t>	Discuss with your supervisor</a:t>
            </a:r>
          </a:p>
          <a:p>
            <a:pPr marL="514350" lvl="1" indent="-285750">
              <a:buFont typeface="Wingdings" panose="05000000000000000000" pitchFamily="2" charset="2"/>
              <a:buChar char="v"/>
            </a:pPr>
            <a:r>
              <a:rPr lang="en-US" sz="2400" dirty="0"/>
              <a:t>	Email, call or fax the prescriber</a:t>
            </a:r>
          </a:p>
          <a:p>
            <a:r>
              <a:rPr lang="en-US" dirty="0"/>
              <a:t>	</a:t>
            </a:r>
          </a:p>
        </p:txBody>
      </p:sp>
      <p:sp>
        <p:nvSpPr>
          <p:cNvPr id="3" name="Title 2">
            <a:extLst>
              <a:ext uri="{FF2B5EF4-FFF2-40B4-BE49-F238E27FC236}">
                <a16:creationId xmlns:a16="http://schemas.microsoft.com/office/drawing/2014/main" id="{32964B9A-39D7-44D7-8F43-39564375C8AD}"/>
              </a:ext>
            </a:extLst>
          </p:cNvPr>
          <p:cNvSpPr>
            <a:spLocks noGrp="1"/>
          </p:cNvSpPr>
          <p:nvPr>
            <p:ph type="title"/>
          </p:nvPr>
        </p:nvSpPr>
        <p:spPr/>
        <p:txBody>
          <a:bodyPr/>
          <a:lstStyle/>
          <a:p>
            <a:r>
              <a:rPr lang="en-US" dirty="0"/>
              <a:t>Importance of care coordination: when and why?</a:t>
            </a:r>
          </a:p>
        </p:txBody>
      </p:sp>
      <p:pic>
        <p:nvPicPr>
          <p:cNvPr id="4" name="Picture 3">
            <a:extLst>
              <a:ext uri="{FF2B5EF4-FFF2-40B4-BE49-F238E27FC236}">
                <a16:creationId xmlns:a16="http://schemas.microsoft.com/office/drawing/2014/main" id="{DBA2E553-D02C-4C6D-833B-A425FE596D46}"/>
              </a:ext>
            </a:extLst>
          </p:cNvPr>
          <p:cNvPicPr>
            <a:picLocks noChangeAspect="1"/>
          </p:cNvPicPr>
          <p:nvPr/>
        </p:nvPicPr>
        <p:blipFill>
          <a:blip r:embed="rId2"/>
          <a:stretch>
            <a:fillRect/>
          </a:stretch>
        </p:blipFill>
        <p:spPr>
          <a:xfrm>
            <a:off x="7104184" y="1034981"/>
            <a:ext cx="4406621" cy="4355960"/>
          </a:xfrm>
          <a:prstGeom prst="rect">
            <a:avLst/>
          </a:prstGeom>
        </p:spPr>
      </p:pic>
    </p:spTree>
    <p:extLst>
      <p:ext uri="{BB962C8B-B14F-4D97-AF65-F5344CB8AC3E}">
        <p14:creationId xmlns:p14="http://schemas.microsoft.com/office/powerpoint/2010/main" val="27686716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38D077-E7C4-4B3F-A5A5-6A67B4B643D4}"/>
              </a:ext>
            </a:extLst>
          </p:cNvPr>
          <p:cNvSpPr>
            <a:spLocks noGrp="1"/>
          </p:cNvSpPr>
          <p:nvPr>
            <p:ph idx="1"/>
          </p:nvPr>
        </p:nvSpPr>
        <p:spPr/>
        <p:txBody>
          <a:bodyPr/>
          <a:lstStyle/>
          <a:p>
            <a:r>
              <a:rPr lang="en-US" b="1" dirty="0"/>
              <a:t>Maggie</a:t>
            </a:r>
            <a:r>
              <a:rPr lang="en-US" dirty="0"/>
              <a:t> was also connected to a therapist and case manager. She has had some medication changes to address the change in mood and anxiety.  </a:t>
            </a:r>
          </a:p>
          <a:p>
            <a:r>
              <a:rPr lang="en-US" dirty="0"/>
              <a:t>She shares with her medication manager that she appreciates the help she’s getting from the entire team. She states she feels especially good about being connected to a case manager to help her coordinate all the appointments and educate her about some community resources.  </a:t>
            </a:r>
          </a:p>
          <a:p>
            <a:r>
              <a:rPr lang="en-US" dirty="0"/>
              <a:t>After a recent med management visit, Maggie shared with her case manager that she stopped taking one of her new medications because she was worried about gaining weight. Her case manager, Cindy, encouraged Maggie to call her doctor and share that same information since her doctor should know that and be the one to discuss it with her.  Cindy also documented this information and shared it with her supervisor. Together, they sent an email to Maggie’s doctor to inform them of Maggie’s concerns.  </a:t>
            </a:r>
          </a:p>
          <a:p>
            <a:endParaRPr lang="en-US" dirty="0"/>
          </a:p>
        </p:txBody>
      </p:sp>
      <p:sp>
        <p:nvSpPr>
          <p:cNvPr id="3" name="Title 2">
            <a:extLst>
              <a:ext uri="{FF2B5EF4-FFF2-40B4-BE49-F238E27FC236}">
                <a16:creationId xmlns:a16="http://schemas.microsoft.com/office/drawing/2014/main" id="{74207578-D959-4FC6-938A-BFA29CD06A7F}"/>
              </a:ext>
            </a:extLst>
          </p:cNvPr>
          <p:cNvSpPr>
            <a:spLocks noGrp="1"/>
          </p:cNvSpPr>
          <p:nvPr>
            <p:ph type="title"/>
          </p:nvPr>
        </p:nvSpPr>
        <p:spPr/>
        <p:txBody>
          <a:bodyPr/>
          <a:lstStyle/>
          <a:p>
            <a:r>
              <a:rPr lang="en-US" dirty="0"/>
              <a:t>Case Study</a:t>
            </a:r>
          </a:p>
        </p:txBody>
      </p:sp>
    </p:spTree>
    <p:extLst>
      <p:ext uri="{BB962C8B-B14F-4D97-AF65-F5344CB8AC3E}">
        <p14:creationId xmlns:p14="http://schemas.microsoft.com/office/powerpoint/2010/main" val="38497795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8C9A2-50A5-48BC-8928-4A81D156590D}"/>
              </a:ext>
            </a:extLst>
          </p:cNvPr>
          <p:cNvSpPr>
            <a:spLocks noGrp="1"/>
          </p:cNvSpPr>
          <p:nvPr>
            <p:ph type="title"/>
          </p:nvPr>
        </p:nvSpPr>
        <p:spPr>
          <a:xfrm>
            <a:off x="457200" y="298464"/>
            <a:ext cx="9601200" cy="387798"/>
          </a:xfrm>
        </p:spPr>
        <p:txBody>
          <a:bodyPr/>
          <a:lstStyle/>
          <a:p>
            <a:r>
              <a:rPr lang="en-US" sz="2800" dirty="0"/>
              <a:t>Seven primary classes of psychiatric medication</a:t>
            </a:r>
          </a:p>
        </p:txBody>
      </p:sp>
      <p:sp>
        <p:nvSpPr>
          <p:cNvPr id="4" name="TextBox 3">
            <a:extLst>
              <a:ext uri="{FF2B5EF4-FFF2-40B4-BE49-F238E27FC236}">
                <a16:creationId xmlns:a16="http://schemas.microsoft.com/office/drawing/2014/main" id="{9BBBD246-276E-4546-8AF0-D6E1E7156740}"/>
              </a:ext>
            </a:extLst>
          </p:cNvPr>
          <p:cNvSpPr txBox="1"/>
          <p:nvPr/>
        </p:nvSpPr>
        <p:spPr bwMode="gray">
          <a:xfrm>
            <a:off x="457200" y="1945079"/>
            <a:ext cx="8192530" cy="3108543"/>
          </a:xfrm>
          <a:prstGeom prst="rect">
            <a:avLst/>
          </a:prstGeom>
          <a:noFill/>
        </p:spPr>
        <p:txBody>
          <a:bodyPr wrap="square">
            <a:spAutoFit/>
          </a:bodyPr>
          <a:lstStyle/>
          <a:p>
            <a:pPr marL="457200" indent="-457200">
              <a:buFont typeface="Arial" panose="020B0604020202020204" pitchFamily="34" charset="0"/>
              <a:buChar char="•"/>
            </a:pPr>
            <a:r>
              <a:rPr lang="en-US" sz="2800" dirty="0">
                <a:effectLst/>
                <a:ea typeface="DengXian" panose="020B0503020204020204" pitchFamily="2" charset="-122"/>
                <a:cs typeface="Times New Roman" panose="02020603050405020304" pitchFamily="18" charset="0"/>
              </a:rPr>
              <a:t>Antidepressants</a:t>
            </a:r>
          </a:p>
          <a:p>
            <a:pPr marL="457200" indent="-457200">
              <a:buFont typeface="Arial" panose="020B0604020202020204" pitchFamily="34" charset="0"/>
              <a:buChar char="•"/>
            </a:pPr>
            <a:r>
              <a:rPr lang="en-US" sz="2800" dirty="0">
                <a:effectLst/>
                <a:ea typeface="DengXian" panose="020B0503020204020204" pitchFamily="2" charset="-122"/>
                <a:cs typeface="Times New Roman" panose="02020603050405020304" pitchFamily="18" charset="0"/>
              </a:rPr>
              <a:t>Anxiolytics</a:t>
            </a:r>
          </a:p>
          <a:p>
            <a:pPr marL="457200" indent="-457200">
              <a:buFont typeface="Arial" panose="020B0604020202020204" pitchFamily="34" charset="0"/>
              <a:buChar char="•"/>
            </a:pPr>
            <a:r>
              <a:rPr lang="en-US" sz="2800" dirty="0">
                <a:effectLst/>
                <a:ea typeface="DengXian" panose="020B0503020204020204" pitchFamily="2" charset="-122"/>
                <a:cs typeface="Times New Roman" panose="02020603050405020304" pitchFamily="18" charset="0"/>
              </a:rPr>
              <a:t>Mood stabilizers</a:t>
            </a:r>
          </a:p>
          <a:p>
            <a:pPr marL="457200" indent="-457200">
              <a:buFont typeface="Arial" panose="020B0604020202020204" pitchFamily="34" charset="0"/>
              <a:buChar char="•"/>
            </a:pPr>
            <a:r>
              <a:rPr lang="en-US" sz="2800" dirty="0">
                <a:effectLst/>
                <a:ea typeface="DengXian" panose="020B0503020204020204" pitchFamily="2" charset="-122"/>
                <a:cs typeface="Times New Roman" panose="02020603050405020304" pitchFamily="18" charset="0"/>
              </a:rPr>
              <a:t>Antipsychotics</a:t>
            </a:r>
          </a:p>
          <a:p>
            <a:pPr marL="457200" indent="-457200">
              <a:buFont typeface="Arial" panose="020B0604020202020204" pitchFamily="34" charset="0"/>
              <a:buChar char="•"/>
            </a:pPr>
            <a:r>
              <a:rPr lang="en-US" sz="2800" dirty="0">
                <a:ea typeface="DengXian" panose="020B0503020204020204" pitchFamily="2" charset="-122"/>
                <a:cs typeface="Times New Roman" panose="02020603050405020304" pitchFamily="18" charset="0"/>
              </a:rPr>
              <a:t>Sedative-</a:t>
            </a:r>
            <a:r>
              <a:rPr lang="en-US" sz="2800" dirty="0">
                <a:effectLst/>
                <a:ea typeface="DengXian" panose="020B0503020204020204" pitchFamily="2" charset="-122"/>
                <a:cs typeface="Times New Roman" panose="02020603050405020304" pitchFamily="18" charset="0"/>
              </a:rPr>
              <a:t>Hypnotics </a:t>
            </a:r>
          </a:p>
          <a:p>
            <a:pPr marL="457200" indent="-457200">
              <a:buFont typeface="Arial" panose="020B0604020202020204" pitchFamily="34" charset="0"/>
              <a:buChar char="•"/>
            </a:pPr>
            <a:r>
              <a:rPr lang="en-US" sz="2800" dirty="0">
                <a:effectLst/>
                <a:ea typeface="DengXian" panose="020B0503020204020204" pitchFamily="2" charset="-122"/>
                <a:cs typeface="Times New Roman" panose="02020603050405020304" pitchFamily="18" charset="0"/>
              </a:rPr>
              <a:t>Stimulants </a:t>
            </a:r>
          </a:p>
          <a:p>
            <a:pPr marL="457200" indent="-457200">
              <a:buFont typeface="Arial" panose="020B0604020202020204" pitchFamily="34" charset="0"/>
              <a:buChar char="•"/>
            </a:pPr>
            <a:r>
              <a:rPr lang="en-US" sz="2800" dirty="0">
                <a:effectLst/>
                <a:ea typeface="DengXian" panose="020B0503020204020204" pitchFamily="2" charset="-122"/>
                <a:cs typeface="Times New Roman" panose="02020603050405020304" pitchFamily="18" charset="0"/>
              </a:rPr>
              <a:t>Medications for substance use disorders </a:t>
            </a:r>
            <a:endParaRPr lang="en-US" sz="2800" dirty="0"/>
          </a:p>
        </p:txBody>
      </p:sp>
      <p:pic>
        <p:nvPicPr>
          <p:cNvPr id="3" name="Picture 2">
            <a:extLst>
              <a:ext uri="{FF2B5EF4-FFF2-40B4-BE49-F238E27FC236}">
                <a16:creationId xmlns:a16="http://schemas.microsoft.com/office/drawing/2014/main" id="{1F07326F-7D60-4944-9B7A-B588E0E13FC5}"/>
              </a:ext>
            </a:extLst>
          </p:cNvPr>
          <p:cNvPicPr>
            <a:picLocks noChangeAspect="1"/>
          </p:cNvPicPr>
          <p:nvPr/>
        </p:nvPicPr>
        <p:blipFill>
          <a:blip r:embed="rId2"/>
          <a:stretch>
            <a:fillRect/>
          </a:stretch>
        </p:blipFill>
        <p:spPr>
          <a:xfrm>
            <a:off x="6571622" y="860338"/>
            <a:ext cx="5304465" cy="3701614"/>
          </a:xfrm>
          <a:prstGeom prst="rect">
            <a:avLst/>
          </a:prstGeom>
        </p:spPr>
      </p:pic>
    </p:spTree>
    <p:extLst>
      <p:ext uri="{BB962C8B-B14F-4D97-AF65-F5344CB8AC3E}">
        <p14:creationId xmlns:p14="http://schemas.microsoft.com/office/powerpoint/2010/main" val="11295029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F450DC-9F46-494B-A67F-9B9254178E39}"/>
              </a:ext>
            </a:extLst>
          </p:cNvPr>
          <p:cNvPicPr>
            <a:picLocks noChangeAspect="1"/>
          </p:cNvPicPr>
          <p:nvPr/>
        </p:nvPicPr>
        <p:blipFill>
          <a:blip r:embed="rId2"/>
          <a:stretch>
            <a:fillRect/>
          </a:stretch>
        </p:blipFill>
        <p:spPr>
          <a:xfrm>
            <a:off x="1312825" y="836366"/>
            <a:ext cx="3657917" cy="3657917"/>
          </a:xfrm>
          <a:prstGeom prst="rect">
            <a:avLst/>
          </a:prstGeom>
        </p:spPr>
      </p:pic>
      <p:pic>
        <p:nvPicPr>
          <p:cNvPr id="4" name="Picture 3">
            <a:extLst>
              <a:ext uri="{FF2B5EF4-FFF2-40B4-BE49-F238E27FC236}">
                <a16:creationId xmlns:a16="http://schemas.microsoft.com/office/drawing/2014/main" id="{C4E779DB-8146-4A5B-9024-295EC3C4BA34}"/>
              </a:ext>
            </a:extLst>
          </p:cNvPr>
          <p:cNvPicPr>
            <a:picLocks noChangeAspect="1"/>
          </p:cNvPicPr>
          <p:nvPr/>
        </p:nvPicPr>
        <p:blipFill>
          <a:blip r:embed="rId3"/>
          <a:stretch>
            <a:fillRect/>
          </a:stretch>
        </p:blipFill>
        <p:spPr>
          <a:xfrm>
            <a:off x="4970742" y="2475925"/>
            <a:ext cx="6291617" cy="2810500"/>
          </a:xfrm>
          <a:prstGeom prst="rect">
            <a:avLst/>
          </a:prstGeom>
        </p:spPr>
      </p:pic>
    </p:spTree>
    <p:extLst>
      <p:ext uri="{BB962C8B-B14F-4D97-AF65-F5344CB8AC3E}">
        <p14:creationId xmlns:p14="http://schemas.microsoft.com/office/powerpoint/2010/main" val="37301766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13C31B7-D72A-4764-9055-F3BB0D97B5F8}"/>
              </a:ext>
            </a:extLst>
          </p:cNvPr>
          <p:cNvSpPr>
            <a:spLocks noGrp="1"/>
          </p:cNvSpPr>
          <p:nvPr>
            <p:ph idx="1"/>
          </p:nvPr>
        </p:nvSpPr>
        <p:spPr>
          <a:xfrm>
            <a:off x="350667" y="1008782"/>
            <a:ext cx="9144000" cy="5206124"/>
          </a:xfrm>
        </p:spPr>
        <p:txBody>
          <a:bodyPr>
            <a:noAutofit/>
          </a:bodyPr>
          <a:lstStyle/>
          <a:p>
            <a:endParaRPr lang="en-US" dirty="0"/>
          </a:p>
          <a:p>
            <a:r>
              <a:rPr lang="en-US" b="1" dirty="0"/>
              <a:t>Tricyclic and Tetracyclic antidepressants – (TCAs)</a:t>
            </a:r>
          </a:p>
          <a:p>
            <a:r>
              <a:rPr lang="en-US" dirty="0"/>
              <a:t>	</a:t>
            </a:r>
            <a:r>
              <a:rPr lang="en-US" sz="1600" dirty="0"/>
              <a:t>amitriptyline, doxepin, imipramine, desipramine, nortriptyline</a:t>
            </a:r>
            <a:endParaRPr lang="en-US" dirty="0"/>
          </a:p>
          <a:p>
            <a:r>
              <a:rPr lang="en-US" b="1" dirty="0"/>
              <a:t>Monoamine oxidase Inhibitors - (MAOIs) ( reversible and irreversible)</a:t>
            </a:r>
          </a:p>
          <a:p>
            <a:r>
              <a:rPr lang="en-US" dirty="0"/>
              <a:t>	</a:t>
            </a:r>
            <a:r>
              <a:rPr lang="en-US" sz="1600" dirty="0"/>
              <a:t>phenelzine, tranylcypromine, selegiline </a:t>
            </a:r>
          </a:p>
          <a:p>
            <a:r>
              <a:rPr lang="en-US" b="1" dirty="0"/>
              <a:t>Dopamine-norepinephrine reuptake inhibitors – (DNRIs)</a:t>
            </a:r>
          </a:p>
          <a:p>
            <a:r>
              <a:rPr lang="en-US" dirty="0"/>
              <a:t>	</a:t>
            </a:r>
            <a:r>
              <a:rPr lang="en-US" sz="1600" dirty="0"/>
              <a:t>bupropion </a:t>
            </a:r>
          </a:p>
          <a:p>
            <a:r>
              <a:rPr lang="en-US" b="1" dirty="0"/>
              <a:t>Selective serotonin reuptake inhibitors– (SSRIs) </a:t>
            </a:r>
          </a:p>
          <a:p>
            <a:r>
              <a:rPr lang="en-US" dirty="0"/>
              <a:t>	</a:t>
            </a:r>
            <a:r>
              <a:rPr lang="en-US" sz="1600" dirty="0"/>
              <a:t>fluoxetine, paroxetine, sertraline, citalopram and escitalopram</a:t>
            </a:r>
          </a:p>
          <a:p>
            <a:r>
              <a:rPr lang="en-US" b="1" dirty="0"/>
              <a:t>Serotonin and norepinephrine reuptake inhibitors – (SNRIs)</a:t>
            </a:r>
          </a:p>
          <a:p>
            <a:r>
              <a:rPr lang="en-US" dirty="0"/>
              <a:t>	</a:t>
            </a:r>
            <a:r>
              <a:rPr lang="en-US" sz="1600" dirty="0"/>
              <a:t>duloxetine, venlafaxine, desvenlafaxine</a:t>
            </a:r>
          </a:p>
          <a:p>
            <a:r>
              <a:rPr lang="en-US" b="1" dirty="0"/>
              <a:t>Serotonin modulators</a:t>
            </a:r>
          </a:p>
          <a:p>
            <a:r>
              <a:rPr lang="en-US" dirty="0"/>
              <a:t>	</a:t>
            </a:r>
            <a:r>
              <a:rPr lang="en-US" sz="1600" dirty="0"/>
              <a:t>vortioxetine, trazodone </a:t>
            </a:r>
          </a:p>
          <a:p>
            <a:r>
              <a:rPr lang="en-US" b="1" dirty="0"/>
              <a:t>Noradrenergic-serotonin modulators</a:t>
            </a:r>
          </a:p>
          <a:p>
            <a:r>
              <a:rPr lang="en-US" dirty="0"/>
              <a:t>	</a:t>
            </a:r>
            <a:r>
              <a:rPr lang="en-US" sz="1600" dirty="0"/>
              <a:t>mirtazapine</a:t>
            </a:r>
          </a:p>
          <a:p>
            <a:r>
              <a:rPr lang="en-US" dirty="0"/>
              <a:t>	</a:t>
            </a:r>
          </a:p>
        </p:txBody>
      </p:sp>
      <p:sp>
        <p:nvSpPr>
          <p:cNvPr id="3" name="Title 2">
            <a:extLst>
              <a:ext uri="{FF2B5EF4-FFF2-40B4-BE49-F238E27FC236}">
                <a16:creationId xmlns:a16="http://schemas.microsoft.com/office/drawing/2014/main" id="{D2AF1216-FAC2-43BB-8CFB-746940EF55E8}"/>
              </a:ext>
            </a:extLst>
          </p:cNvPr>
          <p:cNvSpPr>
            <a:spLocks noGrp="1"/>
          </p:cNvSpPr>
          <p:nvPr>
            <p:ph type="title"/>
          </p:nvPr>
        </p:nvSpPr>
        <p:spPr>
          <a:xfrm>
            <a:off x="122067" y="160937"/>
            <a:ext cx="9601200" cy="526298"/>
          </a:xfrm>
        </p:spPr>
        <p:txBody>
          <a:bodyPr/>
          <a:lstStyle/>
          <a:p>
            <a:r>
              <a:rPr lang="en-US" sz="2400" dirty="0"/>
              <a:t>Antidepressants: seven main subclasses</a:t>
            </a:r>
            <a:br>
              <a:rPr lang="en-US" sz="2400" dirty="0"/>
            </a:br>
            <a:r>
              <a:rPr lang="en-US" sz="1400" b="0" dirty="0"/>
              <a:t>https://psychiatryonline.org/pb/assets/raw/sitewide/practice_guidelines/guidelines/mdd-guide.pdf</a:t>
            </a:r>
          </a:p>
        </p:txBody>
      </p:sp>
      <p:pic>
        <p:nvPicPr>
          <p:cNvPr id="4" name="Picture 3">
            <a:extLst>
              <a:ext uri="{FF2B5EF4-FFF2-40B4-BE49-F238E27FC236}">
                <a16:creationId xmlns:a16="http://schemas.microsoft.com/office/drawing/2014/main" id="{026FA50D-FD07-4B46-85C5-4488649CB889}"/>
              </a:ext>
            </a:extLst>
          </p:cNvPr>
          <p:cNvPicPr>
            <a:picLocks noChangeAspect="1"/>
          </p:cNvPicPr>
          <p:nvPr/>
        </p:nvPicPr>
        <p:blipFill>
          <a:blip r:embed="rId2"/>
          <a:stretch>
            <a:fillRect/>
          </a:stretch>
        </p:blipFill>
        <p:spPr>
          <a:xfrm>
            <a:off x="8198862" y="1166378"/>
            <a:ext cx="3583563" cy="4890931"/>
          </a:xfrm>
          <a:prstGeom prst="rect">
            <a:avLst/>
          </a:prstGeom>
        </p:spPr>
      </p:pic>
    </p:spTree>
    <p:extLst>
      <p:ext uri="{BB962C8B-B14F-4D97-AF65-F5344CB8AC3E}">
        <p14:creationId xmlns:p14="http://schemas.microsoft.com/office/powerpoint/2010/main" val="33645359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75A52C3-1306-44A9-9749-3B9E90E09799}"/>
              </a:ext>
            </a:extLst>
          </p:cNvPr>
          <p:cNvSpPr>
            <a:spLocks noGrp="1"/>
          </p:cNvSpPr>
          <p:nvPr>
            <p:ph idx="1"/>
          </p:nvPr>
        </p:nvSpPr>
        <p:spPr>
          <a:xfrm>
            <a:off x="1066800" y="1695635"/>
            <a:ext cx="9601200" cy="3791660"/>
          </a:xfrm>
        </p:spPr>
        <p:txBody>
          <a:bodyPr>
            <a:normAutofit lnSpcReduction="10000"/>
          </a:bodyPr>
          <a:lstStyle/>
          <a:p>
            <a:pPr>
              <a:lnSpc>
                <a:spcPct val="120000"/>
              </a:lnSpc>
            </a:pPr>
            <a:r>
              <a:rPr lang="en-US" b="1" dirty="0"/>
              <a:t>TCAs: </a:t>
            </a:r>
          </a:p>
          <a:p>
            <a:pPr>
              <a:lnSpc>
                <a:spcPct val="120000"/>
              </a:lnSpc>
            </a:pPr>
            <a:r>
              <a:rPr lang="en-US" dirty="0"/>
              <a:t>Common: constipation, dry mouth, balance instability, sedation, weight gain, visual changes, sexual dysfunction, diaphoresis</a:t>
            </a:r>
          </a:p>
          <a:p>
            <a:pPr>
              <a:lnSpc>
                <a:spcPct val="120000"/>
              </a:lnSpc>
            </a:pPr>
            <a:r>
              <a:rPr lang="en-US" dirty="0"/>
              <a:t>Serious: arrhythmias, postural hypotension, delirium, urinary retention, myoclonus, seizure </a:t>
            </a:r>
          </a:p>
          <a:p>
            <a:pPr>
              <a:lnSpc>
                <a:spcPct val="120000"/>
              </a:lnSpc>
            </a:pPr>
            <a:r>
              <a:rPr lang="en-US" b="1" dirty="0"/>
              <a:t>MAOIs: </a:t>
            </a:r>
          </a:p>
          <a:p>
            <a:pPr>
              <a:lnSpc>
                <a:spcPct val="120000"/>
              </a:lnSpc>
            </a:pPr>
            <a:r>
              <a:rPr lang="en-US" dirty="0"/>
              <a:t>Common: dry mouth, drowsiness, headache, insomnia, dizziness, sexual dysfunction, weight gain</a:t>
            </a:r>
          </a:p>
          <a:p>
            <a:pPr>
              <a:lnSpc>
                <a:spcPct val="120000"/>
              </a:lnSpc>
            </a:pPr>
            <a:r>
              <a:rPr lang="en-US" dirty="0"/>
              <a:t>Serious: hypertensive crisis, postural hypotension, myoclonus, severe serotonin syndrome</a:t>
            </a:r>
          </a:p>
          <a:p>
            <a:r>
              <a:rPr lang="en-US" b="1" dirty="0"/>
              <a:t>SMs: </a:t>
            </a:r>
          </a:p>
          <a:p>
            <a:r>
              <a:rPr lang="en-US" dirty="0"/>
              <a:t>Common: sedation, dry mouth, headache, hang over effects, sexual dysfunction</a:t>
            </a:r>
          </a:p>
          <a:p>
            <a:r>
              <a:rPr lang="en-US" dirty="0"/>
              <a:t>Serious: postural hypotension, sedation, nightmares, priapism</a:t>
            </a:r>
          </a:p>
          <a:p>
            <a:endParaRPr lang="en-US" dirty="0"/>
          </a:p>
          <a:p>
            <a:endParaRPr lang="en-US" dirty="0"/>
          </a:p>
        </p:txBody>
      </p:sp>
      <p:sp>
        <p:nvSpPr>
          <p:cNvPr id="3" name="Title 2">
            <a:extLst>
              <a:ext uri="{FF2B5EF4-FFF2-40B4-BE49-F238E27FC236}">
                <a16:creationId xmlns:a16="http://schemas.microsoft.com/office/drawing/2014/main" id="{5B5B2542-27E8-485A-A1BE-0BAF2B904752}"/>
              </a:ext>
            </a:extLst>
          </p:cNvPr>
          <p:cNvSpPr>
            <a:spLocks noGrp="1"/>
          </p:cNvSpPr>
          <p:nvPr>
            <p:ph type="title"/>
          </p:nvPr>
        </p:nvSpPr>
        <p:spPr>
          <a:xfrm>
            <a:off x="457199" y="555639"/>
            <a:ext cx="9601200" cy="470898"/>
          </a:xfrm>
        </p:spPr>
        <p:txBody>
          <a:bodyPr/>
          <a:lstStyle/>
          <a:p>
            <a:r>
              <a:rPr lang="en-US" dirty="0"/>
              <a:t>Antidepressant side effects </a:t>
            </a:r>
            <a:br>
              <a:rPr lang="en-US" dirty="0"/>
            </a:br>
            <a:r>
              <a:rPr lang="en-US" sz="1200" b="0" dirty="0"/>
              <a:t>https://psychiatryonline.org/pb/assets/raw/sitewide/practice_guidelines/guidelines/mdd-guide.pdf</a:t>
            </a:r>
            <a:endParaRPr lang="en-US" sz="1200" dirty="0"/>
          </a:p>
        </p:txBody>
      </p:sp>
    </p:spTree>
    <p:extLst>
      <p:ext uri="{BB962C8B-B14F-4D97-AF65-F5344CB8AC3E}">
        <p14:creationId xmlns:p14="http://schemas.microsoft.com/office/powerpoint/2010/main" val="6275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F84FDD6-6DEF-4E23-8125-25F9F4A498F6}"/>
              </a:ext>
            </a:extLst>
          </p:cNvPr>
          <p:cNvSpPr>
            <a:spLocks noGrp="1"/>
          </p:cNvSpPr>
          <p:nvPr>
            <p:ph idx="1"/>
          </p:nvPr>
        </p:nvSpPr>
        <p:spPr>
          <a:xfrm>
            <a:off x="737285" y="1026537"/>
            <a:ext cx="11454715" cy="3930085"/>
          </a:xfrm>
        </p:spPr>
        <p:txBody>
          <a:bodyPr>
            <a:noAutofit/>
          </a:bodyPr>
          <a:lstStyle/>
          <a:p>
            <a:r>
              <a:rPr lang="en-US" b="1" dirty="0"/>
              <a:t>SSRIs: </a:t>
            </a:r>
          </a:p>
          <a:p>
            <a:r>
              <a:rPr lang="en-US" dirty="0"/>
              <a:t>Common: nausea, vomiting, diarrhea, headache, sexual dysfunction, insomnia, activation, restlessness, weight gain, diaphoresis </a:t>
            </a:r>
          </a:p>
          <a:p>
            <a:r>
              <a:rPr lang="en-US" dirty="0"/>
              <a:t>Serious: bruxism, arrhythmias, hypertension, balance instability, gastrointestinal bleeding, osteopenia, hyponatremia </a:t>
            </a:r>
          </a:p>
          <a:p>
            <a:r>
              <a:rPr lang="en-US" b="1" dirty="0"/>
              <a:t>SNRIs: </a:t>
            </a:r>
          </a:p>
          <a:p>
            <a:r>
              <a:rPr lang="en-US" dirty="0"/>
              <a:t>Common: dry mouth, headache, sexual dysfunction, activation, restlessness, diaphoresis, nausea, vomiting, diarrhea, insomnia </a:t>
            </a:r>
          </a:p>
          <a:p>
            <a:r>
              <a:rPr lang="en-US" dirty="0"/>
              <a:t>Serious: hypertension, withdrawal syndrome </a:t>
            </a:r>
          </a:p>
          <a:p>
            <a:r>
              <a:rPr lang="en-US" b="1" dirty="0"/>
              <a:t>N-SMs: </a:t>
            </a:r>
          </a:p>
          <a:p>
            <a:r>
              <a:rPr lang="en-US" dirty="0"/>
              <a:t>Common: sedation, dry mouth, headache, nausea, vomiting, diarrhea, constipation, increased appetite, weight gain</a:t>
            </a:r>
          </a:p>
          <a:p>
            <a:r>
              <a:rPr lang="en-US" dirty="0"/>
              <a:t>Serious: elevated cholesterol, visual changes, elevated fall risk</a:t>
            </a:r>
          </a:p>
          <a:p>
            <a:r>
              <a:rPr lang="en-US" b="1" dirty="0"/>
              <a:t>DNRIs: </a:t>
            </a:r>
          </a:p>
          <a:p>
            <a:r>
              <a:rPr lang="en-US" dirty="0"/>
              <a:t>Common: dry mouth, headache, nausea, vomiting, activation, anxiety, negligible weight loss</a:t>
            </a:r>
          </a:p>
          <a:p>
            <a:r>
              <a:rPr lang="en-US" dirty="0"/>
              <a:t>Serious: hypertension, seizure</a:t>
            </a:r>
          </a:p>
          <a:p>
            <a:endParaRPr lang="en-US" dirty="0"/>
          </a:p>
        </p:txBody>
      </p:sp>
      <p:sp>
        <p:nvSpPr>
          <p:cNvPr id="3" name="Title 2">
            <a:extLst>
              <a:ext uri="{FF2B5EF4-FFF2-40B4-BE49-F238E27FC236}">
                <a16:creationId xmlns:a16="http://schemas.microsoft.com/office/drawing/2014/main" id="{31779E16-0AF4-4A4D-9FF4-7F7350F885FA}"/>
              </a:ext>
            </a:extLst>
          </p:cNvPr>
          <p:cNvSpPr>
            <a:spLocks noGrp="1"/>
          </p:cNvSpPr>
          <p:nvPr>
            <p:ph type="title"/>
          </p:nvPr>
        </p:nvSpPr>
        <p:spPr>
          <a:xfrm>
            <a:off x="457199" y="555639"/>
            <a:ext cx="9601200" cy="470898"/>
          </a:xfrm>
        </p:spPr>
        <p:txBody>
          <a:bodyPr/>
          <a:lstStyle/>
          <a:p>
            <a:r>
              <a:rPr lang="en-US" dirty="0"/>
              <a:t>Antidepressant side effects continued</a:t>
            </a:r>
            <a:br>
              <a:rPr lang="en-US" dirty="0"/>
            </a:br>
            <a:r>
              <a:rPr lang="en-US" sz="1200" b="0" dirty="0"/>
              <a:t>https://psychiatryonline.org/pb/assets/raw/sitewide/practice_guidelines/guidelines/mdd-guide.pdf</a:t>
            </a:r>
            <a:endParaRPr lang="en-US" sz="1200" dirty="0"/>
          </a:p>
        </p:txBody>
      </p:sp>
    </p:spTree>
    <p:extLst>
      <p:ext uri="{BB962C8B-B14F-4D97-AF65-F5344CB8AC3E}">
        <p14:creationId xmlns:p14="http://schemas.microsoft.com/office/powerpoint/2010/main" val="30583301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0A876E-BBB7-4FEA-9C90-134D1BA5FECD}"/>
              </a:ext>
            </a:extLst>
          </p:cNvPr>
          <p:cNvSpPr>
            <a:spLocks noGrp="1"/>
          </p:cNvSpPr>
          <p:nvPr>
            <p:ph idx="1"/>
          </p:nvPr>
        </p:nvSpPr>
        <p:spPr>
          <a:xfrm>
            <a:off x="342900" y="2014538"/>
            <a:ext cx="4338638" cy="2285999"/>
          </a:xfrm>
        </p:spPr>
        <p:txBody>
          <a:bodyPr>
            <a:noAutofit/>
          </a:bodyPr>
          <a:lstStyle/>
          <a:p>
            <a:r>
              <a:rPr lang="en-US" sz="2400" dirty="0"/>
              <a:t>All antidepressants carry a black box warning (BBW).  The warning resulted from studies that showed children, teens and young adults ages 24 and below were at increased risk of suicidal ideation and behaviors. </a:t>
            </a:r>
          </a:p>
          <a:p>
            <a:endParaRPr lang="en-US" dirty="0"/>
          </a:p>
          <a:p>
            <a:endParaRPr lang="en-US" dirty="0"/>
          </a:p>
        </p:txBody>
      </p:sp>
      <p:sp>
        <p:nvSpPr>
          <p:cNvPr id="3" name="Title 2">
            <a:extLst>
              <a:ext uri="{FF2B5EF4-FFF2-40B4-BE49-F238E27FC236}">
                <a16:creationId xmlns:a16="http://schemas.microsoft.com/office/drawing/2014/main" id="{79A0203B-CF93-4778-976D-6C07B8F2C201}"/>
              </a:ext>
            </a:extLst>
          </p:cNvPr>
          <p:cNvSpPr>
            <a:spLocks noGrp="1"/>
          </p:cNvSpPr>
          <p:nvPr>
            <p:ph type="title"/>
          </p:nvPr>
        </p:nvSpPr>
        <p:spPr/>
        <p:txBody>
          <a:bodyPr/>
          <a:lstStyle/>
          <a:p>
            <a:r>
              <a:rPr lang="en-US" dirty="0"/>
              <a:t>Special class warning by the FDA</a:t>
            </a:r>
          </a:p>
        </p:txBody>
      </p:sp>
      <p:sp>
        <p:nvSpPr>
          <p:cNvPr id="5" name="TextBox 4">
            <a:extLst>
              <a:ext uri="{FF2B5EF4-FFF2-40B4-BE49-F238E27FC236}">
                <a16:creationId xmlns:a16="http://schemas.microsoft.com/office/drawing/2014/main" id="{705302D2-4570-48B6-BDD4-6ACC1364B727}"/>
              </a:ext>
            </a:extLst>
          </p:cNvPr>
          <p:cNvSpPr txBox="1"/>
          <p:nvPr/>
        </p:nvSpPr>
        <p:spPr bwMode="gray">
          <a:xfrm>
            <a:off x="5157788" y="1166843"/>
            <a:ext cx="6091236" cy="5355312"/>
          </a:xfrm>
          <a:prstGeom prst="rect">
            <a:avLst/>
          </a:prstGeom>
          <a:noFill/>
        </p:spPr>
        <p:txBody>
          <a:bodyPr wrap="square">
            <a:spAutoFit/>
          </a:bodyPr>
          <a:lstStyle/>
          <a:p>
            <a:r>
              <a:rPr lang="en-US" dirty="0"/>
              <a:t>In retrospect, it seems that the FDA had little choice but to issue its black-box warning. The agency had conducted a series of meta-analyses of 372 randomized clinical trials of antidepressants involving nearly 100,000 participants, which showed that the rate of suicidal thinking or suicidal behavior was 4% among patients assigned to receive an antidepressant, as compared with 2% among those assigned to receive placebo,1 although none of the suicide attempts documented in the trials were fatal. Subsequent age-stratified analyses showed that this increased risk was significant only among children and adolescents under the age of 18 years; there was no evidence of increased risk among adults older than 24 years, and among adults 65 years of age or older, antidepressants had a clear protective effect against the development of suicidal ideation and behavior.</a:t>
            </a:r>
          </a:p>
          <a:p>
            <a:endParaRPr lang="en-US" b="0" i="0" u="none" strike="noStrike" dirty="0">
              <a:solidFill>
                <a:srgbClr val="084E9B"/>
              </a:solidFill>
              <a:effectLst/>
              <a:latin typeface="ff-scala-sans-pro"/>
              <a:hlinkClick r:id="rId2"/>
            </a:endParaRPr>
          </a:p>
          <a:p>
            <a:r>
              <a:rPr lang="en-US" b="0" i="0" u="none" strike="noStrike" dirty="0">
                <a:solidFill>
                  <a:srgbClr val="084E9B"/>
                </a:solidFill>
                <a:effectLst/>
                <a:latin typeface="ff-scala-sans-pro"/>
                <a:hlinkClick r:id="rId2"/>
              </a:rPr>
              <a:t>October 30, 2014</a:t>
            </a:r>
            <a:r>
              <a:rPr lang="en-US" b="0" i="0" u="none" strike="noStrike" dirty="0">
                <a:solidFill>
                  <a:srgbClr val="084E9B"/>
                </a:solidFill>
                <a:effectLst/>
                <a:latin typeface="ff-scala-sans-pro"/>
              </a:rPr>
              <a:t>  </a:t>
            </a:r>
            <a:r>
              <a:rPr lang="en-US" b="0" i="0" dirty="0">
                <a:solidFill>
                  <a:srgbClr val="666666"/>
                </a:solidFill>
                <a:effectLst/>
                <a:latin typeface="ff-scala-sans-pro"/>
              </a:rPr>
              <a:t>N </a:t>
            </a:r>
            <a:r>
              <a:rPr lang="en-US" b="0" i="0" dirty="0" err="1">
                <a:solidFill>
                  <a:srgbClr val="666666"/>
                </a:solidFill>
                <a:effectLst/>
                <a:latin typeface="ff-scala-sans-pro"/>
              </a:rPr>
              <a:t>Engl</a:t>
            </a:r>
            <a:r>
              <a:rPr lang="en-US" b="0" i="0" dirty="0">
                <a:solidFill>
                  <a:srgbClr val="666666"/>
                </a:solidFill>
                <a:effectLst/>
                <a:latin typeface="ff-scala-sans-pro"/>
              </a:rPr>
              <a:t> J Med 2014; 371:1666-1668</a:t>
            </a:r>
            <a:br>
              <a:rPr lang="en-US" dirty="0"/>
            </a:br>
            <a:endParaRPr lang="en-US" dirty="0"/>
          </a:p>
        </p:txBody>
      </p:sp>
      <p:pic>
        <p:nvPicPr>
          <p:cNvPr id="6" name="Graphic 5">
            <a:extLst>
              <a:ext uri="{FF2B5EF4-FFF2-40B4-BE49-F238E27FC236}">
                <a16:creationId xmlns:a16="http://schemas.microsoft.com/office/drawing/2014/main" id="{56F6C0AC-B57D-4A7E-A69B-F35A29ECA2E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gray">
          <a:xfrm>
            <a:off x="4681538" y="1063581"/>
            <a:ext cx="476250" cy="476250"/>
          </a:xfrm>
          <a:prstGeom prst="rect">
            <a:avLst/>
          </a:prstGeom>
        </p:spPr>
      </p:pic>
      <p:pic>
        <p:nvPicPr>
          <p:cNvPr id="7" name="Graphic 6">
            <a:extLst>
              <a:ext uri="{FF2B5EF4-FFF2-40B4-BE49-F238E27FC236}">
                <a16:creationId xmlns:a16="http://schemas.microsoft.com/office/drawing/2014/main" id="{5C3F0580-02F8-47A5-AA98-1AE27EBD5D41}"/>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bwMode="gray">
          <a:xfrm rot="10800000">
            <a:off x="9945610" y="5315577"/>
            <a:ext cx="476250" cy="476250"/>
          </a:xfrm>
          <a:prstGeom prst="rect">
            <a:avLst/>
          </a:prstGeom>
        </p:spPr>
      </p:pic>
    </p:spTree>
    <p:extLst>
      <p:ext uri="{BB962C8B-B14F-4D97-AF65-F5344CB8AC3E}">
        <p14:creationId xmlns:p14="http://schemas.microsoft.com/office/powerpoint/2010/main" val="29156541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66FA03C-1ABF-4E6D-8991-7A6FABDBCF9F}"/>
              </a:ext>
            </a:extLst>
          </p:cNvPr>
          <p:cNvSpPr>
            <a:spLocks noGrp="1"/>
          </p:cNvSpPr>
          <p:nvPr>
            <p:ph idx="1"/>
          </p:nvPr>
        </p:nvSpPr>
        <p:spPr/>
        <p:txBody>
          <a:bodyPr>
            <a:normAutofit fontScale="92500" lnSpcReduction="20000"/>
          </a:bodyPr>
          <a:lstStyle/>
          <a:p>
            <a:r>
              <a:rPr lang="en-US" dirty="0"/>
              <a:t>SS is a </a:t>
            </a:r>
            <a:r>
              <a:rPr lang="en-US" b="1" dirty="0"/>
              <a:t>potentially life-threatening syndrome </a:t>
            </a:r>
            <a:r>
              <a:rPr lang="en-US" dirty="0"/>
              <a:t>caused by too much serotonin.  </a:t>
            </a:r>
          </a:p>
          <a:p>
            <a:r>
              <a:rPr lang="en-US" dirty="0"/>
              <a:t>This causes an overactivation of both the central and peripheral nervous system. </a:t>
            </a:r>
          </a:p>
          <a:p>
            <a:r>
              <a:rPr lang="en-US" dirty="0"/>
              <a:t>	Changes in mental status</a:t>
            </a:r>
          </a:p>
          <a:p>
            <a:r>
              <a:rPr lang="en-US" dirty="0"/>
              <a:t>		Agitation, anxiety, confusion, extreme restlessness, hallucinations</a:t>
            </a:r>
          </a:p>
          <a:p>
            <a:r>
              <a:rPr lang="en-US" dirty="0"/>
              <a:t>	Changes in neuromuscular system</a:t>
            </a:r>
          </a:p>
          <a:p>
            <a:r>
              <a:rPr lang="en-US" dirty="0"/>
              <a:t>		Tremors, myoclonus, exaggerated reflexes, restlessness/inability to sit 			still muscle rigidity</a:t>
            </a:r>
          </a:p>
          <a:p>
            <a:r>
              <a:rPr lang="en-US" dirty="0"/>
              <a:t>	Changes in autonomic nervous system</a:t>
            </a:r>
          </a:p>
          <a:p>
            <a:r>
              <a:rPr lang="en-US" dirty="0"/>
              <a:t>		Hypertension, tachycardia, hyperthermia, dilated pupils, diaphoresis, 			flushing, shivering, nausea, vomiting, diarrhea, arrhythmias</a:t>
            </a:r>
          </a:p>
          <a:p>
            <a:endParaRPr lang="en-US" dirty="0"/>
          </a:p>
          <a:p>
            <a:r>
              <a:rPr lang="en-US" b="1" dirty="0"/>
              <a:t>Drugs that increase serotonin: </a:t>
            </a:r>
            <a:r>
              <a:rPr lang="en-US" dirty="0"/>
              <a:t>	Antidepressants, antianxiety, stimulants, opioids, 					antimigraine drugs, anti-Parkinson drugs, diet aids, 					drugs of abuse</a:t>
            </a:r>
          </a:p>
          <a:p>
            <a:endParaRPr lang="en-US" dirty="0"/>
          </a:p>
        </p:txBody>
      </p:sp>
      <p:sp>
        <p:nvSpPr>
          <p:cNvPr id="3" name="Title 2">
            <a:extLst>
              <a:ext uri="{FF2B5EF4-FFF2-40B4-BE49-F238E27FC236}">
                <a16:creationId xmlns:a16="http://schemas.microsoft.com/office/drawing/2014/main" id="{233E5D65-81F0-49E4-B583-A506FAC98223}"/>
              </a:ext>
            </a:extLst>
          </p:cNvPr>
          <p:cNvSpPr>
            <a:spLocks noGrp="1"/>
          </p:cNvSpPr>
          <p:nvPr>
            <p:ph type="title"/>
          </p:nvPr>
        </p:nvSpPr>
        <p:spPr>
          <a:xfrm>
            <a:off x="457199" y="555639"/>
            <a:ext cx="9601200" cy="470898"/>
          </a:xfrm>
        </p:spPr>
        <p:txBody>
          <a:bodyPr/>
          <a:lstStyle/>
          <a:p>
            <a:r>
              <a:rPr lang="en-US" dirty="0"/>
              <a:t>Serotonin Syndrome (SS)</a:t>
            </a:r>
            <a:br>
              <a:rPr lang="en-US" dirty="0"/>
            </a:br>
            <a:r>
              <a:rPr lang="de-DE" sz="1200" b="0" i="0" dirty="0">
                <a:solidFill>
                  <a:schemeClr val="tx1"/>
                </a:solidFill>
                <a:effectLst/>
                <a:latin typeface="Helvetica Neue"/>
                <a:hlinkClick r:id="rId2">
                  <a:extLst>
                    <a:ext uri="{A12FA001-AC4F-418D-AE19-62706E023703}">
                      <ahyp:hlinkClr xmlns:ahyp="http://schemas.microsoft.com/office/drawing/2018/hyperlinkcolor" val="tx"/>
                    </a:ext>
                  </a:extLst>
                </a:hlinkClick>
              </a:rPr>
              <a:t>Ochsner J</a:t>
            </a:r>
            <a:r>
              <a:rPr lang="de-DE" sz="1200" b="0" i="0" u="sng" dirty="0">
                <a:solidFill>
                  <a:srgbClr val="196ECF"/>
                </a:solidFill>
                <a:effectLst/>
                <a:latin typeface="Helvetica Neue"/>
                <a:hlinkClick r:id="rId2">
                  <a:extLst>
                    <a:ext uri="{A12FA001-AC4F-418D-AE19-62706E023703}">
                      <ahyp:hlinkClr xmlns:ahyp="http://schemas.microsoft.com/office/drawing/2018/hyperlinkcolor" val="tx"/>
                    </a:ext>
                  </a:extLst>
                </a:hlinkClick>
              </a:rPr>
              <a:t>.</a:t>
            </a:r>
            <a:r>
              <a:rPr lang="de-DE" sz="1200" b="0" i="0" dirty="0">
                <a:solidFill>
                  <a:srgbClr val="212121"/>
                </a:solidFill>
                <a:effectLst/>
                <a:latin typeface="Helvetica Neue"/>
              </a:rPr>
              <a:t> 2013 Winter; 13(4): 533–540.</a:t>
            </a:r>
            <a:endParaRPr lang="en-US" sz="1200" b="0" dirty="0"/>
          </a:p>
        </p:txBody>
      </p:sp>
    </p:spTree>
    <p:extLst>
      <p:ext uri="{BB962C8B-B14F-4D97-AF65-F5344CB8AC3E}">
        <p14:creationId xmlns:p14="http://schemas.microsoft.com/office/powerpoint/2010/main" val="2244909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38DBC4-01BC-4E5F-BA9F-66C109660ED3}"/>
              </a:ext>
            </a:extLst>
          </p:cNvPr>
          <p:cNvSpPr>
            <a:spLocks noGrp="1"/>
          </p:cNvSpPr>
          <p:nvPr>
            <p:ph idx="1"/>
          </p:nvPr>
        </p:nvSpPr>
        <p:spPr>
          <a:xfrm>
            <a:off x="857250" y="1176210"/>
            <a:ext cx="10791825" cy="3930085"/>
          </a:xfrm>
        </p:spPr>
        <p:txBody>
          <a:bodyPr>
            <a:noAutofit/>
          </a:bodyPr>
          <a:lstStyle/>
          <a:p>
            <a:pPr>
              <a:spcBef>
                <a:spcPts val="0"/>
              </a:spcBef>
            </a:pPr>
            <a:r>
              <a:rPr lang="en-US" sz="2400" b="1" dirty="0" err="1"/>
              <a:t>GABAergics</a:t>
            </a:r>
            <a:r>
              <a:rPr lang="en-US" sz="2400" dirty="0"/>
              <a:t>:</a:t>
            </a:r>
          </a:p>
          <a:p>
            <a:pPr>
              <a:spcBef>
                <a:spcPts val="0"/>
              </a:spcBef>
            </a:pPr>
            <a:r>
              <a:rPr lang="en-US" sz="2400" dirty="0"/>
              <a:t>	benzodiazepines, gabapentin, pregabalin</a:t>
            </a:r>
          </a:p>
          <a:p>
            <a:pPr>
              <a:spcBef>
                <a:spcPts val="0"/>
              </a:spcBef>
            </a:pPr>
            <a:r>
              <a:rPr lang="en-US" sz="2400" b="1" dirty="0"/>
              <a:t>Selective serotonin reuptake inhibitors – (SSRIs)</a:t>
            </a:r>
          </a:p>
          <a:p>
            <a:pPr>
              <a:spcBef>
                <a:spcPts val="0"/>
              </a:spcBef>
            </a:pPr>
            <a:r>
              <a:rPr lang="en-US" sz="2400" dirty="0"/>
              <a:t>	fluoxetine, fluvoxamine, paroxetine, sertraline, citalopram, escitalopram</a:t>
            </a:r>
          </a:p>
          <a:p>
            <a:pPr>
              <a:spcBef>
                <a:spcPts val="0"/>
              </a:spcBef>
            </a:pPr>
            <a:r>
              <a:rPr lang="en-US" sz="2400" b="1" dirty="0"/>
              <a:t>Serotonin-norepinephrine reuptake inhibitors – (SNRIs)</a:t>
            </a:r>
          </a:p>
          <a:p>
            <a:pPr>
              <a:spcBef>
                <a:spcPts val="0"/>
              </a:spcBef>
            </a:pPr>
            <a:r>
              <a:rPr lang="en-US" sz="2400" dirty="0"/>
              <a:t>	venlafaxine, desvenlafaxine, duloxetine</a:t>
            </a:r>
          </a:p>
          <a:p>
            <a:pPr>
              <a:spcBef>
                <a:spcPts val="0"/>
              </a:spcBef>
            </a:pPr>
            <a:r>
              <a:rPr lang="en-US" sz="2400" b="1" dirty="0"/>
              <a:t>Antihistamines – </a:t>
            </a:r>
          </a:p>
          <a:p>
            <a:pPr>
              <a:spcBef>
                <a:spcPts val="0"/>
              </a:spcBef>
            </a:pPr>
            <a:r>
              <a:rPr lang="en-US" sz="2400" dirty="0"/>
              <a:t>	hydroxyzine</a:t>
            </a:r>
          </a:p>
          <a:p>
            <a:pPr>
              <a:spcBef>
                <a:spcPts val="0"/>
              </a:spcBef>
            </a:pPr>
            <a:r>
              <a:rPr lang="en-US" sz="2400" b="1" dirty="0"/>
              <a:t>Azapirones </a:t>
            </a:r>
          </a:p>
          <a:p>
            <a:pPr>
              <a:spcBef>
                <a:spcPts val="0"/>
              </a:spcBef>
            </a:pPr>
            <a:r>
              <a:rPr lang="en-US" sz="2400" dirty="0"/>
              <a:t>	buspirone</a:t>
            </a:r>
          </a:p>
          <a:p>
            <a:pPr>
              <a:spcBef>
                <a:spcPts val="0"/>
              </a:spcBef>
            </a:pPr>
            <a:r>
              <a:rPr lang="en-US" sz="2400" b="1" dirty="0"/>
              <a:t>Noradrenergic-serotonin modulators</a:t>
            </a:r>
          </a:p>
          <a:p>
            <a:pPr>
              <a:spcBef>
                <a:spcPts val="0"/>
              </a:spcBef>
            </a:pPr>
            <a:r>
              <a:rPr lang="en-US" sz="2400" dirty="0"/>
              <a:t>	mirtazapine</a:t>
            </a:r>
          </a:p>
          <a:p>
            <a:pPr>
              <a:spcBef>
                <a:spcPts val="0"/>
              </a:spcBef>
            </a:pPr>
            <a:r>
              <a:rPr lang="en-US" sz="2400" b="1" dirty="0"/>
              <a:t>Alpha-beta adrenergic medications </a:t>
            </a:r>
          </a:p>
          <a:p>
            <a:pPr>
              <a:spcBef>
                <a:spcPts val="0"/>
              </a:spcBef>
            </a:pPr>
            <a:r>
              <a:rPr lang="en-US" sz="2400" dirty="0"/>
              <a:t>	propranolol, clonidine</a:t>
            </a:r>
          </a:p>
          <a:p>
            <a:endParaRPr lang="en-US" dirty="0"/>
          </a:p>
          <a:p>
            <a:endParaRPr lang="en-US" dirty="0"/>
          </a:p>
        </p:txBody>
      </p:sp>
      <p:sp>
        <p:nvSpPr>
          <p:cNvPr id="3" name="Title 2">
            <a:extLst>
              <a:ext uri="{FF2B5EF4-FFF2-40B4-BE49-F238E27FC236}">
                <a16:creationId xmlns:a16="http://schemas.microsoft.com/office/drawing/2014/main" id="{AEC7991B-48C4-43F2-A0F6-4562204D617E}"/>
              </a:ext>
            </a:extLst>
          </p:cNvPr>
          <p:cNvSpPr>
            <a:spLocks noGrp="1"/>
          </p:cNvSpPr>
          <p:nvPr>
            <p:ph type="title"/>
          </p:nvPr>
        </p:nvSpPr>
        <p:spPr>
          <a:xfrm>
            <a:off x="457199" y="555639"/>
            <a:ext cx="9601200" cy="470898"/>
          </a:xfrm>
        </p:spPr>
        <p:txBody>
          <a:bodyPr/>
          <a:lstStyle/>
          <a:p>
            <a:r>
              <a:rPr lang="en-US" dirty="0"/>
              <a:t>Anxiolytics: seven</a:t>
            </a:r>
            <a:r>
              <a:rPr lang="en-US" b="1" dirty="0"/>
              <a:t> main subclasses </a:t>
            </a:r>
            <a:br>
              <a:rPr lang="en-US" sz="2400" b="1" dirty="0"/>
            </a:br>
            <a:r>
              <a:rPr lang="en-US" sz="1200" b="0" dirty="0"/>
              <a:t>https://medlineplus.gov/druginformation.html</a:t>
            </a:r>
          </a:p>
        </p:txBody>
      </p:sp>
    </p:spTree>
    <p:extLst>
      <p:ext uri="{BB962C8B-B14F-4D97-AF65-F5344CB8AC3E}">
        <p14:creationId xmlns:p14="http://schemas.microsoft.com/office/powerpoint/2010/main" val="1298562210"/>
      </p:ext>
    </p:extLst>
  </p:cSld>
  <p:clrMapOvr>
    <a:masterClrMapping/>
  </p:clrMapOvr>
</p:sld>
</file>

<file path=ppt/theme/theme1.xml><?xml version="1.0" encoding="utf-8"?>
<a:theme xmlns:a="http://schemas.openxmlformats.org/drawingml/2006/main" name="Optum Theme">
  <a:themeElements>
    <a:clrScheme name="Optum Color Palette 2022">
      <a:dk1>
        <a:srgbClr val="5A5A5A"/>
      </a:dk1>
      <a:lt1>
        <a:srgbClr val="FFFFFF"/>
      </a:lt1>
      <a:dk2>
        <a:srgbClr val="FF612B"/>
      </a:dk2>
      <a:lt2>
        <a:srgbClr val="D9F6FA"/>
      </a:lt2>
      <a:accent1>
        <a:srgbClr val="5A5A5A"/>
      </a:accent1>
      <a:accent2>
        <a:srgbClr val="5A5A5A"/>
      </a:accent2>
      <a:accent3>
        <a:srgbClr val="5A5A5A"/>
      </a:accent3>
      <a:accent4>
        <a:srgbClr val="5A5A5A"/>
      </a:accent4>
      <a:accent5>
        <a:srgbClr val="5A5A5A"/>
      </a:accent5>
      <a:accent6>
        <a:srgbClr val="002677"/>
      </a:accent6>
      <a:hlink>
        <a:srgbClr val="196ECF"/>
      </a:hlink>
      <a:folHlink>
        <a:srgbClr val="5A5A5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bg2"/>
        </a:solidFill>
        <a:ln cap="rnd">
          <a:noFill/>
          <a:roun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rtl="0" eaLnBrk="1" fontAlgn="auto" hangingPunct="1">
          <a:lnSpc>
            <a:spcPct val="100000"/>
          </a:lnSpc>
          <a:spcBef>
            <a:spcPts val="600"/>
          </a:spcBef>
          <a:spcAft>
            <a:spcPts val="0"/>
          </a:spcAft>
          <a:defRPr sz="1400" b="0" i="0" u="none" baseline="0" dirty="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19050" cap="rnd">
          <a:solidFill>
            <a:schemeClr val="accent6"/>
          </a:solidFill>
          <a:round/>
          <a:headEnd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bwMode="gray">
        <a:noFill/>
      </a:spPr>
      <a:bodyPr vert="horz" wrap="square" lIns="0" tIns="0" rIns="0" bIns="0" rtlCol="0">
        <a:spAutoFit/>
      </a:bodyPr>
      <a:lstStyle>
        <a:defPPr algn="l">
          <a:spcBef>
            <a:spcPts val="600"/>
          </a:spcBef>
          <a:defRPr sz="1400" dirty="0"/>
        </a:defPPr>
      </a:lstStyle>
    </a:txDef>
  </a:objectDefaults>
  <a:extraClrSchemeLst/>
  <a:custClrLst>
    <a:custClr name="Warm White">
      <a:srgbClr val="FBF9F4"/>
    </a:custClr>
    <a:custClr name="Blank">
      <a:srgbClr val="FFFFFF"/>
    </a:custClr>
    <a:custClr name="Green Success">
      <a:srgbClr val="007000"/>
    </a:custClr>
    <a:custClr name="Red Alert">
      <a:srgbClr val="C40000"/>
    </a:custClr>
    <a:custClr name="Gold Callout">
      <a:srgbClr val="F5B700"/>
    </a:custClr>
    <a:custClr name="Blank">
      <a:srgbClr val="FFFFFF"/>
    </a:custClr>
    <a:custClr name="Blank">
      <a:srgbClr val="FFFFFF"/>
    </a:custClr>
    <a:custClr name="Lagoon">
      <a:srgbClr val="007C89"/>
    </a:custClr>
    <a:custClr name="Violet">
      <a:srgbClr val="422C88"/>
    </a:custClr>
    <a:custClr name="Strawberry">
      <a:srgbClr val="A32A2E"/>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Rainwater">
      <a:srgbClr val="6FC1B1"/>
    </a:custClr>
    <a:custClr name="Iris">
      <a:srgbClr val="8061BC"/>
    </a:custClr>
    <a:custClr name="Apple">
      <a:srgbClr val="D13F44"/>
    </a:custClr>
  </a:custClrLst>
  <a:extLst>
    <a:ext uri="{05A4C25C-085E-4340-85A3-A5531E510DB2}">
      <thm15:themeFamily xmlns:thm15="http://schemas.microsoft.com/office/thememl/2012/main" name="optum-onscreen-16x9-template-20220208" id="{AF4663C2-82EA-47A3-AF54-791320FA6DF4}" vid="{8CC99930-C61A-4FBB-B9C1-049184CE05E2}"/>
    </a:ext>
  </a:extLst>
</a:theme>
</file>

<file path=ppt/theme/theme2.xml><?xml version="1.0" encoding="utf-8"?>
<a:theme xmlns:a="http://schemas.openxmlformats.org/drawingml/2006/main" name="Office Theme">
  <a:themeElements>
    <a:clrScheme name="Optum Color Palette 2022">
      <a:dk1>
        <a:srgbClr val="5A5A5A"/>
      </a:dk1>
      <a:lt1>
        <a:srgbClr val="FFFFFF"/>
      </a:lt1>
      <a:dk2>
        <a:srgbClr val="FF612B"/>
      </a:dk2>
      <a:lt2>
        <a:srgbClr val="D9F6FA"/>
      </a:lt2>
      <a:accent1>
        <a:srgbClr val="5A5A5A"/>
      </a:accent1>
      <a:accent2>
        <a:srgbClr val="5A5A5A"/>
      </a:accent2>
      <a:accent3>
        <a:srgbClr val="5A5A5A"/>
      </a:accent3>
      <a:accent4>
        <a:srgbClr val="5A5A5A"/>
      </a:accent4>
      <a:accent5>
        <a:srgbClr val="5A5A5A"/>
      </a:accent5>
      <a:accent6>
        <a:srgbClr val="002677"/>
      </a:accent6>
      <a:hlink>
        <a:srgbClr val="196ECF"/>
      </a:hlink>
      <a:folHlink>
        <a:srgbClr val="5A5A5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ptum Color Palette 2022">
      <a:dk1>
        <a:srgbClr val="5A5A5A"/>
      </a:dk1>
      <a:lt1>
        <a:srgbClr val="FFFFFF"/>
      </a:lt1>
      <a:dk2>
        <a:srgbClr val="FF612B"/>
      </a:dk2>
      <a:lt2>
        <a:srgbClr val="D9F6FA"/>
      </a:lt2>
      <a:accent1>
        <a:srgbClr val="5A5A5A"/>
      </a:accent1>
      <a:accent2>
        <a:srgbClr val="5A5A5A"/>
      </a:accent2>
      <a:accent3>
        <a:srgbClr val="5A5A5A"/>
      </a:accent3>
      <a:accent4>
        <a:srgbClr val="5A5A5A"/>
      </a:accent4>
      <a:accent5>
        <a:srgbClr val="5A5A5A"/>
      </a:accent5>
      <a:accent6>
        <a:srgbClr val="002677"/>
      </a:accent6>
      <a:hlink>
        <a:srgbClr val="196ECF"/>
      </a:hlink>
      <a:folHlink>
        <a:srgbClr val="5A5A5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file>

<file path=customXml/item2.xml><?xml version="1.0" encoding="utf-8"?>
<p:properties xmlns:p="http://schemas.microsoft.com/office/2006/metadata/properties" xmlns:xsi="http://www.w3.org/2001/XMLSchema-instance" xmlns:pc="http://schemas.microsoft.com/office/infopath/2007/PartnerControls">
  <documentManagement>
    <CWRMItemRecordData xmlns="400da784-c657-4554-a561-cb8bbb3e58fc" xsi:nil="true"/>
    <CWRMItemRecordClassificationTaxHTField0 xmlns="400da784-c657-4554-a561-cb8bbb3e58fc" xsi:nil="true"/>
    <TaxCatchAll xmlns="400da784-c657-4554-a561-cb8bbb3e58fc" xsi:nil="true"/>
    <lcf76f155ced4ddcb4097134ff3c332f xmlns="b34e16b9-b760-406f-8b46-7444b5c3add1">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98A5C079CAB0448AA9553C873CC4381" ma:contentTypeVersion="15" ma:contentTypeDescription="Create a new document." ma:contentTypeScope="" ma:versionID="d4c60622a62035a79475932c69686a50">
  <xsd:schema xmlns:xsd="http://www.w3.org/2001/XMLSchema" xmlns:xs="http://www.w3.org/2001/XMLSchema" xmlns:p="http://schemas.microsoft.com/office/2006/metadata/properties" xmlns:ns2="400da784-c657-4554-a561-cb8bbb3e58fc" xmlns:ns3="b34e16b9-b760-406f-8b46-7444b5c3add1" targetNamespace="http://schemas.microsoft.com/office/2006/metadata/properties" ma:root="true" ma:fieldsID="8483c2a50c0297e135029c5df1dfc581" ns2:_="" ns3:_="">
    <xsd:import namespace="400da784-c657-4554-a561-cb8bbb3e58fc"/>
    <xsd:import namespace="b34e16b9-b760-406f-8b46-7444b5c3add1"/>
    <xsd:element name="properties">
      <xsd:complexType>
        <xsd:sequence>
          <xsd:element name="documentManagement">
            <xsd:complexType>
              <xsd:all>
                <xsd:element ref="ns2:CWRMItemUniqueId" minOccurs="0"/>
                <xsd:element ref="ns2:CWRMItemRecordState" minOccurs="0"/>
                <xsd:element ref="ns2:CWRMItemRecordCategory" minOccurs="0"/>
                <xsd:element ref="ns2:CWRMItemRecordStatus" minOccurs="0"/>
                <xsd:element ref="ns2:CWRMItemRecordDeclaredDate" minOccurs="0"/>
                <xsd:element ref="ns2:CWRMItemRecordVital" minOccurs="0"/>
                <xsd:element ref="ns2:CWRMItemRecordClassificationTaxHTField0" minOccurs="0"/>
                <xsd:element ref="ns2:TaxCatchAll" minOccurs="0"/>
                <xsd:element ref="ns2:TaxCatchAllLabel" minOccurs="0"/>
                <xsd:element ref="ns2:CWRMItemRecordData"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lcf76f155ced4ddcb4097134ff3c332f"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0da784-c657-4554-a561-cb8bbb3e58fc" elementFormDefault="qualified">
    <xsd:import namespace="http://schemas.microsoft.com/office/2006/documentManagement/types"/>
    <xsd:import namespace="http://schemas.microsoft.com/office/infopath/2007/PartnerControls"/>
    <xsd:element name="CWRMItemUniqueId" ma:index="2" nillable="true" ma:displayName="Content ID" ma:description="A universally unique identifier assigned to the item." ma:internalName="CWRMItemUniqueId" ma:readOnly="true">
      <xsd:simpleType>
        <xsd:restriction base="dms:Text"/>
      </xsd:simpleType>
    </xsd:element>
    <xsd:element name="CWRMItemRecordState" ma:index="3" nillable="true" ma:displayName="Record State" ma:description="The current state of this item as it pertains to records management." ma:internalName="CWRMItemRecordState" ma:readOnly="true">
      <xsd:simpleType>
        <xsd:restriction base="dms:Text"/>
      </xsd:simpleType>
    </xsd:element>
    <xsd:element name="CWRMItemRecordCategory" ma:index="4" nillable="true" ma:displayName="Record Category" ma:description="Identifies the current record category for the item." ma:internalName="CWRMItemRecordCategory" ma:readOnly="true">
      <xsd:simpleType>
        <xsd:restriction base="dms:Text"/>
      </xsd:simpleType>
    </xsd:element>
    <xsd:element name="CWRMItemRecordStatus" ma:index="6" nillable="true" ma:displayName="Record Status" ma:description="The current status of this item as it pertains to records management." ma:internalName="CWRMItemRecordStatus" ma:readOnly="true">
      <xsd:simpleType>
        <xsd:restriction base="dms:Text"/>
      </xsd:simpleType>
    </xsd:element>
    <xsd:element name="CWRMItemRecordDeclaredDate" ma:index="7" nillable="true" ma:displayName="Record Declared Date" ma:description="The date and time that the item was declared a record." ma:format="DateTime" ma:internalName="CWRMItemRecordDeclaredDate" ma:readOnly="true">
      <xsd:simpleType>
        <xsd:restriction base="dms:DateTime"/>
      </xsd:simpleType>
    </xsd:element>
    <xsd:element name="CWRMItemRecordVital" ma:index="8" nillable="true" ma:displayName="Record Vital" ma:description="Indicates if this item is considered vital to the organization." ma:internalName="CWRMItemRecordVital" ma:readOnly="true">
      <xsd:simpleType>
        <xsd:restriction base="dms:Boolean"/>
      </xsd:simpleType>
    </xsd:element>
    <xsd:element name="CWRMItemRecordClassificationTaxHTField0" ma:index="12" nillable="true" ma:displayName="Record Classification_0" ma:hidden="true" ma:internalName="CWRMItemRecordClassificationTaxHTField0" ma:readOnly="false">
      <xsd:simpleType>
        <xsd:restriction base="dms:Note"/>
      </xsd:simpleType>
    </xsd:element>
    <xsd:element name="TaxCatchAll" ma:index="13" nillable="true" ma:displayName="Taxonomy Catch All Column" ma:description="" ma:hidden="true" ma:list="{b51979e1-7021-435d-9c16-b18591b58037}" ma:internalName="TaxCatchAll" ma:readOnly="false" ma:showField="CatchAllData" ma:web="400da784-c657-4554-a561-cb8bbb3e58fc">
      <xsd:complexType>
        <xsd:complexContent>
          <xsd:extension base="dms:MultiChoiceLookup">
            <xsd:sequence>
              <xsd:element name="Value" type="dms:Lookup" maxOccurs="unbounded" minOccurs="0" nillable="true"/>
            </xsd:sequence>
          </xsd:extension>
        </xsd:complexContent>
      </xsd:complexType>
    </xsd:element>
    <xsd:element name="TaxCatchAllLabel" ma:index="14" nillable="true" ma:displayName="Taxonomy Catch All Column1" ma:description="" ma:hidden="true" ma:list="{b51979e1-7021-435d-9c16-b18591b58037}" ma:internalName="TaxCatchAllLabel" ma:readOnly="true" ma:showField="CatchAllDataLabel" ma:web="400da784-c657-4554-a561-cb8bbb3e58fc">
      <xsd:complexType>
        <xsd:complexContent>
          <xsd:extension base="dms:MultiChoiceLookup">
            <xsd:sequence>
              <xsd:element name="Value" type="dms:Lookup" maxOccurs="unbounded" minOccurs="0" nillable="true"/>
            </xsd:sequence>
          </xsd:extension>
        </xsd:complexContent>
      </xsd:complexType>
    </xsd:element>
    <xsd:element name="CWRMItemRecordData" ma:index="18" nillable="true" ma:displayName="Record Data" ma:description="Contains system specific record data for the item." ma:hidden="true" ma:internalName="CWRMItemRecordData" ma:readOnly="false">
      <xsd:simpleType>
        <xsd:restriction base="dms:Note"/>
      </xsd:simpleType>
    </xsd:element>
    <xsd:element name="SharedWithUsers" ma:index="3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34e16b9-b760-406f-8b46-7444b5c3add1" elementFormDefault="qualified">
    <xsd:import namespace="http://schemas.microsoft.com/office/2006/documentManagement/types"/>
    <xsd:import namespace="http://schemas.microsoft.com/office/infopath/2007/PartnerControls"/>
    <xsd:element name="MediaServiceMetadata" ma:index="19" nillable="true" ma:displayName="MediaServiceMetadata" ma:hidden="true" ma:internalName="MediaServiceMetadata" ma:readOnly="true">
      <xsd:simpleType>
        <xsd:restriction base="dms:Note"/>
      </xsd:simpleType>
    </xsd:element>
    <xsd:element name="MediaServiceFastMetadata" ma:index="20" nillable="true" ma:displayName="MediaServiceFastMetadata" ma:hidden="true" ma:internalName="MediaServiceFastMetadata" ma:readOnly="true">
      <xsd:simpleType>
        <xsd:restriction base="dms:Note"/>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ServiceDateTaken" ma:index="23" nillable="true" ma:displayName="MediaServiceDateTaken" ma:hidden="true" ma:internalName="MediaServiceDateTaken" ma:readOnly="true">
      <xsd:simpleType>
        <xsd:restriction base="dms:Text"/>
      </xsd:simpleType>
    </xsd:element>
    <xsd:element name="MediaServiceAutoTags" ma:index="24" nillable="true" ma:displayName="Tags" ma:internalName="MediaServiceAutoTags" ma:readOnly="true">
      <xsd:simpleType>
        <xsd:restriction base="dms:Text"/>
      </xsd:simpleType>
    </xsd:element>
    <xsd:element name="MediaServiceOCR" ma:index="25" nillable="true" ma:displayName="Extracted Text" ma:internalName="MediaServiceOCR" ma:readOnly="true">
      <xsd:simpleType>
        <xsd:restriction base="dms:Note">
          <xsd:maxLength value="255"/>
        </xsd:restriction>
      </xsd:simpleType>
    </xsd:element>
    <xsd:element name="MediaServiceGenerationTime" ma:index="26" nillable="true" ma:displayName="MediaServiceGenerationTime" ma:hidden="true" ma:internalName="MediaServiceGenerationTime" ma:readOnly="true">
      <xsd:simpleType>
        <xsd:restriction base="dms:Text"/>
      </xsd:simpleType>
    </xsd:element>
    <xsd:element name="MediaServiceEventHashCode" ma:index="27" nillable="true" ma:displayName="MediaServiceEventHashCode" ma:hidden="true" ma:internalName="MediaServiceEventHashCode" ma:readOnly="true">
      <xsd:simpleType>
        <xsd:restriction base="dms:Text"/>
      </xsd:simpleType>
    </xsd:element>
    <xsd:element name="lcf76f155ced4ddcb4097134ff3c332f" ma:index="29" nillable="true" ma:taxonomy="true" ma:internalName="lcf76f155ced4ddcb4097134ff3c332f" ma:taxonomyFieldName="MediaServiceImageTags" ma:displayName="Image Tags" ma:readOnly="false" ma:fieldId="{5cf76f15-5ced-4ddc-b409-7134ff3c332f}" ma:taxonomyMulti="true" ma:sspId="2a6b2b66-40d8-4e06-8a39-adc3ecd4519b"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7"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C9E4D92-F927-4D55-85B9-9E76D59344D6}">
  <ds:schemaRefs>
    <ds:schemaRef ds:uri="http://schemas.microsoft.com/sharepoint/v3/contenttype/forms"/>
  </ds:schemaRefs>
</ds:datastoreItem>
</file>

<file path=customXml/itemProps2.xml><?xml version="1.0" encoding="utf-8"?>
<ds:datastoreItem xmlns:ds="http://schemas.openxmlformats.org/officeDocument/2006/customXml" ds:itemID="{43723F02-F7C4-4320-B81C-6FC49A3212A9}">
  <ds:schemaRefs>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b34e16b9-b760-406f-8b46-7444b5c3add1"/>
    <ds:schemaRef ds:uri="http://www.w3.org/XML/1998/namespace"/>
    <ds:schemaRef ds:uri="http://schemas.microsoft.com/office/infopath/2007/PartnerControls"/>
    <ds:schemaRef ds:uri="http://purl.org/dc/terms/"/>
    <ds:schemaRef ds:uri="400da784-c657-4554-a561-cb8bbb3e58fc"/>
    <ds:schemaRef ds:uri="http://purl.org/dc/dcmitype/"/>
  </ds:schemaRefs>
</ds:datastoreItem>
</file>

<file path=customXml/itemProps3.xml><?xml version="1.0" encoding="utf-8"?>
<ds:datastoreItem xmlns:ds="http://schemas.openxmlformats.org/officeDocument/2006/customXml" ds:itemID="{EFFC1168-A104-4275-8947-54E907C4AE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0da784-c657-4554-a561-cb8bbb3e58fc"/>
    <ds:schemaRef ds:uri="b34e16b9-b760-406f-8b46-7444b5c3ad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Optum PowerPoint Template-2022</Template>
  <TotalTime>11317</TotalTime>
  <Words>2999</Words>
  <Application>Microsoft Office PowerPoint</Application>
  <PresentationFormat>Widescreen</PresentationFormat>
  <Paragraphs>277</Paragraphs>
  <Slides>30</Slides>
  <Notes>1</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Optum Theme</vt:lpstr>
      <vt:lpstr>Medication management and  care coordination</vt:lpstr>
      <vt:lpstr>Objectives</vt:lpstr>
      <vt:lpstr>Seven primary classes of psychiatric medication</vt:lpstr>
      <vt:lpstr>Antidepressants: seven main subclasses https://psychiatryonline.org/pb/assets/raw/sitewide/practice_guidelines/guidelines/mdd-guide.pdf</vt:lpstr>
      <vt:lpstr>Antidepressant side effects  https://psychiatryonline.org/pb/assets/raw/sitewide/practice_guidelines/guidelines/mdd-guide.pdf</vt:lpstr>
      <vt:lpstr>Antidepressant side effects continued https://psychiatryonline.org/pb/assets/raw/sitewide/practice_guidelines/guidelines/mdd-guide.pdf</vt:lpstr>
      <vt:lpstr>Special class warning by the FDA</vt:lpstr>
      <vt:lpstr>Serotonin Syndrome (SS) Ochsner J. 2013 Winter; 13(4): 533–540.</vt:lpstr>
      <vt:lpstr>Anxiolytics: seven main subclasses  https://medlineplus.gov/druginformation.html</vt:lpstr>
      <vt:lpstr>Anxiolytics side effects https://medlineplus.gov/druginformation.html</vt:lpstr>
      <vt:lpstr>Mood stabilizers: three main subclasses</vt:lpstr>
      <vt:lpstr>Mood stabilizer side effects https://medlineplus.gov/druginformation.html</vt:lpstr>
      <vt:lpstr>Antipsychotics: two main subclasses</vt:lpstr>
      <vt:lpstr>Antipsychotic side effects https://medlineplus.gov/druginformation.html</vt:lpstr>
      <vt:lpstr>Antipsychotic side effects continued www.ncbi.nlm.nih.gov/books/NBK534115/</vt:lpstr>
      <vt:lpstr>Neuroleptic malignant syndrome (NMS) Neurohospitalist. 2011 Jan; 1(1): 41–47.</vt:lpstr>
      <vt:lpstr>Sedative-Hypnotics: four main subclasses and other sleep aids</vt:lpstr>
      <vt:lpstr>Sedative hypnotic and other sleep aids: Side effects https://medlineplus.gov/druginformation.html</vt:lpstr>
      <vt:lpstr>Other sleep aids: Side effects https://medlineplus.gov/druginformation.html</vt:lpstr>
      <vt:lpstr>Stimulants: 3 main subclasses</vt:lpstr>
      <vt:lpstr>Stimulant side effects https://medlineplus.gov/druginformation.html</vt:lpstr>
      <vt:lpstr>Mediations for Substance Use Disorder</vt:lpstr>
      <vt:lpstr>Side effects of SUD medications https://medlineplus.gov/druginformation.html</vt:lpstr>
      <vt:lpstr>Case Study</vt:lpstr>
      <vt:lpstr>Special considerations in medication management</vt:lpstr>
      <vt:lpstr>Special considerations in medication management continued</vt:lpstr>
      <vt:lpstr>Care coordination</vt:lpstr>
      <vt:lpstr>Importance of care coordination: when and why?</vt:lpstr>
      <vt:lpstr>Case Study</vt:lpstr>
      <vt:lpstr>PowerPoint Presentation</vt:lpstr>
    </vt:vector>
  </TitlesOfParts>
  <Company>Optum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Kuta, Rebecca A</dc:creator>
  <dc:description>Optum 2022 template developed by Creative Partners. 16:9 on-screen</dc:description>
  <cp:lastModifiedBy>Gilbreath, Allison</cp:lastModifiedBy>
  <cp:revision>45</cp:revision>
  <dcterms:created xsi:type="dcterms:W3CDTF">2022-02-16T22:22:37Z</dcterms:created>
  <dcterms:modified xsi:type="dcterms:W3CDTF">2022-10-27T13:12:57Z</dcterms:modified>
  <cp:category>Template</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0x010100A98A5C079CAB0448AA9553C873CC4381</vt:lpwstr>
  </property>
  <property fmtid="{D5CDD505-2E9C-101B-9397-08002B2CF9AE}" pid="3" name="CWRMItemRecordClassification">
    <vt:lpwstr/>
  </property>
  <property fmtid="{D5CDD505-2E9C-101B-9397-08002B2CF9AE}" pid="4" name="MediaServiceImageTags">
    <vt:lpwstr/>
  </property>
  <property fmtid="{D5CDD505-2E9C-101B-9397-08002B2CF9AE}" pid="5" name="MSIP_Label_320f21ee-9bdc-4991-8abe-58f53448e302_Enabled">
    <vt:lpwstr>true</vt:lpwstr>
  </property>
  <property fmtid="{D5CDD505-2E9C-101B-9397-08002B2CF9AE}" pid="6" name="MSIP_Label_320f21ee-9bdc-4991-8abe-58f53448e302_SetDate">
    <vt:lpwstr>2022-09-28T21:39:27Z</vt:lpwstr>
  </property>
  <property fmtid="{D5CDD505-2E9C-101B-9397-08002B2CF9AE}" pid="7" name="MSIP_Label_320f21ee-9bdc-4991-8abe-58f53448e302_Method">
    <vt:lpwstr>Privileged</vt:lpwstr>
  </property>
  <property fmtid="{D5CDD505-2E9C-101B-9397-08002B2CF9AE}" pid="8" name="MSIP_Label_320f21ee-9bdc-4991-8abe-58f53448e302_Name">
    <vt:lpwstr>External Label</vt:lpwstr>
  </property>
  <property fmtid="{D5CDD505-2E9C-101B-9397-08002B2CF9AE}" pid="9" name="MSIP_Label_320f21ee-9bdc-4991-8abe-58f53448e302_SiteId">
    <vt:lpwstr>db05faca-c82a-4b9d-b9c5-0f64b6755421</vt:lpwstr>
  </property>
  <property fmtid="{D5CDD505-2E9C-101B-9397-08002B2CF9AE}" pid="10" name="MSIP_Label_320f21ee-9bdc-4991-8abe-58f53448e302_ActionId">
    <vt:lpwstr>18ac3b3d-5617-4fa9-9f46-b5450880399e</vt:lpwstr>
  </property>
  <property fmtid="{D5CDD505-2E9C-101B-9397-08002B2CF9AE}" pid="11" name="MSIP_Label_320f21ee-9bdc-4991-8abe-58f53448e302_ContentBits">
    <vt:lpwstr>0</vt:lpwstr>
  </property>
</Properties>
</file>