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418" r:id="rId5"/>
    <p:sldId id="420" r:id="rId6"/>
    <p:sldId id="421" r:id="rId7"/>
    <p:sldId id="415" r:id="rId8"/>
    <p:sldId id="424" r:id="rId9"/>
    <p:sldId id="423" r:id="rId10"/>
    <p:sldId id="425" r:id="rId11"/>
    <p:sldId id="426" r:id="rId12"/>
    <p:sldId id="419" r:id="rId13"/>
    <p:sldId id="427" r:id="rId14"/>
    <p:sldId id="428" r:id="rId15"/>
    <p:sldId id="429" r:id="rId16"/>
    <p:sldId id="430" r:id="rId17"/>
    <p:sldId id="431" r:id="rId18"/>
    <p:sldId id="432" r:id="rId19"/>
    <p:sldId id="433" r:id="rId20"/>
    <p:sldId id="434" r:id="rId21"/>
    <p:sldId id="435" r:id="rId22"/>
    <p:sldId id="436" r:id="rId23"/>
    <p:sldId id="422" r:id="rId24"/>
    <p:sldId id="4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364" autoAdjust="0"/>
  </p:normalViewPr>
  <p:slideViewPr>
    <p:cSldViewPr snapToGrid="0" showGuides="1">
      <p:cViewPr varScale="1">
        <p:scale>
          <a:sx n="67" d="100"/>
          <a:sy n="67" d="100"/>
        </p:scale>
        <p:origin x="604"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7" d="100"/>
          <a:sy n="117" d="100"/>
        </p:scale>
        <p:origin x="5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10/19/2022</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dirty="0">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dirty="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dirty="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10/19/2022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10/19/2022</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10/19/2022</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10/19/2022</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10/19/2022</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10/19/2022</a:t>
            </a:fld>
            <a:endParaRPr lang="en-US" dirty="0"/>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dirty="0"/>
              <a:t>Not for use. Microsoft default.</a:t>
            </a:r>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465427059"/>
      </p:ext>
    </p:extLst>
  </p:cSld>
  <p:clrMapOvr>
    <a:masterClrMapping/>
  </p:clrMapOvr>
  <p:extLst>
    <p:ext uri="{DCECCB84-F9BA-43D5-87BE-67443E8EF086}">
      <p15:sldGuideLst xmlns:p15="http://schemas.microsoft.com/office/powerpoint/2012/main">
        <p15:guide id="2" pos="3259" userDrawn="1">
          <p15:clr>
            <a:srgbClr val="FBAE40"/>
          </p15:clr>
        </p15:guide>
        <p15:guide id="3" orient="horz" pos="2722" userDrawn="1">
          <p15:clr>
            <a:srgbClr val="FBAE40"/>
          </p15:clr>
        </p15:guide>
        <p15:guide id="4" orient="horz" pos="29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dirty="0"/>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10/19/2022</a:t>
            </a:fld>
            <a:endParaRPr lang="en-US" dirty="0"/>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dirty="0"/>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10/19/2022</a:t>
            </a:fld>
            <a:endParaRPr lang="en-US" dirty="0"/>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10/19/2022</a:t>
            </a:fld>
            <a:endParaRPr lang="en-US" dirty="0"/>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10/19/2022</a:t>
            </a:fld>
            <a:endParaRPr lang="en-US" dirty="0"/>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dirty="0"/>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10/19/2022</a:t>
            </a:fld>
            <a:endParaRPr lang="en-US" dirty="0"/>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50039794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dirty="0"/>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10/19/2022</a:t>
            </a:fld>
            <a:endParaRPr lang="en-US" dirty="0"/>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334358615"/>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314161138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4132029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4815809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132518447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dirty="0"/>
            </a:br>
            <a:br>
              <a:rPr lang="en-US" dirty="0"/>
            </a:br>
            <a:r>
              <a:rPr lang="en-US" dirty="0"/>
              <a:t>An image should be inserted into this region, but the dimensions should remain unchanged. To access brand approved photography, visit: library.optum.com.</a:t>
            </a:r>
            <a:br>
              <a:rPr lang="en-US" dirty="0"/>
            </a:br>
            <a:br>
              <a:rPr lang="en-US" dirty="0"/>
            </a:br>
            <a:r>
              <a:rPr lang="en-US" dirty="0"/>
              <a:t>Accessing the above library requires users to be a part of a SECURE group: Optum_Library_Access_Photography.</a:t>
            </a:r>
            <a:br>
              <a:rPr lang="en-US" dirty="0"/>
            </a:br>
            <a:br>
              <a:rPr lang="en-US" dirty="0"/>
            </a:br>
            <a:r>
              <a:rPr lang="en-US" dirty="0"/>
              <a:t>Request access via Secure if necessary.</a:t>
            </a:r>
          </a:p>
        </p:txBody>
      </p:sp>
    </p:spTree>
    <p:extLst>
      <p:ext uri="{BB962C8B-B14F-4D97-AF65-F5344CB8AC3E}">
        <p14:creationId xmlns:p14="http://schemas.microsoft.com/office/powerpoint/2010/main" val="255400050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dirty="0">
                <a:solidFill>
                  <a:schemeClr val="accent6"/>
                </a:solidFill>
              </a:rPr>
              <a:t>Better, for you</a:t>
            </a:r>
          </a:p>
        </p:txBody>
      </p:sp>
    </p:spTree>
    <p:extLst>
      <p:ext uri="{BB962C8B-B14F-4D97-AF65-F5344CB8AC3E}">
        <p14:creationId xmlns:p14="http://schemas.microsoft.com/office/powerpoint/2010/main" val="782659486"/>
      </p:ext>
    </p:extLst>
  </p:cSld>
  <p:clrMapOvr>
    <a:masterClrMapping/>
  </p:clrMapOvr>
  <p:extLst>
    <p:ext uri="{DCECCB84-F9BA-43D5-87BE-67443E8EF086}">
      <p15:sldGuideLst xmlns:p15="http://schemas.microsoft.com/office/powerpoint/2012/main">
        <p15:guide id="2" pos="3259">
          <p15:clr>
            <a:srgbClr val="FBAE40"/>
          </p15:clr>
        </p15:guide>
        <p15:guide id="4" orient="horz" pos="284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10/19/2022</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67" r:id="rId3"/>
    <p:sldLayoutId id="2147483694" r:id="rId4"/>
    <p:sldLayoutId id="2147483699" r:id="rId5"/>
    <p:sldLayoutId id="2147483700" r:id="rId6"/>
    <p:sldLayoutId id="2147483701" r:id="rId7"/>
    <p:sldLayoutId id="2147483688" r:id="rId8"/>
    <p:sldLayoutId id="2147483703" r:id="rId9"/>
    <p:sldLayoutId id="2147483676" r:id="rId10"/>
    <p:sldLayoutId id="2147483685" r:id="rId11"/>
    <p:sldLayoutId id="2147483684" r:id="rId12"/>
    <p:sldLayoutId id="2147483677" r:id="rId13"/>
    <p:sldLayoutId id="2147483654" r:id="rId14"/>
    <p:sldLayoutId id="2147483662" r:id="rId15"/>
    <p:sldLayoutId id="2147483683" r:id="rId16"/>
    <p:sldLayoutId id="2147483650" r:id="rId17"/>
    <p:sldLayoutId id="2147483655" r:id="rId18"/>
    <p:sldLayoutId id="2147483678" r:id="rId19"/>
    <p:sldLayoutId id="2147483664" r:id="rId20"/>
    <p:sldLayoutId id="2147483696" r:id="rId21"/>
    <p:sldLayoutId id="2147483695" r:id="rId22"/>
    <p:sldLayoutId id="2147483697" r:id="rId23"/>
    <p:sldLayoutId id="2147483692" r:id="rId24"/>
    <p:sldLayoutId id="2147483698" r:id="rId25"/>
    <p:sldLayoutId id="2147483680" r:id="rId26"/>
    <p:sldLayoutId id="2147483663" r:id="rId27"/>
    <p:sldLayoutId id="2147483660" r:id="rId28"/>
    <p:sldLayoutId id="2147483649" r:id="rId29"/>
    <p:sldLayoutId id="2147483652" r:id="rId30"/>
    <p:sldLayoutId id="2147483653" r:id="rId31"/>
    <p:sldLayoutId id="2147483656" r:id="rId32"/>
    <p:sldLayoutId id="2147483657" r:id="rId33"/>
    <p:sldLayoutId id="2147483658" r:id="rId34"/>
    <p:sldLayoutId id="2147483659" r:id="rId3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optumidaho.com/content/dam/ops-optidaho/idaho/docs/NetworkProviders/GuidelinesandPolicies/Idaho%20Medicaid%20Supplemental%20Clinical%20Criteria%20(7%202022%20Revised).pdf" TargetMode="External"/><Relationship Id="rId1" Type="http://schemas.openxmlformats.org/officeDocument/2006/relationships/slideLayout" Target="../slideLayouts/slideLayout18.xml"/><Relationship Id="rId5" Type="http://schemas.openxmlformats.org/officeDocument/2006/relationships/hyperlink" Target="https://www.providerexpress.com/content/ope-provexpr/us/en/clinical-resources/guidelines-policies/Adoption-of-LOCUS-CASII-ECSII.html" TargetMode="External"/><Relationship Id="rId4" Type="http://schemas.openxmlformats.org/officeDocument/2006/relationships/hyperlink" Target="https://www.providerexpress.com/content/ope-provexpr/us/en/clinical-resources/ASAMClinicalCriteriaInformation.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ptumidaho.com/content/dam/ops-optidaho/idaho/docs/NetworkProviders/GuidelinesandPolicies/Idaho%20Medicaid%20Supplemental%20Clinical%20Criteria%20(7%202022%20Revised).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tumidaho.com/content/ops-optidaho/idaho/en/providers/forms.html" TargetMode="External"/><Relationship Id="rId7" Type="http://schemas.openxmlformats.org/officeDocument/2006/relationships/hyperlink" Target="https://www.providerexpress.com/content/ope-provexpr/us/en/clinical-resources/guidelines-policies/Adoption-of-LOCUS-CASII-ECSII.html" TargetMode="External"/><Relationship Id="rId2" Type="http://schemas.openxmlformats.org/officeDocument/2006/relationships/hyperlink" Target="https://www.optumidaho.com/content/ops-optidaho/idaho/en.html" TargetMode="External"/><Relationship Id="rId1" Type="http://schemas.openxmlformats.org/officeDocument/2006/relationships/slideLayout" Target="../slideLayouts/slideLayout17.xml"/><Relationship Id="rId6" Type="http://schemas.openxmlformats.org/officeDocument/2006/relationships/hyperlink" Target="https://www.providerexpress.com/content/ope-provexpr/us/en/clinical-resources/ASAMClinicalCriteriaInformation.html" TargetMode="External"/><Relationship Id="rId5" Type="http://schemas.openxmlformats.org/officeDocument/2006/relationships/hyperlink" Target="https://www.optumidaho.com/content/dam/ops-optidaho/idaho/docs/NetworkProviders/GuidelinesandPolicies/Optum%20Idaho%20Provider%20Manual%20--%20July%202022.pdf" TargetMode="External"/><Relationship Id="rId4" Type="http://schemas.openxmlformats.org/officeDocument/2006/relationships/hyperlink" Target="https://www.optumidaho.com/content/dam/ops-optidaho/idaho/docs/NetworkProviders/GuidelinesandPolicies/Idaho%20Medicaid%20Supplemental%20Clinical%20Criteria%20(7%202022%20Revised).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ptumidaho.com/content/dam/ops-optidaho/idaho/docs/NetworkProviders/GuidelinesandPolicies/Optum%20Idaho%20Provider%20Manual%20--%20July%202022.pdf"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optumidaho.com/content/dam/ops-optidaho/idaho/docs/NetworkProviders/GuidelinesandPolicies/Idaho%20Medicaid%20Supplemental%20Clinical%20Criteria%20(7%202022%20Revised).pdf"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18009B-D986-4E97-86F1-81239794CB5E}"/>
              </a:ext>
            </a:extLst>
          </p:cNvPr>
          <p:cNvSpPr>
            <a:spLocks noGrp="1"/>
          </p:cNvSpPr>
          <p:nvPr>
            <p:ph type="body" sz="quarter" idx="11"/>
          </p:nvPr>
        </p:nvSpPr>
        <p:spPr/>
        <p:txBody>
          <a:bodyPr/>
          <a:lstStyle/>
          <a:p>
            <a:r>
              <a:rPr lang="en-US" dirty="0"/>
              <a:t>Oct. 19, 2022</a:t>
            </a:r>
          </a:p>
        </p:txBody>
      </p:sp>
      <p:sp>
        <p:nvSpPr>
          <p:cNvPr id="3" name="Text Placeholder 2">
            <a:extLst>
              <a:ext uri="{FF2B5EF4-FFF2-40B4-BE49-F238E27FC236}">
                <a16:creationId xmlns:a16="http://schemas.microsoft.com/office/drawing/2014/main" id="{52D67387-8670-41E6-BDC2-20A191B1F743}"/>
              </a:ext>
            </a:extLst>
          </p:cNvPr>
          <p:cNvSpPr>
            <a:spLocks noGrp="1"/>
          </p:cNvSpPr>
          <p:nvPr>
            <p:ph type="body" sz="quarter" idx="10"/>
          </p:nvPr>
        </p:nvSpPr>
        <p:spPr>
          <a:xfrm>
            <a:off x="463462" y="4666278"/>
            <a:ext cx="4709160" cy="553998"/>
          </a:xfrm>
        </p:spPr>
        <p:txBody>
          <a:bodyPr vert="horz" lIns="0" tIns="0" rIns="0" bIns="0" rtlCol="0" anchor="t">
            <a:spAutoFit/>
          </a:bodyPr>
          <a:lstStyle/>
          <a:p>
            <a:r>
              <a:rPr lang="en-US" dirty="0"/>
              <a:t>Understanding Prior Authorization and </a:t>
            </a:r>
          </a:p>
          <a:p>
            <a:r>
              <a:rPr lang="en-US" dirty="0"/>
              <a:t>How to Obtain It</a:t>
            </a:r>
            <a:endParaRPr lang="en-US" dirty="0">
              <a:cs typeface="Arial"/>
            </a:endParaRPr>
          </a:p>
        </p:txBody>
      </p:sp>
      <p:sp>
        <p:nvSpPr>
          <p:cNvPr id="4" name="Title 3">
            <a:extLst>
              <a:ext uri="{FF2B5EF4-FFF2-40B4-BE49-F238E27FC236}">
                <a16:creationId xmlns:a16="http://schemas.microsoft.com/office/drawing/2014/main" id="{22B7A77D-1E60-4BE5-8B2B-61F885120116}"/>
              </a:ext>
            </a:extLst>
          </p:cNvPr>
          <p:cNvSpPr>
            <a:spLocks noGrp="1"/>
          </p:cNvSpPr>
          <p:nvPr>
            <p:ph type="title"/>
          </p:nvPr>
        </p:nvSpPr>
        <p:spPr>
          <a:xfrm>
            <a:off x="463462" y="3101235"/>
            <a:ext cx="4709160" cy="1218795"/>
          </a:xfrm>
        </p:spPr>
        <p:txBody>
          <a:bodyPr/>
          <a:lstStyle/>
          <a:p>
            <a:r>
              <a:rPr lang="en-US" sz="4400" dirty="0"/>
              <a:t>Prior Authorization 101</a:t>
            </a:r>
          </a:p>
        </p:txBody>
      </p:sp>
      <p:pic>
        <p:nvPicPr>
          <p:cNvPr id="7" name="Picture Placeholder 6" descr="A picture containing outdoor, water, nature, sunset&#10;&#10;Description automatically generated">
            <a:extLst>
              <a:ext uri="{FF2B5EF4-FFF2-40B4-BE49-F238E27FC236}">
                <a16:creationId xmlns:a16="http://schemas.microsoft.com/office/drawing/2014/main" id="{11C7D2BE-1B00-46E4-AA50-BE890F499338}"/>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9967" r="19967"/>
          <a:stretch>
            <a:fillRect/>
          </a:stretch>
        </p:blipFill>
        <p:spPr/>
      </p:pic>
      <p:sp>
        <p:nvSpPr>
          <p:cNvPr id="8" name="TextBox 7">
            <a:extLst>
              <a:ext uri="{FF2B5EF4-FFF2-40B4-BE49-F238E27FC236}">
                <a16:creationId xmlns:a16="http://schemas.microsoft.com/office/drawing/2014/main" id="{501A42CA-6EEE-429E-A725-AD4D026909A7}"/>
              </a:ext>
            </a:extLst>
          </p:cNvPr>
          <p:cNvSpPr txBox="1"/>
          <p:nvPr/>
        </p:nvSpPr>
        <p:spPr bwMode="gray">
          <a:xfrm>
            <a:off x="10690167" y="6412797"/>
            <a:ext cx="1754659" cy="215444"/>
          </a:xfrm>
          <a:prstGeom prst="rect">
            <a:avLst/>
          </a:prstGeom>
          <a:noFill/>
        </p:spPr>
        <p:txBody>
          <a:bodyPr vert="horz" wrap="square" lIns="0" tIns="0" rIns="0" bIns="0" rtlCol="0">
            <a:spAutoFit/>
          </a:bodyPr>
          <a:lstStyle/>
          <a:p>
            <a:pPr algn="l">
              <a:spcBef>
                <a:spcPts val="600"/>
              </a:spcBef>
            </a:pPr>
            <a:r>
              <a:rPr lang="en-US" sz="1400" dirty="0">
                <a:solidFill>
                  <a:schemeClr val="bg1"/>
                </a:solidFill>
              </a:rPr>
              <a:t>The Boise River</a:t>
            </a:r>
          </a:p>
        </p:txBody>
      </p:sp>
    </p:spTree>
    <p:extLst>
      <p:ext uri="{BB962C8B-B14F-4D97-AF65-F5344CB8AC3E}">
        <p14:creationId xmlns:p14="http://schemas.microsoft.com/office/powerpoint/2010/main" val="377063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767E3-B554-48AD-B852-18A88757FFC5}"/>
              </a:ext>
            </a:extLst>
          </p:cNvPr>
          <p:cNvSpPr>
            <a:spLocks noGrp="1"/>
          </p:cNvSpPr>
          <p:nvPr>
            <p:ph type="title"/>
          </p:nvPr>
        </p:nvSpPr>
        <p:spPr/>
        <p:txBody>
          <a:bodyPr/>
          <a:lstStyle/>
          <a:p>
            <a:r>
              <a:rPr lang="en-US" dirty="0"/>
              <a:t>Prior Authorization: Services Requiring Prior Authorization </a:t>
            </a:r>
          </a:p>
        </p:txBody>
      </p:sp>
      <p:pic>
        <p:nvPicPr>
          <p:cNvPr id="6" name="Graphic 5">
            <a:extLst>
              <a:ext uri="{FF2B5EF4-FFF2-40B4-BE49-F238E27FC236}">
                <a16:creationId xmlns:a16="http://schemas.microsoft.com/office/drawing/2014/main" id="{D2164688-5A5D-45AC-8883-0373A5AE6F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rot="10800000">
            <a:off x="8155577" y="1852096"/>
            <a:ext cx="476250" cy="476250"/>
          </a:xfrm>
          <a:prstGeom prst="rect">
            <a:avLst/>
          </a:prstGeom>
        </p:spPr>
      </p:pic>
      <p:pic>
        <p:nvPicPr>
          <p:cNvPr id="9" name="Content Placeholder 8">
            <a:extLst>
              <a:ext uri="{FF2B5EF4-FFF2-40B4-BE49-F238E27FC236}">
                <a16:creationId xmlns:a16="http://schemas.microsoft.com/office/drawing/2014/main" id="{38695322-0F5B-43E8-9304-925CFEC89CE2}"/>
              </a:ext>
            </a:extLst>
          </p:cNvPr>
          <p:cNvPicPr>
            <a:picLocks noGrp="1" noChangeAspect="1"/>
          </p:cNvPicPr>
          <p:nvPr>
            <p:ph idx="1"/>
          </p:nvPr>
        </p:nvPicPr>
        <p:blipFill>
          <a:blip r:embed="rId4"/>
          <a:stretch>
            <a:fillRect/>
          </a:stretch>
        </p:blipFill>
        <p:spPr>
          <a:xfrm>
            <a:off x="3649468" y="1547813"/>
            <a:ext cx="7731514" cy="393065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6E66BFCD-29C5-4EC6-B7D8-8E9F233EA894}"/>
              </a:ext>
            </a:extLst>
          </p:cNvPr>
          <p:cNvPicPr>
            <a:picLocks noChangeAspect="1"/>
          </p:cNvPicPr>
          <p:nvPr/>
        </p:nvPicPr>
        <p:blipFill>
          <a:blip r:embed="rId5"/>
          <a:stretch>
            <a:fillRect/>
          </a:stretch>
        </p:blipFill>
        <p:spPr>
          <a:xfrm>
            <a:off x="457199" y="2014745"/>
            <a:ext cx="2592193" cy="2632241"/>
          </a:xfrm>
          <a:prstGeom prst="rect">
            <a:avLst/>
          </a:prstGeom>
        </p:spPr>
      </p:pic>
      <p:sp>
        <p:nvSpPr>
          <p:cNvPr id="7" name="Content Placeholder 3">
            <a:extLst>
              <a:ext uri="{FF2B5EF4-FFF2-40B4-BE49-F238E27FC236}">
                <a16:creationId xmlns:a16="http://schemas.microsoft.com/office/drawing/2014/main" id="{9BB7BFE3-DE9C-4D17-9370-D95BAA9FF517}"/>
              </a:ext>
            </a:extLst>
          </p:cNvPr>
          <p:cNvSpPr txBox="1">
            <a:spLocks/>
          </p:cNvSpPr>
          <p:nvPr/>
        </p:nvSpPr>
        <p:spPr bwMode="gray">
          <a:xfrm>
            <a:off x="920554" y="2857768"/>
            <a:ext cx="1875032" cy="114246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On page 56 of the Optum Idaho Network Provider Manual:</a:t>
            </a:r>
          </a:p>
        </p:txBody>
      </p:sp>
    </p:spTree>
    <p:extLst>
      <p:ext uri="{BB962C8B-B14F-4D97-AF65-F5344CB8AC3E}">
        <p14:creationId xmlns:p14="http://schemas.microsoft.com/office/powerpoint/2010/main" val="158060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767E3-B554-48AD-B852-18A88757FFC5}"/>
              </a:ext>
            </a:extLst>
          </p:cNvPr>
          <p:cNvSpPr>
            <a:spLocks noGrp="1"/>
          </p:cNvSpPr>
          <p:nvPr>
            <p:ph type="title"/>
          </p:nvPr>
        </p:nvSpPr>
        <p:spPr/>
        <p:txBody>
          <a:bodyPr/>
          <a:lstStyle/>
          <a:p>
            <a:r>
              <a:rPr lang="en-US" dirty="0"/>
              <a:t>Prior Authorization: Threshold Services</a:t>
            </a:r>
          </a:p>
        </p:txBody>
      </p:sp>
      <p:pic>
        <p:nvPicPr>
          <p:cNvPr id="6" name="Graphic 5">
            <a:extLst>
              <a:ext uri="{FF2B5EF4-FFF2-40B4-BE49-F238E27FC236}">
                <a16:creationId xmlns:a16="http://schemas.microsoft.com/office/drawing/2014/main" id="{D2164688-5A5D-45AC-8883-0373A5AE6F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rot="10800000">
            <a:off x="8155577" y="1852096"/>
            <a:ext cx="476250" cy="476250"/>
          </a:xfrm>
          <a:prstGeom prst="rect">
            <a:avLst/>
          </a:prstGeom>
        </p:spPr>
      </p:pic>
      <p:pic>
        <p:nvPicPr>
          <p:cNvPr id="7" name="Content Placeholder 6">
            <a:extLst>
              <a:ext uri="{FF2B5EF4-FFF2-40B4-BE49-F238E27FC236}">
                <a16:creationId xmlns:a16="http://schemas.microsoft.com/office/drawing/2014/main" id="{3A249BC0-245F-4A32-B85E-D6AA9E5BC01F}"/>
              </a:ext>
            </a:extLst>
          </p:cNvPr>
          <p:cNvPicPr>
            <a:picLocks noGrp="1" noChangeAspect="1"/>
          </p:cNvPicPr>
          <p:nvPr>
            <p:ph idx="1"/>
          </p:nvPr>
        </p:nvPicPr>
        <p:blipFill>
          <a:blip r:embed="rId4"/>
          <a:stretch>
            <a:fillRect/>
          </a:stretch>
        </p:blipFill>
        <p:spPr>
          <a:xfrm>
            <a:off x="4117736" y="1150835"/>
            <a:ext cx="7090468" cy="455633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17C398F-DF7E-4B9C-9FC0-C8C34F786722}"/>
              </a:ext>
            </a:extLst>
          </p:cNvPr>
          <p:cNvPicPr>
            <a:picLocks noChangeAspect="1"/>
          </p:cNvPicPr>
          <p:nvPr/>
        </p:nvPicPr>
        <p:blipFill>
          <a:blip r:embed="rId5"/>
          <a:stretch>
            <a:fillRect/>
          </a:stretch>
        </p:blipFill>
        <p:spPr>
          <a:xfrm>
            <a:off x="736146" y="2065892"/>
            <a:ext cx="2591025" cy="2627604"/>
          </a:xfrm>
          <a:prstGeom prst="rect">
            <a:avLst/>
          </a:prstGeom>
        </p:spPr>
      </p:pic>
      <p:sp>
        <p:nvSpPr>
          <p:cNvPr id="8" name="Content Placeholder 3">
            <a:extLst>
              <a:ext uri="{FF2B5EF4-FFF2-40B4-BE49-F238E27FC236}">
                <a16:creationId xmlns:a16="http://schemas.microsoft.com/office/drawing/2014/main" id="{1F696BF5-C379-4CDA-9FE5-870B8E82B938}"/>
              </a:ext>
            </a:extLst>
          </p:cNvPr>
          <p:cNvSpPr txBox="1">
            <a:spLocks/>
          </p:cNvSpPr>
          <p:nvPr/>
        </p:nvSpPr>
        <p:spPr bwMode="gray">
          <a:xfrm>
            <a:off x="1067252" y="2857768"/>
            <a:ext cx="1928811" cy="114246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Arial" panose="020B0604020202020204" pitchFamily="34" charset="0"/>
              </a:rPr>
              <a:t>On</a:t>
            </a:r>
            <a:r>
              <a:rPr lang="en-US" b="1" dirty="0"/>
              <a:t> page 58 of the Optum Idaho Network Provider Manual:</a:t>
            </a:r>
          </a:p>
        </p:txBody>
      </p:sp>
    </p:spTree>
    <p:extLst>
      <p:ext uri="{BB962C8B-B14F-4D97-AF65-F5344CB8AC3E}">
        <p14:creationId xmlns:p14="http://schemas.microsoft.com/office/powerpoint/2010/main" val="323888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767E3-B554-48AD-B852-18A88757FFC5}"/>
              </a:ext>
            </a:extLst>
          </p:cNvPr>
          <p:cNvSpPr>
            <a:spLocks noGrp="1"/>
          </p:cNvSpPr>
          <p:nvPr>
            <p:ph type="title"/>
          </p:nvPr>
        </p:nvSpPr>
        <p:spPr/>
        <p:txBody>
          <a:bodyPr/>
          <a:lstStyle/>
          <a:p>
            <a:r>
              <a:rPr lang="en-US" dirty="0"/>
              <a:t>Prior Authorization: Threshold Services (cont.)</a:t>
            </a:r>
          </a:p>
        </p:txBody>
      </p:sp>
      <p:pic>
        <p:nvPicPr>
          <p:cNvPr id="8" name="Content Placeholder 7">
            <a:extLst>
              <a:ext uri="{FF2B5EF4-FFF2-40B4-BE49-F238E27FC236}">
                <a16:creationId xmlns:a16="http://schemas.microsoft.com/office/drawing/2014/main" id="{396C3EEE-0CFB-4F22-B19D-B7E242FE5BDD}"/>
              </a:ext>
            </a:extLst>
          </p:cNvPr>
          <p:cNvPicPr>
            <a:picLocks noGrp="1" noChangeAspect="1"/>
          </p:cNvPicPr>
          <p:nvPr>
            <p:ph idx="1"/>
          </p:nvPr>
        </p:nvPicPr>
        <p:blipFill>
          <a:blip r:embed="rId2"/>
          <a:stretch>
            <a:fillRect/>
          </a:stretch>
        </p:blipFill>
        <p:spPr>
          <a:xfrm>
            <a:off x="3694743" y="1352853"/>
            <a:ext cx="7878274" cy="216247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27EDC38-C2EB-4F96-B1E6-BC27D1ED1A76}"/>
              </a:ext>
            </a:extLst>
          </p:cNvPr>
          <p:cNvPicPr>
            <a:picLocks noChangeAspect="1"/>
          </p:cNvPicPr>
          <p:nvPr/>
        </p:nvPicPr>
        <p:blipFill>
          <a:blip r:embed="rId3"/>
          <a:stretch>
            <a:fillRect/>
          </a:stretch>
        </p:blipFill>
        <p:spPr>
          <a:xfrm>
            <a:off x="3694743" y="3515330"/>
            <a:ext cx="7859222" cy="180047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37E2F13D-1FE3-4787-88EA-7666EB259987}"/>
              </a:ext>
            </a:extLst>
          </p:cNvPr>
          <p:cNvPicPr>
            <a:picLocks noChangeAspect="1"/>
          </p:cNvPicPr>
          <p:nvPr/>
        </p:nvPicPr>
        <p:blipFill>
          <a:blip r:embed="rId4"/>
          <a:stretch>
            <a:fillRect/>
          </a:stretch>
        </p:blipFill>
        <p:spPr>
          <a:xfrm>
            <a:off x="668372" y="2062140"/>
            <a:ext cx="2548217" cy="2548217"/>
          </a:xfrm>
          <a:prstGeom prst="rect">
            <a:avLst/>
          </a:prstGeom>
        </p:spPr>
      </p:pic>
      <p:sp>
        <p:nvSpPr>
          <p:cNvPr id="6" name="Content Placeholder 3">
            <a:extLst>
              <a:ext uri="{FF2B5EF4-FFF2-40B4-BE49-F238E27FC236}">
                <a16:creationId xmlns:a16="http://schemas.microsoft.com/office/drawing/2014/main" id="{55B13F18-8BEE-48E1-AC39-1D817DC0DA21}"/>
              </a:ext>
            </a:extLst>
          </p:cNvPr>
          <p:cNvSpPr txBox="1">
            <a:spLocks/>
          </p:cNvSpPr>
          <p:nvPr/>
        </p:nvSpPr>
        <p:spPr bwMode="gray">
          <a:xfrm>
            <a:off x="865275" y="2857768"/>
            <a:ext cx="2154410" cy="114246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On pages 58-59 of the Optum Idaho Network Provider Manual:</a:t>
            </a:r>
          </a:p>
        </p:txBody>
      </p:sp>
    </p:spTree>
    <p:extLst>
      <p:ext uri="{BB962C8B-B14F-4D97-AF65-F5344CB8AC3E}">
        <p14:creationId xmlns:p14="http://schemas.microsoft.com/office/powerpoint/2010/main" val="263511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E6C9-0C7F-4B84-A799-A9DCAAFD3395}"/>
              </a:ext>
            </a:extLst>
          </p:cNvPr>
          <p:cNvSpPr>
            <a:spLocks noGrp="1"/>
          </p:cNvSpPr>
          <p:nvPr>
            <p:ph type="title"/>
          </p:nvPr>
        </p:nvSpPr>
        <p:spPr>
          <a:xfrm>
            <a:off x="1752600" y="574662"/>
            <a:ext cx="8686800" cy="2285241"/>
          </a:xfrm>
        </p:spPr>
        <p:txBody>
          <a:bodyPr/>
          <a:lstStyle/>
          <a:p>
            <a:r>
              <a:rPr lang="en-US" dirty="0"/>
              <a:t>Documenting </a:t>
            </a:r>
            <a:br>
              <a:rPr lang="en-US" dirty="0"/>
            </a:br>
            <a:r>
              <a:rPr lang="en-US" dirty="0"/>
              <a:t>Clinical Presentation for Prior Authorization</a:t>
            </a:r>
          </a:p>
        </p:txBody>
      </p:sp>
      <p:sp>
        <p:nvSpPr>
          <p:cNvPr id="3" name="TextBox 2">
            <a:extLst>
              <a:ext uri="{FF2B5EF4-FFF2-40B4-BE49-F238E27FC236}">
                <a16:creationId xmlns:a16="http://schemas.microsoft.com/office/drawing/2014/main" id="{FCBEBA31-6123-44DC-A37E-2E0840CA70E6}"/>
              </a:ext>
            </a:extLst>
          </p:cNvPr>
          <p:cNvSpPr txBox="1"/>
          <p:nvPr/>
        </p:nvSpPr>
        <p:spPr bwMode="gray">
          <a:xfrm>
            <a:off x="2192383" y="3429000"/>
            <a:ext cx="8247017" cy="184665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sz="2000" b="1" dirty="0"/>
              <a:t>Know your Clinical Criteria</a:t>
            </a:r>
          </a:p>
          <a:p>
            <a:pPr marL="285750" indent="-285750">
              <a:spcBef>
                <a:spcPts val="600"/>
              </a:spcBef>
              <a:buFont typeface="Arial" panose="020B0604020202020204" pitchFamily="34" charset="0"/>
              <a:buChar char="•"/>
            </a:pPr>
            <a:endParaRPr lang="en-US" sz="2000" b="1" dirty="0"/>
          </a:p>
          <a:p>
            <a:pPr marL="285750" indent="-285750">
              <a:spcBef>
                <a:spcPts val="600"/>
              </a:spcBef>
              <a:buFont typeface="Arial" panose="020B0604020202020204" pitchFamily="34" charset="0"/>
              <a:buChar char="•"/>
            </a:pPr>
            <a:r>
              <a:rPr lang="en-US" sz="2000" b="1" dirty="0"/>
              <a:t>Do this: helpful hints for documenting clinical presentation </a:t>
            </a:r>
          </a:p>
          <a:p>
            <a:pPr marL="285750" indent="-285750">
              <a:spcBef>
                <a:spcPts val="600"/>
              </a:spcBef>
              <a:buFont typeface="Arial" panose="020B0604020202020204" pitchFamily="34" charset="0"/>
              <a:buChar char="•"/>
            </a:pPr>
            <a:endParaRPr lang="en-US" sz="2000" b="1" dirty="0"/>
          </a:p>
          <a:p>
            <a:pPr marL="285750" indent="-285750">
              <a:spcBef>
                <a:spcPts val="600"/>
              </a:spcBef>
              <a:buFont typeface="Arial" panose="020B0604020202020204" pitchFamily="34" charset="0"/>
              <a:buChar char="•"/>
            </a:pPr>
            <a:r>
              <a:rPr lang="en-US" sz="2000" b="1" dirty="0"/>
              <a:t>Do not do this: things to avoid when providing documentation</a:t>
            </a:r>
          </a:p>
        </p:txBody>
      </p:sp>
    </p:spTree>
    <p:extLst>
      <p:ext uri="{BB962C8B-B14F-4D97-AF65-F5344CB8AC3E}">
        <p14:creationId xmlns:p14="http://schemas.microsoft.com/office/powerpoint/2010/main" val="94215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7ADD13A-1FC5-4E10-A41C-E66517495872}"/>
              </a:ext>
            </a:extLst>
          </p:cNvPr>
          <p:cNvSpPr/>
          <p:nvPr/>
        </p:nvSpPr>
        <p:spPr bwMode="gray">
          <a:xfrm>
            <a:off x="732155" y="696687"/>
            <a:ext cx="4283982" cy="5521234"/>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2" name="Text Placeholder 31">
            <a:extLst>
              <a:ext uri="{FF2B5EF4-FFF2-40B4-BE49-F238E27FC236}">
                <a16:creationId xmlns:a16="http://schemas.microsoft.com/office/drawing/2014/main" id="{83828B0F-41C5-4CEE-8D9F-90F6ECD9A8C4}"/>
              </a:ext>
            </a:extLst>
          </p:cNvPr>
          <p:cNvSpPr>
            <a:spLocks noGrp="1"/>
          </p:cNvSpPr>
          <p:nvPr>
            <p:ph type="title" idx="4294967295"/>
          </p:nvPr>
        </p:nvSpPr>
        <p:spPr>
          <a:xfrm>
            <a:off x="918243" y="969774"/>
            <a:ext cx="3750197" cy="824696"/>
          </a:xfrm>
        </p:spPr>
        <p:txBody>
          <a:bodyPr wrap="square" anchor="b">
            <a:normAutofit fontScale="90000"/>
          </a:bodyPr>
          <a:lstStyle/>
          <a:p>
            <a:pPr algn="l"/>
            <a:br>
              <a:rPr lang="en-US" b="1" i="0" dirty="0">
                <a:solidFill>
                  <a:srgbClr val="282A2E"/>
                </a:solidFill>
                <a:effectLst/>
                <a:latin typeface="frutiger"/>
              </a:rPr>
            </a:br>
            <a:r>
              <a:rPr lang="en-US" b="1" i="0" dirty="0">
                <a:solidFill>
                  <a:srgbClr val="282A2E"/>
                </a:solidFill>
                <a:effectLst/>
                <a:latin typeface="frutiger"/>
              </a:rPr>
              <a:t>Level of Care Guidelines</a:t>
            </a:r>
            <a:br>
              <a:rPr lang="en-US" b="1" i="0" dirty="0">
                <a:solidFill>
                  <a:srgbClr val="282A2E"/>
                </a:solidFill>
                <a:effectLst/>
                <a:latin typeface="frutiger"/>
              </a:rPr>
            </a:br>
            <a:r>
              <a:rPr lang="en-US" b="0" i="0" u="sng" dirty="0">
                <a:solidFill>
                  <a:srgbClr val="005E9D"/>
                </a:solidFill>
                <a:effectLst/>
                <a:latin typeface="frutiger"/>
                <a:hlinkClick r:id="rId2" tooltip="Idaho Medicaid Supplemental Clinical Criteria"/>
              </a:rPr>
              <a:t>Idaho Medicaid Supplemental Clinical Criteria</a:t>
            </a:r>
            <a:endParaRPr lang="en-US" b="0" i="0" dirty="0">
              <a:solidFill>
                <a:srgbClr val="434448"/>
              </a:solidFill>
              <a:effectLst/>
              <a:latin typeface="frutiger"/>
            </a:endParaRPr>
          </a:p>
        </p:txBody>
      </p:sp>
      <p:sp>
        <p:nvSpPr>
          <p:cNvPr id="42" name="Title 1">
            <a:extLst>
              <a:ext uri="{FF2B5EF4-FFF2-40B4-BE49-F238E27FC236}">
                <a16:creationId xmlns:a16="http://schemas.microsoft.com/office/drawing/2014/main" id="{9F8BF56F-8180-4CC3-ABD4-4B952EF03699}"/>
              </a:ext>
            </a:extLst>
          </p:cNvPr>
          <p:cNvSpPr txBox="1">
            <a:spLocks/>
          </p:cNvSpPr>
          <p:nvPr/>
        </p:nvSpPr>
        <p:spPr bwMode="gray">
          <a:xfrm>
            <a:off x="283026" y="233403"/>
            <a:ext cx="6657705"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dirty="0"/>
              <a:t>Documentation: Know Your Clinical Criteria</a:t>
            </a:r>
          </a:p>
        </p:txBody>
      </p:sp>
      <p:pic>
        <p:nvPicPr>
          <p:cNvPr id="3" name="Picture 2">
            <a:extLst>
              <a:ext uri="{FF2B5EF4-FFF2-40B4-BE49-F238E27FC236}">
                <a16:creationId xmlns:a16="http://schemas.microsoft.com/office/drawing/2014/main" id="{7278CFF0-24B8-495C-B4E1-C77CD07EE2CF}"/>
              </a:ext>
            </a:extLst>
          </p:cNvPr>
          <p:cNvPicPr>
            <a:picLocks noChangeAspect="1"/>
          </p:cNvPicPr>
          <p:nvPr/>
        </p:nvPicPr>
        <p:blipFill>
          <a:blip r:embed="rId3"/>
          <a:stretch>
            <a:fillRect/>
          </a:stretch>
        </p:blipFill>
        <p:spPr>
          <a:xfrm>
            <a:off x="7332617" y="309869"/>
            <a:ext cx="4127228" cy="6122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82589018-4629-4128-91E2-5539A7827829}"/>
              </a:ext>
            </a:extLst>
          </p:cNvPr>
          <p:cNvSpPr txBox="1"/>
          <p:nvPr/>
        </p:nvSpPr>
        <p:spPr bwMode="gray">
          <a:xfrm>
            <a:off x="918243" y="2151841"/>
            <a:ext cx="3813539" cy="3708708"/>
          </a:xfrm>
          <a:prstGeom prst="rect">
            <a:avLst/>
          </a:prstGeom>
          <a:noFill/>
        </p:spPr>
        <p:txBody>
          <a:bodyPr vert="horz" wrap="square" lIns="0" tIns="0" rIns="0" bIns="0" rtlCol="0">
            <a:spAutoFit/>
          </a:bodyPr>
          <a:lstStyle/>
          <a:p>
            <a:pPr>
              <a:spcBef>
                <a:spcPts val="600"/>
              </a:spcBef>
            </a:pPr>
            <a:r>
              <a:rPr lang="en-US" dirty="0"/>
              <a:t>Provides the clinical criteria a member should meet for admission, continued services and discharge.</a:t>
            </a:r>
          </a:p>
          <a:p>
            <a:pPr>
              <a:spcBef>
                <a:spcPts val="600"/>
              </a:spcBef>
            </a:pPr>
            <a:endParaRPr lang="en-US" dirty="0"/>
          </a:p>
          <a:p>
            <a:pPr>
              <a:spcBef>
                <a:spcPts val="600"/>
              </a:spcBef>
            </a:pPr>
            <a:r>
              <a:rPr lang="en-US" dirty="0"/>
              <a:t>Types of Clinical Criteria:</a:t>
            </a:r>
          </a:p>
          <a:p>
            <a:pPr marL="285750" indent="-285750">
              <a:spcBef>
                <a:spcPts val="600"/>
              </a:spcBef>
              <a:buFont typeface="Arial" panose="020B0604020202020204" pitchFamily="34" charset="0"/>
              <a:buChar char="•"/>
            </a:pPr>
            <a:r>
              <a:rPr lang="en-US" b="1" dirty="0"/>
              <a:t>State Specific</a:t>
            </a:r>
          </a:p>
          <a:p>
            <a:pPr marL="285750" indent="-285750">
              <a:spcBef>
                <a:spcPts val="600"/>
              </a:spcBef>
              <a:buFont typeface="Arial" panose="020B0604020202020204" pitchFamily="34" charset="0"/>
              <a:buChar char="•"/>
            </a:pPr>
            <a:r>
              <a:rPr lang="en-US" b="1" dirty="0"/>
              <a:t>ASAM</a:t>
            </a:r>
            <a:r>
              <a:rPr lang="en-US" dirty="0"/>
              <a:t>  </a:t>
            </a:r>
            <a:r>
              <a:rPr lang="en-US" dirty="0" err="1">
                <a:hlinkClick r:id="rId4"/>
              </a:rPr>
              <a:t>ASAM</a:t>
            </a:r>
            <a:r>
              <a:rPr lang="en-US" dirty="0">
                <a:hlinkClick r:id="rId4"/>
              </a:rPr>
              <a:t> Clinical Criteria Information (providerexpress.com)</a:t>
            </a:r>
            <a:endParaRPr lang="en-US" dirty="0"/>
          </a:p>
          <a:p>
            <a:pPr marL="285750" indent="-285750">
              <a:spcBef>
                <a:spcPts val="600"/>
              </a:spcBef>
              <a:buFont typeface="Arial" panose="020B0604020202020204" pitchFamily="34" charset="0"/>
              <a:buChar char="•"/>
            </a:pPr>
            <a:r>
              <a:rPr lang="en-US" b="1" dirty="0"/>
              <a:t>LOCUS, CALOCUS-CASII, ECSII </a:t>
            </a:r>
            <a:r>
              <a:rPr lang="en-US" dirty="0">
                <a:hlinkClick r:id="rId5"/>
              </a:rPr>
              <a:t>Adoption of LOCUS/CASII/ECSII for Level of Care Guidance (providerexpress.com)</a:t>
            </a:r>
            <a:r>
              <a:rPr lang="en-US" dirty="0"/>
              <a:t> </a:t>
            </a:r>
          </a:p>
        </p:txBody>
      </p:sp>
    </p:spTree>
    <p:extLst>
      <p:ext uri="{BB962C8B-B14F-4D97-AF65-F5344CB8AC3E}">
        <p14:creationId xmlns:p14="http://schemas.microsoft.com/office/powerpoint/2010/main" val="198494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7ADD13A-1FC5-4E10-A41C-E66517495872}"/>
              </a:ext>
            </a:extLst>
          </p:cNvPr>
          <p:cNvSpPr/>
          <p:nvPr/>
        </p:nvSpPr>
        <p:spPr bwMode="gray">
          <a:xfrm>
            <a:off x="870857" y="1296939"/>
            <a:ext cx="10432869" cy="457263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2" name="Title 1">
            <a:extLst>
              <a:ext uri="{FF2B5EF4-FFF2-40B4-BE49-F238E27FC236}">
                <a16:creationId xmlns:a16="http://schemas.microsoft.com/office/drawing/2014/main" id="{9F8BF56F-8180-4CC3-ABD4-4B952EF03699}"/>
              </a:ext>
            </a:extLst>
          </p:cNvPr>
          <p:cNvSpPr txBox="1">
            <a:spLocks/>
          </p:cNvSpPr>
          <p:nvPr/>
        </p:nvSpPr>
        <p:spPr bwMode="gray">
          <a:xfrm>
            <a:off x="283026" y="372740"/>
            <a:ext cx="11273248"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dirty="0"/>
              <a:t>Documentation: Helpful Hints for Documenting Clinical Presentation</a:t>
            </a:r>
          </a:p>
        </p:txBody>
      </p:sp>
      <p:sp>
        <p:nvSpPr>
          <p:cNvPr id="8" name="TextBox 7">
            <a:extLst>
              <a:ext uri="{FF2B5EF4-FFF2-40B4-BE49-F238E27FC236}">
                <a16:creationId xmlns:a16="http://schemas.microsoft.com/office/drawing/2014/main" id="{82589018-4629-4128-91E2-5539A7827829}"/>
              </a:ext>
            </a:extLst>
          </p:cNvPr>
          <p:cNvSpPr txBox="1"/>
          <p:nvPr/>
        </p:nvSpPr>
        <p:spPr bwMode="gray">
          <a:xfrm>
            <a:off x="1293223" y="1562192"/>
            <a:ext cx="9588136" cy="4042132"/>
          </a:xfrm>
          <a:prstGeom prst="rect">
            <a:avLst/>
          </a:prstGeom>
          <a:noFill/>
        </p:spPr>
        <p:txBody>
          <a:bodyPr vert="horz" wrap="square" lIns="0" tIns="0" rIns="0" bIns="0" rtlCol="0">
            <a:spAutoFit/>
          </a:bodyPr>
          <a:lstStyle/>
          <a:p>
            <a:pPr algn="ctr">
              <a:spcBef>
                <a:spcPts val="600"/>
              </a:spcBef>
            </a:pPr>
            <a:r>
              <a:rPr lang="en-US" sz="2000" b="1" dirty="0"/>
              <a:t>DO THIS:</a:t>
            </a:r>
          </a:p>
          <a:p>
            <a:pPr marL="285750" indent="-285750">
              <a:lnSpc>
                <a:spcPct val="150000"/>
              </a:lnSpc>
              <a:spcBef>
                <a:spcPts val="600"/>
              </a:spcBef>
              <a:buFont typeface="Arial" panose="020B0604020202020204" pitchFamily="34" charset="0"/>
              <a:buChar char="•"/>
            </a:pPr>
            <a:r>
              <a:rPr lang="en-US" dirty="0"/>
              <a:t>Read and understand the prior authorization forms. Provide the information requested.</a:t>
            </a:r>
          </a:p>
          <a:p>
            <a:pPr marL="285750" indent="-285750">
              <a:lnSpc>
                <a:spcPct val="150000"/>
              </a:lnSpc>
              <a:spcBef>
                <a:spcPts val="600"/>
              </a:spcBef>
              <a:buFont typeface="Arial" panose="020B0604020202020204" pitchFamily="34" charset="0"/>
              <a:buChar char="•"/>
            </a:pPr>
            <a:r>
              <a:rPr lang="en-US" dirty="0"/>
              <a:t>If you don’t have, or you don’t know, the information requested, get it. </a:t>
            </a:r>
          </a:p>
          <a:p>
            <a:pPr marL="285750" indent="-285750">
              <a:lnSpc>
                <a:spcPct val="150000"/>
              </a:lnSpc>
              <a:spcBef>
                <a:spcPts val="600"/>
              </a:spcBef>
              <a:buFont typeface="Arial" panose="020B0604020202020204" pitchFamily="34" charset="0"/>
              <a:buChar char="•"/>
            </a:pPr>
            <a:r>
              <a:rPr lang="en-US" dirty="0"/>
              <a:t>Document the individual’s specific behavior, not the symptom of the disorder.</a:t>
            </a:r>
          </a:p>
          <a:p>
            <a:pPr marL="285750" indent="-285750">
              <a:lnSpc>
                <a:spcPct val="150000"/>
              </a:lnSpc>
              <a:spcBef>
                <a:spcPts val="600"/>
              </a:spcBef>
              <a:buFont typeface="Arial" panose="020B0604020202020204" pitchFamily="34" charset="0"/>
              <a:buChar char="•"/>
            </a:pPr>
            <a:r>
              <a:rPr lang="en-US" dirty="0"/>
              <a:t>Document frequency, intensity, consequences of behavior and provide context/time-frames.</a:t>
            </a:r>
          </a:p>
          <a:p>
            <a:pPr marL="285750" indent="-285750">
              <a:lnSpc>
                <a:spcPct val="150000"/>
              </a:lnSpc>
              <a:spcBef>
                <a:spcPts val="600"/>
              </a:spcBef>
              <a:buFont typeface="Arial" panose="020B0604020202020204" pitchFamily="34" charset="0"/>
              <a:buChar char="•"/>
            </a:pPr>
            <a:r>
              <a:rPr lang="en-US" dirty="0"/>
              <a:t>WRITE DESCRIPTIVELY. Your goal is to paint a picture of the member you’re requesting services for and why they meet the clinical criteria for the service you’re requesting. </a:t>
            </a:r>
          </a:p>
          <a:p>
            <a:pPr marL="285750" indent="-285750">
              <a:lnSpc>
                <a:spcPct val="150000"/>
              </a:lnSpc>
              <a:spcBef>
                <a:spcPts val="600"/>
              </a:spcBef>
              <a:buFont typeface="Arial" panose="020B0604020202020204" pitchFamily="34" charset="0"/>
              <a:buChar char="•"/>
            </a:pPr>
            <a:r>
              <a:rPr lang="en-US" dirty="0"/>
              <a:t>If you have questions, CALL US on the Provider Line at  855-202-0983, Opt. 1, and ask to speak with a Care Advocate. </a:t>
            </a:r>
          </a:p>
        </p:txBody>
      </p:sp>
    </p:spTree>
    <p:extLst>
      <p:ext uri="{BB962C8B-B14F-4D97-AF65-F5344CB8AC3E}">
        <p14:creationId xmlns:p14="http://schemas.microsoft.com/office/powerpoint/2010/main" val="359262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7ADD13A-1FC5-4E10-A41C-E66517495872}"/>
              </a:ext>
            </a:extLst>
          </p:cNvPr>
          <p:cNvSpPr/>
          <p:nvPr/>
        </p:nvSpPr>
        <p:spPr bwMode="gray">
          <a:xfrm>
            <a:off x="1137555" y="1637211"/>
            <a:ext cx="9564190" cy="2516777"/>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2" name="Title 1">
            <a:extLst>
              <a:ext uri="{FF2B5EF4-FFF2-40B4-BE49-F238E27FC236}">
                <a16:creationId xmlns:a16="http://schemas.microsoft.com/office/drawing/2014/main" id="{9F8BF56F-8180-4CC3-ABD4-4B952EF03699}"/>
              </a:ext>
            </a:extLst>
          </p:cNvPr>
          <p:cNvSpPr txBox="1">
            <a:spLocks/>
          </p:cNvSpPr>
          <p:nvPr/>
        </p:nvSpPr>
        <p:spPr bwMode="gray">
          <a:xfrm>
            <a:off x="283026" y="459826"/>
            <a:ext cx="11273248"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dirty="0"/>
              <a:t>Documentation: Things to Avoid when Providing Documentation</a:t>
            </a:r>
          </a:p>
          <a:p>
            <a:endParaRPr lang="en-US" dirty="0"/>
          </a:p>
        </p:txBody>
      </p:sp>
      <p:sp>
        <p:nvSpPr>
          <p:cNvPr id="8" name="TextBox 7">
            <a:extLst>
              <a:ext uri="{FF2B5EF4-FFF2-40B4-BE49-F238E27FC236}">
                <a16:creationId xmlns:a16="http://schemas.microsoft.com/office/drawing/2014/main" id="{82589018-4629-4128-91E2-5539A7827829}"/>
              </a:ext>
            </a:extLst>
          </p:cNvPr>
          <p:cNvSpPr txBox="1"/>
          <p:nvPr/>
        </p:nvSpPr>
        <p:spPr bwMode="gray">
          <a:xfrm>
            <a:off x="1637753" y="2072296"/>
            <a:ext cx="8720549" cy="1646605"/>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5A5A5A"/>
                </a:solidFill>
                <a:effectLst/>
                <a:uLnTx/>
                <a:uFillTx/>
                <a:ea typeface="+mn-ea"/>
                <a:cs typeface="+mn-cs"/>
              </a:rPr>
              <a:t>DO NOT: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rPr>
              <a:t>Quote the ASAM guidelines or the DSM-V </a:t>
            </a:r>
            <a:r>
              <a:rPr lang="en-US" dirty="0"/>
              <a:t>d</a:t>
            </a:r>
            <a:r>
              <a:rPr lang="en-US" sz="1800" dirty="0">
                <a:effectLst/>
              </a:rPr>
              <a:t>iagnostic criteria.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rPr>
              <a:t>Use a template.</a:t>
            </a:r>
            <a:endParaRPr lang="en-US" dirty="0"/>
          </a:p>
          <a:p>
            <a:pPr marL="285750" indent="-285750">
              <a:spcBef>
                <a:spcPts val="600"/>
              </a:spcBef>
              <a:buFont typeface="Arial" panose="020B0604020202020204" pitchFamily="34" charset="0"/>
              <a:buChar char="•"/>
            </a:pPr>
            <a:r>
              <a:rPr lang="en-US" sz="1800" dirty="0">
                <a:effectLst/>
              </a:rPr>
              <a:t>Just because the member wants this service doesn't mean they meet medical necessity for this service.</a:t>
            </a:r>
            <a:endParaRPr lang="en-US" dirty="0"/>
          </a:p>
        </p:txBody>
      </p:sp>
    </p:spTree>
    <p:extLst>
      <p:ext uri="{BB962C8B-B14F-4D97-AF65-F5344CB8AC3E}">
        <p14:creationId xmlns:p14="http://schemas.microsoft.com/office/powerpoint/2010/main" val="358327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E6C9-0C7F-4B84-A799-A9DCAAFD3395}"/>
              </a:ext>
            </a:extLst>
          </p:cNvPr>
          <p:cNvSpPr>
            <a:spLocks noGrp="1"/>
          </p:cNvSpPr>
          <p:nvPr>
            <p:ph type="title"/>
          </p:nvPr>
        </p:nvSpPr>
        <p:spPr>
          <a:xfrm>
            <a:off x="1752600" y="2667253"/>
            <a:ext cx="8686800" cy="761747"/>
          </a:xfrm>
        </p:spPr>
        <p:txBody>
          <a:bodyPr/>
          <a:lstStyle/>
          <a:p>
            <a:r>
              <a:rPr lang="en-US" dirty="0"/>
              <a:t>Discharge Plan</a:t>
            </a:r>
          </a:p>
        </p:txBody>
      </p:sp>
    </p:spTree>
    <p:extLst>
      <p:ext uri="{BB962C8B-B14F-4D97-AF65-F5344CB8AC3E}">
        <p14:creationId xmlns:p14="http://schemas.microsoft.com/office/powerpoint/2010/main" val="145402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7ADD13A-1FC5-4E10-A41C-E66517495872}"/>
              </a:ext>
            </a:extLst>
          </p:cNvPr>
          <p:cNvSpPr/>
          <p:nvPr/>
        </p:nvSpPr>
        <p:spPr bwMode="gray">
          <a:xfrm>
            <a:off x="557348" y="1101713"/>
            <a:ext cx="11077303" cy="4791891"/>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2" name="Title 1">
            <a:extLst>
              <a:ext uri="{FF2B5EF4-FFF2-40B4-BE49-F238E27FC236}">
                <a16:creationId xmlns:a16="http://schemas.microsoft.com/office/drawing/2014/main" id="{9F8BF56F-8180-4CC3-ABD4-4B952EF03699}"/>
              </a:ext>
            </a:extLst>
          </p:cNvPr>
          <p:cNvSpPr txBox="1">
            <a:spLocks/>
          </p:cNvSpPr>
          <p:nvPr/>
        </p:nvSpPr>
        <p:spPr bwMode="gray">
          <a:xfrm>
            <a:off x="283026" y="459826"/>
            <a:ext cx="11273248"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dirty="0"/>
              <a:t>Discharge Plan</a:t>
            </a:r>
          </a:p>
          <a:p>
            <a:endParaRPr lang="en-US" dirty="0"/>
          </a:p>
        </p:txBody>
      </p:sp>
      <p:sp>
        <p:nvSpPr>
          <p:cNvPr id="8" name="TextBox 7">
            <a:extLst>
              <a:ext uri="{FF2B5EF4-FFF2-40B4-BE49-F238E27FC236}">
                <a16:creationId xmlns:a16="http://schemas.microsoft.com/office/drawing/2014/main" id="{82589018-4629-4128-91E2-5539A7827829}"/>
              </a:ext>
            </a:extLst>
          </p:cNvPr>
          <p:cNvSpPr txBox="1"/>
          <p:nvPr/>
        </p:nvSpPr>
        <p:spPr bwMode="gray">
          <a:xfrm>
            <a:off x="975359" y="1438120"/>
            <a:ext cx="10241280" cy="3995966"/>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US" sz="1800" dirty="0">
                <a:effectLst/>
              </a:rPr>
              <a:t>Discharge planning begins at admission.</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US" sz="1800" dirty="0">
                <a:effectLst/>
              </a:rPr>
              <a:t>All the services requiring Prior Authorization also require a discharge plan.</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US" sz="1800" dirty="0">
                <a:effectLst/>
              </a:rPr>
              <a:t>While not all </a:t>
            </a:r>
            <a:r>
              <a:rPr lang="en-US" dirty="0"/>
              <a:t>Service Request Forms (SRFs)</a:t>
            </a:r>
            <a:r>
              <a:rPr lang="en-US" sz="1800" dirty="0">
                <a:effectLst/>
              </a:rPr>
              <a:t> ask about a discharge plan, it is important to know what the member is working towards. This is especially important in requests for continued stay, as the Care Advocate reviewing the request may call you and ask about it.  </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US" dirty="0"/>
              <a:t>Know what the discharge criteria is for each service (</a:t>
            </a:r>
            <a:r>
              <a:rPr kumimoji="0" lang="en-US" i="0" u="none" strike="noStrike" kern="1200" cap="none" spc="0" normalizeH="0" baseline="0" noProof="0" dirty="0">
                <a:ln>
                  <a:noFill/>
                </a:ln>
                <a:solidFill>
                  <a:schemeClr val="accent1"/>
                </a:solidFill>
                <a:effectLst/>
                <a:uLnTx/>
                <a:uFillTx/>
                <a:ea typeface="+mj-ea"/>
                <a:cs typeface="+mj-cs"/>
              </a:rPr>
              <a:t>Level of Care Guidelines </a:t>
            </a:r>
            <a:r>
              <a:rPr kumimoji="0" lang="en-US" i="0" u="sng" strike="noStrike" kern="1200" cap="none" spc="0" normalizeH="0" baseline="0" noProof="0" dirty="0">
                <a:ln>
                  <a:noFill/>
                </a:ln>
                <a:solidFill>
                  <a:srgbClr val="005E9D"/>
                </a:solidFill>
                <a:effectLst/>
                <a:uLnTx/>
                <a:uFillTx/>
                <a:ea typeface="+mj-ea"/>
                <a:cs typeface="+mj-cs"/>
                <a:hlinkClick r:id="rId2" tooltip="Idaho Medicaid Supplemental Clinical Criteria"/>
              </a:rPr>
              <a:t>Idaho Medicaid Supplemental Clinical Criteria</a:t>
            </a:r>
            <a:r>
              <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rPr>
              <a:t>).</a:t>
            </a:r>
            <a:endParaRPr lang="en-US" dirty="0"/>
          </a:p>
          <a:p>
            <a:pPr marL="285750" indent="-285750">
              <a:lnSpc>
                <a:spcPct val="150000"/>
              </a:lnSpc>
              <a:spcBef>
                <a:spcPts val="600"/>
              </a:spcBef>
              <a:buFont typeface="Arial" panose="020B0604020202020204" pitchFamily="34" charset="0"/>
              <a:buChar char="•"/>
            </a:pPr>
            <a:r>
              <a:rPr lang="en-US" sz="1800" dirty="0">
                <a:effectLst/>
              </a:rPr>
              <a:t>Just because the member wants to continue this service doesn't mean they meet medical necessity for this service.</a:t>
            </a:r>
            <a:endParaRPr lang="en-US" dirty="0"/>
          </a:p>
        </p:txBody>
      </p:sp>
    </p:spTree>
    <p:extLst>
      <p:ext uri="{BB962C8B-B14F-4D97-AF65-F5344CB8AC3E}">
        <p14:creationId xmlns:p14="http://schemas.microsoft.com/office/powerpoint/2010/main" val="219499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E6C9-0C7F-4B84-A799-A9DCAAFD3395}"/>
              </a:ext>
            </a:extLst>
          </p:cNvPr>
          <p:cNvSpPr>
            <a:spLocks noGrp="1"/>
          </p:cNvSpPr>
          <p:nvPr>
            <p:ph type="title"/>
          </p:nvPr>
        </p:nvSpPr>
        <p:spPr>
          <a:xfrm>
            <a:off x="1752600" y="2667253"/>
            <a:ext cx="8686800" cy="761747"/>
          </a:xfrm>
        </p:spPr>
        <p:txBody>
          <a:bodyPr/>
          <a:lstStyle/>
          <a:p>
            <a:r>
              <a:rPr lang="en-US" dirty="0"/>
              <a:t>Questions?</a:t>
            </a:r>
          </a:p>
        </p:txBody>
      </p:sp>
    </p:spTree>
    <p:extLst>
      <p:ext uri="{BB962C8B-B14F-4D97-AF65-F5344CB8AC3E}">
        <p14:creationId xmlns:p14="http://schemas.microsoft.com/office/powerpoint/2010/main" val="87700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59FF-72FF-4B86-AAA6-7939DAA1C418}"/>
              </a:ext>
            </a:extLst>
          </p:cNvPr>
          <p:cNvSpPr>
            <a:spLocks noGrp="1"/>
          </p:cNvSpPr>
          <p:nvPr>
            <p:ph type="title"/>
          </p:nvPr>
        </p:nvSpPr>
        <p:spPr>
          <a:xfrm>
            <a:off x="1752600" y="860179"/>
            <a:ext cx="8686800" cy="761747"/>
          </a:xfrm>
        </p:spPr>
        <p:txBody>
          <a:bodyPr/>
          <a:lstStyle/>
          <a:p>
            <a:r>
              <a:rPr lang="en-US" dirty="0"/>
              <a:t>Why are we here?</a:t>
            </a:r>
          </a:p>
        </p:txBody>
      </p:sp>
      <p:sp>
        <p:nvSpPr>
          <p:cNvPr id="3" name="TextBox 2">
            <a:extLst>
              <a:ext uri="{FF2B5EF4-FFF2-40B4-BE49-F238E27FC236}">
                <a16:creationId xmlns:a16="http://schemas.microsoft.com/office/drawing/2014/main" id="{D6185DA4-F47A-482F-94F4-A14778751BA8}"/>
              </a:ext>
            </a:extLst>
          </p:cNvPr>
          <p:cNvSpPr txBox="1"/>
          <p:nvPr/>
        </p:nvSpPr>
        <p:spPr bwMode="gray">
          <a:xfrm>
            <a:off x="1230086" y="2344087"/>
            <a:ext cx="10032273" cy="1892826"/>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dirty="0"/>
              <a:t>No one teaches you about managed care, despite it being a big factor in obtaining various mental health services—or any health care services for that matter.</a:t>
            </a:r>
          </a:p>
          <a:p>
            <a:pPr>
              <a:spcBef>
                <a:spcPts val="600"/>
              </a:spcBef>
            </a:pPr>
            <a:endParaRPr lang="en-US" dirty="0"/>
          </a:p>
          <a:p>
            <a:pPr marL="285750" indent="-285750">
              <a:spcBef>
                <a:spcPts val="600"/>
              </a:spcBef>
              <a:buFont typeface="Arial" panose="020B0604020202020204" pitchFamily="34" charset="0"/>
              <a:buChar char="•"/>
            </a:pPr>
            <a:r>
              <a:rPr lang="en-US" dirty="0"/>
              <a:t>More specifically, the concept of obtaining “Prior Authorization” is rarely mentioned in higher education. </a:t>
            </a:r>
          </a:p>
          <a:p>
            <a:pPr>
              <a:spcBef>
                <a:spcPts val="600"/>
              </a:spcBef>
            </a:pPr>
            <a:endParaRPr lang="en-US" dirty="0"/>
          </a:p>
        </p:txBody>
      </p:sp>
    </p:spTree>
    <p:extLst>
      <p:ext uri="{BB962C8B-B14F-4D97-AF65-F5344CB8AC3E}">
        <p14:creationId xmlns:p14="http://schemas.microsoft.com/office/powerpoint/2010/main" val="331242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FBF4D2-C58C-4B80-9EEC-092597AC64C8}"/>
              </a:ext>
            </a:extLst>
          </p:cNvPr>
          <p:cNvSpPr>
            <a:spLocks noGrp="1"/>
          </p:cNvSpPr>
          <p:nvPr>
            <p:ph idx="1"/>
          </p:nvPr>
        </p:nvSpPr>
        <p:spPr>
          <a:xfrm>
            <a:off x="1524000" y="1557210"/>
            <a:ext cx="9144000" cy="3023499"/>
          </a:xfrm>
        </p:spPr>
        <p:txBody>
          <a:bodyPr>
            <a:normAutofit/>
          </a:bodyPr>
          <a:lstStyle/>
          <a:p>
            <a:pPr>
              <a:lnSpc>
                <a:spcPct val="150000"/>
              </a:lnSpc>
            </a:pPr>
            <a:r>
              <a:rPr lang="en-US" dirty="0"/>
              <a:t>Optumidaho.com </a:t>
            </a:r>
            <a:r>
              <a:rPr lang="en-US" dirty="0">
                <a:hlinkClick r:id="rId2"/>
              </a:rPr>
              <a:t>Home (optumidaho.com)</a:t>
            </a:r>
            <a:endParaRPr lang="en-US" dirty="0"/>
          </a:p>
          <a:p>
            <a:pPr>
              <a:lnSpc>
                <a:spcPct val="150000"/>
              </a:lnSpc>
            </a:pPr>
            <a:r>
              <a:rPr kumimoji="0" lang="en-US" b="0" i="0" u="none" strike="noStrike" kern="1200" cap="none" spc="0" normalizeH="0" baseline="0" noProof="0" dirty="0">
                <a:ln>
                  <a:noFill/>
                </a:ln>
                <a:solidFill>
                  <a:srgbClr val="5A5A5A"/>
                </a:solidFill>
                <a:effectLst/>
                <a:uLnTx/>
                <a:uFillTx/>
                <a:ea typeface="+mn-ea"/>
                <a:cs typeface="+mn-cs"/>
              </a:rPr>
              <a:t>Optum Idaho Forms </a:t>
            </a:r>
            <a:r>
              <a:rPr lang="en-US" dirty="0">
                <a:hlinkClick r:id="rId3"/>
              </a:rPr>
              <a:t>Forms (optumidaho.com)</a:t>
            </a:r>
            <a:endParaRPr kumimoji="0" lang="en-US" b="0" i="0" u="none" strike="noStrike" kern="1200" cap="none" spc="0" normalizeH="0" baseline="0" noProof="0" dirty="0">
              <a:ln>
                <a:noFill/>
              </a:ln>
              <a:solidFill>
                <a:srgbClr val="5A5A5A"/>
              </a:solidFill>
              <a:effectLst/>
              <a:uLnTx/>
              <a:uFillTx/>
              <a:ea typeface="+mn-ea"/>
              <a:cs typeface="+mn-cs"/>
            </a:endParaRPr>
          </a:p>
          <a:p>
            <a:pPr>
              <a:lnSpc>
                <a:spcPct val="150000"/>
              </a:lnSpc>
            </a:pPr>
            <a:r>
              <a:rPr lang="en-US" dirty="0">
                <a:solidFill>
                  <a:srgbClr val="5A5A5A"/>
                </a:solidFill>
              </a:rPr>
              <a:t>L</a:t>
            </a:r>
            <a:r>
              <a:rPr kumimoji="0" lang="en-US" b="0" i="0" u="none" strike="noStrike" kern="1200" cap="none" spc="0" normalizeH="0" baseline="0" noProof="0" dirty="0" err="1">
                <a:ln>
                  <a:noFill/>
                </a:ln>
                <a:solidFill>
                  <a:srgbClr val="5A5A5A"/>
                </a:solidFill>
                <a:effectLst/>
                <a:uLnTx/>
                <a:uFillTx/>
                <a:ea typeface="+mn-ea"/>
                <a:cs typeface="+mn-cs"/>
              </a:rPr>
              <a:t>evel</a:t>
            </a:r>
            <a:r>
              <a:rPr kumimoji="0" lang="en-US" b="0" i="0" u="none" strike="noStrike" kern="1200" cap="none" spc="0" normalizeH="0" baseline="0" noProof="0" dirty="0">
                <a:ln>
                  <a:noFill/>
                </a:ln>
                <a:solidFill>
                  <a:srgbClr val="5A5A5A"/>
                </a:solidFill>
                <a:effectLst/>
                <a:uLnTx/>
                <a:uFillTx/>
                <a:ea typeface="+mn-ea"/>
                <a:cs typeface="+mn-cs"/>
              </a:rPr>
              <a:t> of Care Guidelines </a:t>
            </a:r>
            <a:r>
              <a:rPr kumimoji="0" lang="en-US" b="0" i="0" u="sng" strike="noStrike" kern="1200" cap="none" spc="0" normalizeH="0" baseline="0" noProof="0" dirty="0">
                <a:ln>
                  <a:noFill/>
                </a:ln>
                <a:solidFill>
                  <a:srgbClr val="005E9D"/>
                </a:solidFill>
                <a:effectLst/>
                <a:uLnTx/>
                <a:uFillTx/>
                <a:ea typeface="+mn-ea"/>
                <a:cs typeface="+mn-cs"/>
                <a:hlinkClick r:id="rId4" tooltip="Idaho Medicaid Supplemental Clinical Criteria"/>
              </a:rPr>
              <a:t>Idaho Medicaid Supplemental Clinical Criteria</a:t>
            </a:r>
            <a:endParaRPr lang="en-US" dirty="0">
              <a:solidFill>
                <a:srgbClr val="5A5A5A"/>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5A5A5A"/>
                </a:solidFill>
                <a:effectLst/>
                <a:uLnTx/>
                <a:uFillTx/>
                <a:ea typeface="+mn-ea"/>
                <a:cs typeface="+mn-cs"/>
              </a:rPr>
              <a:t>Optum Idaho Provider Manual </a:t>
            </a:r>
            <a:r>
              <a:rPr kumimoji="0" lang="en-US" b="0" i="0" u="sng" strike="noStrike" kern="1200" cap="none" spc="0" normalizeH="0" baseline="0" noProof="0" dirty="0">
                <a:ln>
                  <a:noFill/>
                </a:ln>
                <a:solidFill>
                  <a:srgbClr val="002677"/>
                </a:solidFill>
                <a:effectLst/>
                <a:uLnTx/>
                <a:uFillTx/>
                <a:ea typeface="+mj-ea"/>
                <a:cs typeface="+mj-cs"/>
                <a:hlinkClick r:id="rId5" tooltip="Provider Manual -- July  1, 2022"/>
              </a:rPr>
              <a:t>Provider Manual</a:t>
            </a:r>
            <a:endParaRPr kumimoji="0" lang="en-US" b="0" i="0" u="sng" strike="noStrike" kern="1200" cap="none" spc="0" normalizeH="0" baseline="0" noProof="0" dirty="0">
              <a:ln>
                <a:noFill/>
              </a:ln>
              <a:solidFill>
                <a:srgbClr val="002677"/>
              </a:solidFill>
              <a:effectLst/>
              <a:uLnTx/>
              <a:uFillTx/>
              <a:ea typeface="+mj-ea"/>
              <a:cs typeface="+mj-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hlinkClick r:id="rId6"/>
              </a:rPr>
              <a:t>ASAM Clinical Criteria Information (providerexpress.com)</a:t>
            </a:r>
            <a:endParaRPr kumimoji="0" lang="en-US" b="0" i="0" u="sng" strike="noStrike" kern="1200" cap="none" spc="0" normalizeH="0" baseline="0" noProof="0" dirty="0">
              <a:ln>
                <a:noFill/>
              </a:ln>
              <a:solidFill>
                <a:srgbClr val="002677"/>
              </a:solidFill>
              <a:effectLst/>
              <a:uLnTx/>
              <a:uFillTx/>
              <a:ea typeface="+mj-ea"/>
              <a:cs typeface="+mj-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hlinkClick r:id="rId7"/>
              </a:rPr>
              <a:t>Adoption of LOCUS/CASII/ECSII for Level of Care Guidance (providerexpress.com)</a:t>
            </a:r>
            <a:endParaRPr lang="en-US" u="sng" dirty="0">
              <a:solidFill>
                <a:srgbClr val="002677"/>
              </a:solidFill>
              <a:ea typeface="+mj-ea"/>
              <a:cs typeface="+mj-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dirty="0"/>
          </a:p>
        </p:txBody>
      </p:sp>
      <p:sp>
        <p:nvSpPr>
          <p:cNvPr id="3" name="Title 2">
            <a:extLst>
              <a:ext uri="{FF2B5EF4-FFF2-40B4-BE49-F238E27FC236}">
                <a16:creationId xmlns:a16="http://schemas.microsoft.com/office/drawing/2014/main" id="{56F7FBF5-921F-4775-B738-225D660BC84E}"/>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843715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21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59FF-72FF-4B86-AAA6-7939DAA1C418}"/>
              </a:ext>
            </a:extLst>
          </p:cNvPr>
          <p:cNvSpPr>
            <a:spLocks noGrp="1"/>
          </p:cNvSpPr>
          <p:nvPr>
            <p:ph type="title"/>
          </p:nvPr>
        </p:nvSpPr>
        <p:spPr>
          <a:xfrm>
            <a:off x="1752600" y="339633"/>
            <a:ext cx="8686800" cy="1142955"/>
          </a:xfrm>
        </p:spPr>
        <p:txBody>
          <a:bodyPr/>
          <a:lstStyle/>
          <a:p>
            <a:r>
              <a:rPr lang="en-US" dirty="0"/>
              <a:t>Who am I? </a:t>
            </a:r>
          </a:p>
        </p:txBody>
      </p:sp>
      <p:sp>
        <p:nvSpPr>
          <p:cNvPr id="3" name="TextBox 2">
            <a:extLst>
              <a:ext uri="{FF2B5EF4-FFF2-40B4-BE49-F238E27FC236}">
                <a16:creationId xmlns:a16="http://schemas.microsoft.com/office/drawing/2014/main" id="{D6185DA4-F47A-482F-94F4-A14778751BA8}"/>
              </a:ext>
            </a:extLst>
          </p:cNvPr>
          <p:cNvSpPr txBox="1"/>
          <p:nvPr/>
        </p:nvSpPr>
        <p:spPr bwMode="gray">
          <a:xfrm>
            <a:off x="1173729" y="1607497"/>
            <a:ext cx="10032273" cy="2523768"/>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dirty="0"/>
              <a:t>Divina Ramos, LPCC</a:t>
            </a:r>
          </a:p>
          <a:p>
            <a:pPr marL="285750" indent="-285750">
              <a:spcBef>
                <a:spcPts val="600"/>
              </a:spcBef>
              <a:buFont typeface="Arial" panose="020B0604020202020204" pitchFamily="34" charset="0"/>
              <a:buChar char="•"/>
            </a:pPr>
            <a:r>
              <a:rPr lang="en-US" dirty="0"/>
              <a:t>Until recently, I have been the care advocate manager of Optum Idaho. </a:t>
            </a:r>
          </a:p>
          <a:p>
            <a:pPr marL="285750" indent="-285750">
              <a:spcBef>
                <a:spcPts val="600"/>
              </a:spcBef>
              <a:buFont typeface="Arial" panose="020B0604020202020204" pitchFamily="34" charset="0"/>
              <a:buChar char="•"/>
            </a:pPr>
            <a:r>
              <a:rPr lang="en-US" dirty="0"/>
              <a:t>I have been with Optum Idaho since 2016 and with Optum since 2011. I started out as a care coordinator then transitioned to the role of care advocate. Prior to working in managed care, I worked in direct care and Utilization Review for Acute Inpatient, Residential Treatment, Therapeutic Foster Care and outpatient therapy. </a:t>
            </a:r>
          </a:p>
          <a:p>
            <a:pPr marL="285750" indent="-285750">
              <a:spcBef>
                <a:spcPts val="600"/>
              </a:spcBef>
              <a:buFont typeface="Arial" panose="020B0604020202020204" pitchFamily="34" charset="0"/>
              <a:buChar char="•"/>
            </a:pPr>
            <a:r>
              <a:rPr lang="en-US"/>
              <a:t>Fun </a:t>
            </a:r>
            <a:r>
              <a:rPr lang="en-US" dirty="0"/>
              <a:t>stuff: I live in New Mexico, I have 5 dogs and I love estate sales. </a:t>
            </a:r>
          </a:p>
          <a:p>
            <a:pPr>
              <a:spcBef>
                <a:spcPts val="600"/>
              </a:spcBef>
            </a:pPr>
            <a:endParaRPr lang="en-US" dirty="0"/>
          </a:p>
        </p:txBody>
      </p:sp>
      <p:pic>
        <p:nvPicPr>
          <p:cNvPr id="5" name="Picture 4" descr="A picture containing dog, indoor, brown, mammal&#10;&#10;Description automatically generated">
            <a:extLst>
              <a:ext uri="{FF2B5EF4-FFF2-40B4-BE49-F238E27FC236}">
                <a16:creationId xmlns:a16="http://schemas.microsoft.com/office/drawing/2014/main" id="{F6CAC1BF-EF45-4048-A2D7-80A338747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397" y="4485208"/>
            <a:ext cx="2208939" cy="1658269"/>
          </a:xfrm>
          <a:prstGeom prst="rect">
            <a:avLst/>
          </a:prstGeom>
          <a:effectLst>
            <a:glow rad="127000">
              <a:srgbClr val="FFCC99"/>
            </a:glow>
          </a:effectLst>
        </p:spPr>
      </p:pic>
      <p:pic>
        <p:nvPicPr>
          <p:cNvPr id="7" name="Picture 6" descr="A dog with a cone around its head&#10;&#10;Description automatically generated with low confidence">
            <a:extLst>
              <a:ext uri="{FF2B5EF4-FFF2-40B4-BE49-F238E27FC236}">
                <a16:creationId xmlns:a16="http://schemas.microsoft.com/office/drawing/2014/main" id="{4F95F719-F8B2-4A8E-ACF2-E80C5137C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511" y="4485209"/>
            <a:ext cx="1793966" cy="1793966"/>
          </a:xfrm>
          <a:prstGeom prst="rect">
            <a:avLst/>
          </a:prstGeom>
          <a:effectLst>
            <a:glow rad="127000">
              <a:srgbClr val="FFCC99"/>
            </a:glow>
          </a:effectLst>
        </p:spPr>
      </p:pic>
      <p:pic>
        <p:nvPicPr>
          <p:cNvPr id="9" name="Picture 8" descr="A picture containing dog, indoor, black, laying&#10;&#10;Description automatically generated">
            <a:extLst>
              <a:ext uri="{FF2B5EF4-FFF2-40B4-BE49-F238E27FC236}">
                <a16:creationId xmlns:a16="http://schemas.microsoft.com/office/drawing/2014/main" id="{856CB3B4-C5C6-48E6-9DD0-D1A21E6AE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4994" y="3659358"/>
            <a:ext cx="2484119" cy="2484119"/>
          </a:xfrm>
          <a:prstGeom prst="rect">
            <a:avLst/>
          </a:prstGeom>
          <a:effectLst>
            <a:glow rad="127000">
              <a:srgbClr val="FFCC99"/>
            </a:glow>
          </a:effectLst>
        </p:spPr>
      </p:pic>
    </p:spTree>
    <p:extLst>
      <p:ext uri="{BB962C8B-B14F-4D97-AF65-F5344CB8AC3E}">
        <p14:creationId xmlns:p14="http://schemas.microsoft.com/office/powerpoint/2010/main" val="349605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59FF-72FF-4B86-AAA6-7939DAA1C418}"/>
              </a:ext>
            </a:extLst>
          </p:cNvPr>
          <p:cNvSpPr>
            <a:spLocks noGrp="1"/>
          </p:cNvSpPr>
          <p:nvPr>
            <p:ph type="title"/>
          </p:nvPr>
        </p:nvSpPr>
        <p:spPr>
          <a:xfrm>
            <a:off x="1905000" y="327032"/>
            <a:ext cx="8686800" cy="1523494"/>
          </a:xfrm>
        </p:spPr>
        <p:txBody>
          <a:bodyPr/>
          <a:lstStyle/>
          <a:p>
            <a:r>
              <a:rPr lang="en-US" dirty="0"/>
              <a:t>Objectives of this Presentation</a:t>
            </a:r>
          </a:p>
        </p:txBody>
      </p:sp>
      <p:sp>
        <p:nvSpPr>
          <p:cNvPr id="3" name="TextBox 2">
            <a:extLst>
              <a:ext uri="{FF2B5EF4-FFF2-40B4-BE49-F238E27FC236}">
                <a16:creationId xmlns:a16="http://schemas.microsoft.com/office/drawing/2014/main" id="{D6185DA4-F47A-482F-94F4-A14778751BA8}"/>
              </a:ext>
            </a:extLst>
          </p:cNvPr>
          <p:cNvSpPr txBox="1"/>
          <p:nvPr/>
        </p:nvSpPr>
        <p:spPr bwMode="gray">
          <a:xfrm>
            <a:off x="1272267" y="2483707"/>
            <a:ext cx="9525000" cy="2523768"/>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dirty="0"/>
              <a:t>Participants will develop an understanding of Prior Authorization as it relates to Optum Idaho.</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a:t>Participants will become familiar with Level of Care Guidelines and Medical Necessity and how to document it.</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a:t>Participants will understand the importance of documenting an individualized discharge plan</a:t>
            </a:r>
          </a:p>
        </p:txBody>
      </p:sp>
    </p:spTree>
    <p:extLst>
      <p:ext uri="{BB962C8B-B14F-4D97-AF65-F5344CB8AC3E}">
        <p14:creationId xmlns:p14="http://schemas.microsoft.com/office/powerpoint/2010/main" val="148327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59FF-72FF-4B86-AAA6-7939DAA1C418}"/>
              </a:ext>
            </a:extLst>
          </p:cNvPr>
          <p:cNvSpPr>
            <a:spLocks noGrp="1"/>
          </p:cNvSpPr>
          <p:nvPr>
            <p:ph type="title"/>
          </p:nvPr>
        </p:nvSpPr>
        <p:spPr>
          <a:xfrm>
            <a:off x="1752600" y="2667253"/>
            <a:ext cx="8686800" cy="761747"/>
          </a:xfrm>
        </p:spPr>
        <p:txBody>
          <a:bodyPr/>
          <a:lstStyle/>
          <a:p>
            <a:r>
              <a:rPr lang="en-US" dirty="0"/>
              <a:t>SOURCES of TRUTH</a:t>
            </a:r>
          </a:p>
        </p:txBody>
      </p:sp>
    </p:spTree>
    <p:extLst>
      <p:ext uri="{BB962C8B-B14F-4D97-AF65-F5344CB8AC3E}">
        <p14:creationId xmlns:p14="http://schemas.microsoft.com/office/powerpoint/2010/main" val="162679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7ADD13A-1FC5-4E10-A41C-E66517495872}"/>
              </a:ext>
            </a:extLst>
          </p:cNvPr>
          <p:cNvSpPr/>
          <p:nvPr/>
        </p:nvSpPr>
        <p:spPr bwMode="gray">
          <a:xfrm>
            <a:off x="558164" y="1224323"/>
            <a:ext cx="4345577" cy="4409353"/>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2" name="Text Placeholder 31">
            <a:extLst>
              <a:ext uri="{FF2B5EF4-FFF2-40B4-BE49-F238E27FC236}">
                <a16:creationId xmlns:a16="http://schemas.microsoft.com/office/drawing/2014/main" id="{83828B0F-41C5-4CEE-8D9F-90F6ECD9A8C4}"/>
              </a:ext>
            </a:extLst>
          </p:cNvPr>
          <p:cNvSpPr>
            <a:spLocks noGrp="1"/>
          </p:cNvSpPr>
          <p:nvPr>
            <p:ph type="title" idx="4294967295"/>
          </p:nvPr>
        </p:nvSpPr>
        <p:spPr>
          <a:xfrm>
            <a:off x="792501" y="1203921"/>
            <a:ext cx="3750197" cy="824696"/>
          </a:xfrm>
        </p:spPr>
        <p:txBody>
          <a:bodyPr wrap="square" anchor="b">
            <a:normAutofit/>
          </a:bodyPr>
          <a:lstStyle/>
          <a:p>
            <a:pPr>
              <a:spcBef>
                <a:spcPts val="0"/>
              </a:spcBef>
            </a:pPr>
            <a:r>
              <a:rPr lang="en-US" b="1" i="0" dirty="0">
                <a:effectLst/>
              </a:rPr>
              <a:t>Network Provider Manual  </a:t>
            </a:r>
          </a:p>
          <a:p>
            <a:pPr>
              <a:spcBef>
                <a:spcPts val="0"/>
              </a:spcBef>
            </a:pPr>
            <a:r>
              <a:rPr lang="en-US" b="0" i="0" u="sng" dirty="0">
                <a:effectLst/>
                <a:hlinkClick r:id="rId2" tooltip="Provider Manual -- July  1, 2022"/>
              </a:rPr>
              <a:t>Provider Manual</a:t>
            </a:r>
            <a:endParaRPr lang="en-US" b="0" i="0" dirty="0">
              <a:effectLst/>
            </a:endParaRPr>
          </a:p>
        </p:txBody>
      </p:sp>
      <p:pic>
        <p:nvPicPr>
          <p:cNvPr id="36" name="Picture 35">
            <a:extLst>
              <a:ext uri="{FF2B5EF4-FFF2-40B4-BE49-F238E27FC236}">
                <a16:creationId xmlns:a16="http://schemas.microsoft.com/office/drawing/2014/main" id="{5D9CCFFC-2A85-4AB1-8425-AD14C47CFB9E}"/>
              </a:ext>
            </a:extLst>
          </p:cNvPr>
          <p:cNvPicPr>
            <a:picLocks noChangeAspect="1"/>
          </p:cNvPicPr>
          <p:nvPr/>
        </p:nvPicPr>
        <p:blipFill>
          <a:blip r:embed="rId3"/>
          <a:stretch>
            <a:fillRect/>
          </a:stretch>
        </p:blipFill>
        <p:spPr>
          <a:xfrm>
            <a:off x="6600824" y="295266"/>
            <a:ext cx="4798675" cy="5979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2" name="Title 1">
            <a:extLst>
              <a:ext uri="{FF2B5EF4-FFF2-40B4-BE49-F238E27FC236}">
                <a16:creationId xmlns:a16="http://schemas.microsoft.com/office/drawing/2014/main" id="{9F8BF56F-8180-4CC3-ABD4-4B952EF03699}"/>
              </a:ext>
            </a:extLst>
          </p:cNvPr>
          <p:cNvSpPr txBox="1">
            <a:spLocks/>
          </p:cNvSpPr>
          <p:nvPr/>
        </p:nvSpPr>
        <p:spPr bwMode="gray">
          <a:xfrm>
            <a:off x="283026" y="233403"/>
            <a:ext cx="6117773"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dirty="0"/>
              <a:t>Sources of Truth:  Provider Manual</a:t>
            </a:r>
          </a:p>
        </p:txBody>
      </p:sp>
      <p:sp>
        <p:nvSpPr>
          <p:cNvPr id="44" name="TextBox 43">
            <a:extLst>
              <a:ext uri="{FF2B5EF4-FFF2-40B4-BE49-F238E27FC236}">
                <a16:creationId xmlns:a16="http://schemas.microsoft.com/office/drawing/2014/main" id="{42812BB8-A917-41E0-9952-5BD2BCC27DC4}"/>
              </a:ext>
            </a:extLst>
          </p:cNvPr>
          <p:cNvSpPr txBox="1"/>
          <p:nvPr/>
        </p:nvSpPr>
        <p:spPr bwMode="gray">
          <a:xfrm>
            <a:off x="729159" y="2371727"/>
            <a:ext cx="3813539" cy="2800767"/>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dirty="0"/>
              <a:t>Gives you the definition of Prior Authorization</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a:t>Tells you what services require Prior Authorization</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a:t>Provides the service description, how it should be provided and who should provide the service</a:t>
            </a:r>
          </a:p>
        </p:txBody>
      </p:sp>
    </p:spTree>
    <p:extLst>
      <p:ext uri="{BB962C8B-B14F-4D97-AF65-F5344CB8AC3E}">
        <p14:creationId xmlns:p14="http://schemas.microsoft.com/office/powerpoint/2010/main" val="47328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7ADD13A-1FC5-4E10-A41C-E66517495872}"/>
              </a:ext>
            </a:extLst>
          </p:cNvPr>
          <p:cNvSpPr/>
          <p:nvPr/>
        </p:nvSpPr>
        <p:spPr bwMode="gray">
          <a:xfrm>
            <a:off x="732155" y="1103267"/>
            <a:ext cx="4293713" cy="4409353"/>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2" name="Text Placeholder 31">
            <a:extLst>
              <a:ext uri="{FF2B5EF4-FFF2-40B4-BE49-F238E27FC236}">
                <a16:creationId xmlns:a16="http://schemas.microsoft.com/office/drawing/2014/main" id="{83828B0F-41C5-4CEE-8D9F-90F6ECD9A8C4}"/>
              </a:ext>
            </a:extLst>
          </p:cNvPr>
          <p:cNvSpPr>
            <a:spLocks noGrp="1"/>
          </p:cNvSpPr>
          <p:nvPr>
            <p:ph type="title" idx="4294967295"/>
          </p:nvPr>
        </p:nvSpPr>
        <p:spPr>
          <a:xfrm>
            <a:off x="918243" y="1194781"/>
            <a:ext cx="3750197" cy="824696"/>
          </a:xfrm>
        </p:spPr>
        <p:txBody>
          <a:bodyPr wrap="square" anchor="b">
            <a:normAutofit fontScale="90000"/>
          </a:bodyPr>
          <a:lstStyle/>
          <a:p>
            <a:pPr algn="l"/>
            <a:br>
              <a:rPr lang="en-US" b="1" i="0" dirty="0">
                <a:solidFill>
                  <a:srgbClr val="282A2E"/>
                </a:solidFill>
                <a:effectLst/>
                <a:latin typeface="frutiger"/>
              </a:rPr>
            </a:br>
            <a:r>
              <a:rPr lang="en-US" b="1" i="0" dirty="0">
                <a:solidFill>
                  <a:srgbClr val="282A2E"/>
                </a:solidFill>
                <a:effectLst/>
                <a:latin typeface="frutiger"/>
              </a:rPr>
              <a:t>Level of Care Guidelines</a:t>
            </a:r>
            <a:br>
              <a:rPr lang="en-US" b="1" i="0" dirty="0">
                <a:solidFill>
                  <a:srgbClr val="282A2E"/>
                </a:solidFill>
                <a:effectLst/>
                <a:latin typeface="frutiger"/>
              </a:rPr>
            </a:br>
            <a:r>
              <a:rPr lang="en-US" b="0" i="0" u="sng" dirty="0">
                <a:solidFill>
                  <a:srgbClr val="005E9D"/>
                </a:solidFill>
                <a:effectLst/>
                <a:latin typeface="frutiger"/>
                <a:hlinkClick r:id="rId2" tooltip="Idaho Medicaid Supplemental Clinical Criteria"/>
              </a:rPr>
              <a:t>Idaho Medicaid Supplemental Clinical Criteria</a:t>
            </a:r>
            <a:endParaRPr lang="en-US" b="0" i="0" dirty="0">
              <a:solidFill>
                <a:srgbClr val="434448"/>
              </a:solidFill>
              <a:effectLst/>
              <a:latin typeface="frutiger"/>
            </a:endParaRPr>
          </a:p>
        </p:txBody>
      </p:sp>
      <p:sp>
        <p:nvSpPr>
          <p:cNvPr id="42" name="Title 1">
            <a:extLst>
              <a:ext uri="{FF2B5EF4-FFF2-40B4-BE49-F238E27FC236}">
                <a16:creationId xmlns:a16="http://schemas.microsoft.com/office/drawing/2014/main" id="{9F8BF56F-8180-4CC3-ABD4-4B952EF03699}"/>
              </a:ext>
            </a:extLst>
          </p:cNvPr>
          <p:cNvSpPr txBox="1">
            <a:spLocks/>
          </p:cNvSpPr>
          <p:nvPr/>
        </p:nvSpPr>
        <p:spPr bwMode="gray">
          <a:xfrm>
            <a:off x="283026" y="233403"/>
            <a:ext cx="6657705"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dirty="0"/>
              <a:t>Sources of Truth:  Supplemental Clinical Criteria</a:t>
            </a:r>
          </a:p>
        </p:txBody>
      </p:sp>
      <p:pic>
        <p:nvPicPr>
          <p:cNvPr id="3" name="Picture 2">
            <a:extLst>
              <a:ext uri="{FF2B5EF4-FFF2-40B4-BE49-F238E27FC236}">
                <a16:creationId xmlns:a16="http://schemas.microsoft.com/office/drawing/2014/main" id="{7278CFF0-24B8-495C-B4E1-C77CD07EE2CF}"/>
              </a:ext>
            </a:extLst>
          </p:cNvPr>
          <p:cNvPicPr>
            <a:picLocks noChangeAspect="1"/>
          </p:cNvPicPr>
          <p:nvPr/>
        </p:nvPicPr>
        <p:blipFill>
          <a:blip r:embed="rId3"/>
          <a:stretch>
            <a:fillRect/>
          </a:stretch>
        </p:blipFill>
        <p:spPr>
          <a:xfrm>
            <a:off x="7332617" y="309869"/>
            <a:ext cx="4127228" cy="6122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82589018-4629-4128-91E2-5539A7827829}"/>
              </a:ext>
            </a:extLst>
          </p:cNvPr>
          <p:cNvSpPr txBox="1"/>
          <p:nvPr/>
        </p:nvSpPr>
        <p:spPr bwMode="gray">
          <a:xfrm>
            <a:off x="918243" y="2286110"/>
            <a:ext cx="3813539" cy="2169825"/>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dirty="0"/>
              <a:t>Provides a service description</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a:t>Provides the clinical criteria a member should meet for admission, continued services and discharge. </a:t>
            </a:r>
          </a:p>
          <a:p>
            <a:pPr>
              <a:spcBef>
                <a:spcPts val="600"/>
              </a:spcBef>
            </a:pPr>
            <a:endParaRPr lang="en-US" dirty="0"/>
          </a:p>
        </p:txBody>
      </p:sp>
    </p:spTree>
    <p:extLst>
      <p:ext uri="{BB962C8B-B14F-4D97-AF65-F5344CB8AC3E}">
        <p14:creationId xmlns:p14="http://schemas.microsoft.com/office/powerpoint/2010/main" val="422497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E6C9-0C7F-4B84-A799-A9DCAAFD3395}"/>
              </a:ext>
            </a:extLst>
          </p:cNvPr>
          <p:cNvSpPr>
            <a:spLocks noGrp="1"/>
          </p:cNvSpPr>
          <p:nvPr>
            <p:ph type="title"/>
          </p:nvPr>
        </p:nvSpPr>
        <p:spPr>
          <a:xfrm>
            <a:off x="1752600" y="2667253"/>
            <a:ext cx="8686800" cy="761747"/>
          </a:xfrm>
        </p:spPr>
        <p:txBody>
          <a:bodyPr/>
          <a:lstStyle/>
          <a:p>
            <a:r>
              <a:rPr lang="en-US" dirty="0"/>
              <a:t>Prior Authorization</a:t>
            </a:r>
          </a:p>
        </p:txBody>
      </p:sp>
    </p:spTree>
    <p:extLst>
      <p:ext uri="{BB962C8B-B14F-4D97-AF65-F5344CB8AC3E}">
        <p14:creationId xmlns:p14="http://schemas.microsoft.com/office/powerpoint/2010/main" val="139667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39A8D9-AA08-4E86-8532-718BFA4E591E}"/>
              </a:ext>
            </a:extLst>
          </p:cNvPr>
          <p:cNvSpPr>
            <a:spLocks noGrp="1"/>
          </p:cNvSpPr>
          <p:nvPr>
            <p:ph idx="1"/>
          </p:nvPr>
        </p:nvSpPr>
        <p:spPr>
          <a:xfrm>
            <a:off x="457199" y="1367128"/>
            <a:ext cx="7389223" cy="304700"/>
          </a:xfrm>
        </p:spPr>
        <p:txBody>
          <a:bodyPr/>
          <a:lstStyle/>
          <a:p>
            <a:r>
              <a:rPr lang="en-US" sz="1800" b="1" dirty="0">
                <a:effectLst/>
              </a:rPr>
              <a:t>From </a:t>
            </a:r>
            <a:r>
              <a:rPr lang="en-US" b="1" dirty="0"/>
              <a:t>pages 55-56 of the Optum Idaho Network Provider Manual:</a:t>
            </a:r>
          </a:p>
        </p:txBody>
      </p:sp>
      <p:sp>
        <p:nvSpPr>
          <p:cNvPr id="3" name="Title 2">
            <a:extLst>
              <a:ext uri="{FF2B5EF4-FFF2-40B4-BE49-F238E27FC236}">
                <a16:creationId xmlns:a16="http://schemas.microsoft.com/office/drawing/2014/main" id="{C5E767E3-B554-48AD-B852-18A88757FFC5}"/>
              </a:ext>
            </a:extLst>
          </p:cNvPr>
          <p:cNvSpPr>
            <a:spLocks noGrp="1"/>
          </p:cNvSpPr>
          <p:nvPr>
            <p:ph type="title"/>
          </p:nvPr>
        </p:nvSpPr>
        <p:spPr/>
        <p:txBody>
          <a:bodyPr/>
          <a:lstStyle/>
          <a:p>
            <a:r>
              <a:rPr lang="en-US" dirty="0"/>
              <a:t>Prior Authorization: Definition</a:t>
            </a:r>
          </a:p>
        </p:txBody>
      </p:sp>
      <p:pic>
        <p:nvPicPr>
          <p:cNvPr id="2" name="Picture 1">
            <a:extLst>
              <a:ext uri="{FF2B5EF4-FFF2-40B4-BE49-F238E27FC236}">
                <a16:creationId xmlns:a16="http://schemas.microsoft.com/office/drawing/2014/main" id="{0D6FA5CB-B7DD-42E8-BC26-AC919D1DF866}"/>
              </a:ext>
            </a:extLst>
          </p:cNvPr>
          <p:cNvPicPr>
            <a:picLocks noChangeAspect="1"/>
          </p:cNvPicPr>
          <p:nvPr/>
        </p:nvPicPr>
        <p:blipFill>
          <a:blip r:embed="rId2"/>
          <a:stretch>
            <a:fillRect/>
          </a:stretch>
        </p:blipFill>
        <p:spPr>
          <a:xfrm>
            <a:off x="457199" y="2082353"/>
            <a:ext cx="11098224" cy="1822897"/>
          </a:xfrm>
          <a:prstGeom prst="rect">
            <a:avLst/>
          </a:prstGeom>
          <a:ln>
            <a:noFill/>
          </a:ln>
          <a:effectLst>
            <a:outerShdw blurRad="292100" dist="139700" dir="2700000" algn="tl" rotWithShape="0">
              <a:srgbClr val="333333">
                <a:alpha val="65000"/>
              </a:srgbClr>
            </a:outerShdw>
          </a:effectLst>
        </p:spPr>
      </p:pic>
      <p:sp>
        <p:nvSpPr>
          <p:cNvPr id="7" name="Content Placeholder 3">
            <a:extLst>
              <a:ext uri="{FF2B5EF4-FFF2-40B4-BE49-F238E27FC236}">
                <a16:creationId xmlns:a16="http://schemas.microsoft.com/office/drawing/2014/main" id="{B1BECC07-84EB-4C55-A811-680FDABB0080}"/>
              </a:ext>
            </a:extLst>
          </p:cNvPr>
          <p:cNvSpPr txBox="1">
            <a:spLocks/>
          </p:cNvSpPr>
          <p:nvPr/>
        </p:nvSpPr>
        <p:spPr bwMode="gray">
          <a:xfrm>
            <a:off x="457198" y="4783465"/>
            <a:ext cx="11098223" cy="96011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For services requiring Prior Authorization, authorization must be </a:t>
            </a:r>
            <a:r>
              <a:rPr lang="en-US" sz="2000" b="1" u="sng" dirty="0"/>
              <a:t>requested</a:t>
            </a:r>
            <a:r>
              <a:rPr lang="en-US" sz="2000" b="1" dirty="0"/>
              <a:t> PRIOR to providing services. </a:t>
            </a:r>
          </a:p>
        </p:txBody>
      </p:sp>
    </p:spTree>
    <p:extLst>
      <p:ext uri="{BB962C8B-B14F-4D97-AF65-F5344CB8AC3E}">
        <p14:creationId xmlns:p14="http://schemas.microsoft.com/office/powerpoint/2010/main" val="3718799433"/>
      </p:ext>
    </p:extLst>
  </p:cSld>
  <p:clrMapOvr>
    <a:masterClrMapping/>
  </p:clrMapOvr>
</p:sld>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template-20220208" id="{AF4663C2-82EA-47A3-AF54-791320FA6DF4}" vid="{8CC99930-C61A-4FBB-B9C1-049184CE05E2}"/>
    </a:ext>
  </a:extLst>
</a:theme>
</file>

<file path=ppt/theme/theme2.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A98A5C079CAB0448AA9553C873CC4381" ma:contentTypeVersion="15" ma:contentTypeDescription="Create a new document." ma:contentTypeScope="" ma:versionID="d4c60622a62035a79475932c69686a50">
  <xsd:schema xmlns:xsd="http://www.w3.org/2001/XMLSchema" xmlns:xs="http://www.w3.org/2001/XMLSchema" xmlns:p="http://schemas.microsoft.com/office/2006/metadata/properties" xmlns:ns2="400da784-c657-4554-a561-cb8bbb3e58fc" xmlns:ns3="b34e16b9-b760-406f-8b46-7444b5c3add1" targetNamespace="http://schemas.microsoft.com/office/2006/metadata/properties" ma:root="true" ma:fieldsID="8483c2a50c0297e135029c5df1dfc581" ns2:_="" ns3:_="">
    <xsd:import namespace="400da784-c657-4554-a561-cb8bbb3e58fc"/>
    <xsd:import namespace="b34e16b9-b760-406f-8b46-7444b5c3add1"/>
    <xsd:element name="properties">
      <xsd:complexType>
        <xsd:sequence>
          <xsd:element name="documentManagement">
            <xsd:complexType>
              <xsd:all>
                <xsd:element ref="ns2:CWRMItemUniqueId" minOccurs="0"/>
                <xsd:element ref="ns2:CWRMItemRecordState" minOccurs="0"/>
                <xsd:element ref="ns2:CWRMItemRecordCategory" minOccurs="0"/>
                <xsd:element ref="ns2:CWRMItemRecordStatus" minOccurs="0"/>
                <xsd:element ref="ns2:CWRMItemRecordDeclaredDate" minOccurs="0"/>
                <xsd:element ref="ns2:CWRMItemRecordVital" minOccurs="0"/>
                <xsd:element ref="ns2:CWRMItemRecordClassificationTaxHTField0" minOccurs="0"/>
                <xsd:element ref="ns2:TaxCatchAll" minOccurs="0"/>
                <xsd:element ref="ns2:TaxCatchAllLabel" minOccurs="0"/>
                <xsd:element ref="ns2:CWRMItemRecordData"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da784-c657-4554-a561-cb8bbb3e58fc" elementFormDefault="qualified">
    <xsd:import namespace="http://schemas.microsoft.com/office/2006/documentManagement/types"/>
    <xsd:import namespace="http://schemas.microsoft.com/office/infopath/2007/PartnerControls"/>
    <xsd:element name="CWRMItemUniqueId" ma:index="2" nillable="true" ma:displayName="Content ID" ma:description="A universally unique identifier assigned to the item." ma:internalName="CWRMItemUniqueId" ma:readOnly="true">
      <xsd:simpleType>
        <xsd:restriction base="dms:Text"/>
      </xsd:simpleType>
    </xsd:element>
    <xsd:element name="CWRMItemRecordState" ma:index="3" nillable="true" ma:displayName="Record State" ma:description="The current state of this item as it pertains to records management." ma:internalName="CWRMItemRecordState" ma:readOnly="true">
      <xsd:simpleType>
        <xsd:restriction base="dms:Text"/>
      </xsd:simpleType>
    </xsd:element>
    <xsd:element name="CWRMItemRecordCategory" ma:index="4" nillable="true" ma:displayName="Record Category" ma:description="Identifies the current record category for the item." ma:internalName="CWRMItemRecordCategory" ma:readOnly="true">
      <xsd:simpleType>
        <xsd:restriction base="dms:Text"/>
      </xsd:simpleType>
    </xsd:element>
    <xsd:element name="CWRMItemRecordStatus" ma:index="6" nillable="true" ma:displayName="Record Status" ma:description="The current status of this item as it pertains to records management." ma:internalName="CWRMItemRecordStatus" ma:readOnly="true">
      <xsd:simpleType>
        <xsd:restriction base="dms:Text"/>
      </xsd:simpleType>
    </xsd:element>
    <xsd:element name="CWRMItemRecordDeclaredDate" ma:index="7" nillable="true" ma:displayName="Record Declared Date" ma:description="The date and time that the item was declared a record." ma:format="DateTime" ma:internalName="CWRMItemRecordDeclaredDate" ma:readOnly="true">
      <xsd:simpleType>
        <xsd:restriction base="dms:DateTime"/>
      </xsd:simpleType>
    </xsd:element>
    <xsd:element name="CWRMItemRecordVital" ma:index="8" nillable="true" ma:displayName="Record Vital" ma:description="Indicates if this item is considered vital to the organization." ma:internalName="CWRMItemRecordVital" ma:readOnly="true">
      <xsd:simpleType>
        <xsd:restriction base="dms:Boolean"/>
      </xsd:simpleType>
    </xsd:element>
    <xsd:element name="CWRMItemRecordClassificationTaxHTField0" ma:index="12" nillable="true" ma:displayName="Record Classification_0" ma:hidden="true" ma:internalName="CWRMItemRecordClassificationTaxHTField0" ma:readOnly="false">
      <xsd:simpleType>
        <xsd:restriction base="dms:Note"/>
      </xsd:simpleType>
    </xsd:element>
    <xsd:element name="TaxCatchAll" ma:index="13" nillable="true" ma:displayName="Taxonomy Catch All Column" ma:description="" ma:hidden="true" ma:list="{b51979e1-7021-435d-9c16-b18591b58037}" ma:internalName="TaxCatchAll" ma:readOnly="false" ma:showField="CatchAllData"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description="" ma:hidden="true" ma:list="{b51979e1-7021-435d-9c16-b18591b58037}" ma:internalName="TaxCatchAllLabel" ma:readOnly="true" ma:showField="CatchAllDataLabel"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CWRMItemRecordData" ma:index="18" nillable="true" ma:displayName="Record Data" ma:description="Contains system specific record data for the item." ma:hidden="true" ma:internalName="CWRMItemRecordData" ma:readOnly="false">
      <xsd:simpleType>
        <xsd:restriction base="dms:Note"/>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4e16b9-b760-406f-8b46-7444b5c3add1"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WRMItemRecordData xmlns="400da784-c657-4554-a561-cb8bbb3e58fc" xsi:nil="true"/>
    <CWRMItemRecordClassificationTaxHTField0 xmlns="400da784-c657-4554-a561-cb8bbb3e58fc" xsi:nil="true"/>
    <TaxCatchAll xmlns="400da784-c657-4554-a561-cb8bbb3e58fc" xsi:nil="true"/>
    <lcf76f155ced4ddcb4097134ff3c332f xmlns="b34e16b9-b760-406f-8b46-7444b5c3add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9E4D92-F927-4D55-85B9-9E76D59344D6}">
  <ds:schemaRefs>
    <ds:schemaRef ds:uri="http://schemas.microsoft.com/sharepoint/v3/contenttype/forms"/>
  </ds:schemaRefs>
</ds:datastoreItem>
</file>

<file path=customXml/itemProps2.xml><?xml version="1.0" encoding="utf-8"?>
<ds:datastoreItem xmlns:ds="http://schemas.openxmlformats.org/officeDocument/2006/customXml" ds:itemID="{EFFC1168-A104-4275-8947-54E907C4A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da784-c657-4554-a561-cb8bbb3e58fc"/>
    <ds:schemaRef ds:uri="b34e16b9-b760-406f-8b46-7444b5c3a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723F02-F7C4-4320-B81C-6FC49A3212A9}">
  <ds:schemaRefs>
    <ds:schemaRef ds:uri="http://www.w3.org/XML/1998/namespace"/>
    <ds:schemaRef ds:uri="http://purl.org/dc/elements/1.1/"/>
    <ds:schemaRef ds:uri="http://schemas.microsoft.com/office/2006/metadata/properties"/>
    <ds:schemaRef ds:uri="400da784-c657-4554-a561-cb8bbb3e58fc"/>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b34e16b9-b760-406f-8b46-7444b5c3add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Optum PowerPoint Template-2022</Template>
  <TotalTime>1461</TotalTime>
  <Words>832</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frutiger</vt:lpstr>
      <vt:lpstr>Optum Theme</vt:lpstr>
      <vt:lpstr>Prior Authorization 101</vt:lpstr>
      <vt:lpstr>Why are we here?</vt:lpstr>
      <vt:lpstr>Who am I? </vt:lpstr>
      <vt:lpstr>Objectives of this Presentation</vt:lpstr>
      <vt:lpstr>SOURCES of TRUTH</vt:lpstr>
      <vt:lpstr>Network Provider Manual   Provider Manual</vt:lpstr>
      <vt:lpstr> Level of Care Guidelines Idaho Medicaid Supplemental Clinical Criteria</vt:lpstr>
      <vt:lpstr>Prior Authorization</vt:lpstr>
      <vt:lpstr>Prior Authorization: Definition</vt:lpstr>
      <vt:lpstr>Prior Authorization: Services Requiring Prior Authorization </vt:lpstr>
      <vt:lpstr>Prior Authorization: Threshold Services</vt:lpstr>
      <vt:lpstr>Prior Authorization: Threshold Services (cont.)</vt:lpstr>
      <vt:lpstr>Documenting  Clinical Presentation for Prior Authorization</vt:lpstr>
      <vt:lpstr> Level of Care Guidelines Idaho Medicaid Supplemental Clinical Criteria</vt:lpstr>
      <vt:lpstr>PowerPoint Presentation</vt:lpstr>
      <vt:lpstr>PowerPoint Presentation</vt:lpstr>
      <vt:lpstr>Discharge Plan</vt:lpstr>
      <vt:lpstr>PowerPoint Presentation</vt:lpstr>
      <vt:lpstr>Questions?</vt:lpstr>
      <vt:lpstr>References</vt:lpstr>
      <vt:lpstr>PowerPoint Presentation</vt:lpstr>
    </vt:vector>
  </TitlesOfParts>
  <Company>Optum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Kuta, Rebecca A</dc:creator>
  <dc:description>Optum 2022 template developed by Creative Partners. 16:9 on-screen</dc:description>
  <cp:lastModifiedBy>Gilbreath, Allison</cp:lastModifiedBy>
  <cp:revision>12</cp:revision>
  <dcterms:created xsi:type="dcterms:W3CDTF">2022-02-16T22:22:37Z</dcterms:created>
  <dcterms:modified xsi:type="dcterms:W3CDTF">2022-10-19T22:10:25Z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0x010100A98A5C079CAB0448AA9553C873CC4381</vt:lpwstr>
  </property>
  <property fmtid="{D5CDD505-2E9C-101B-9397-08002B2CF9AE}" pid="3" name="CWRMItemRecordClassification">
    <vt:lpwstr/>
  </property>
  <property fmtid="{D5CDD505-2E9C-101B-9397-08002B2CF9AE}" pid="4" name="MediaServiceImageTags">
    <vt:lpwstr/>
  </property>
  <property fmtid="{D5CDD505-2E9C-101B-9397-08002B2CF9AE}" pid="5" name="MSIP_Label_320f21ee-9bdc-4991-8abe-58f53448e302_Enabled">
    <vt:lpwstr>true</vt:lpwstr>
  </property>
  <property fmtid="{D5CDD505-2E9C-101B-9397-08002B2CF9AE}" pid="6" name="MSIP_Label_320f21ee-9bdc-4991-8abe-58f53448e302_SetDate">
    <vt:lpwstr>2022-10-19T22:09:28Z</vt:lpwstr>
  </property>
  <property fmtid="{D5CDD505-2E9C-101B-9397-08002B2CF9AE}" pid="7" name="MSIP_Label_320f21ee-9bdc-4991-8abe-58f53448e302_Method">
    <vt:lpwstr>Privileged</vt:lpwstr>
  </property>
  <property fmtid="{D5CDD505-2E9C-101B-9397-08002B2CF9AE}" pid="8" name="MSIP_Label_320f21ee-9bdc-4991-8abe-58f53448e302_Name">
    <vt:lpwstr>External Label</vt:lpwstr>
  </property>
  <property fmtid="{D5CDD505-2E9C-101B-9397-08002B2CF9AE}" pid="9" name="MSIP_Label_320f21ee-9bdc-4991-8abe-58f53448e302_SiteId">
    <vt:lpwstr>db05faca-c82a-4b9d-b9c5-0f64b6755421</vt:lpwstr>
  </property>
  <property fmtid="{D5CDD505-2E9C-101B-9397-08002B2CF9AE}" pid="10" name="MSIP_Label_320f21ee-9bdc-4991-8abe-58f53448e302_ActionId">
    <vt:lpwstr>b0c02115-a836-4a98-8ada-46585e649098</vt:lpwstr>
  </property>
  <property fmtid="{D5CDD505-2E9C-101B-9397-08002B2CF9AE}" pid="11" name="MSIP_Label_320f21ee-9bdc-4991-8abe-58f53448e302_ContentBits">
    <vt:lpwstr>0</vt:lpwstr>
  </property>
</Properties>
</file>