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1" r:id="rId1"/>
  </p:sldMasterIdLst>
  <p:notesMasterIdLst>
    <p:notesMasterId r:id="rId103"/>
  </p:notesMasterIdLst>
  <p:handoutMasterIdLst>
    <p:handoutMasterId r:id="rId104"/>
  </p:handoutMasterIdLst>
  <p:sldIdLst>
    <p:sldId id="256" r:id="rId2"/>
    <p:sldId id="258" r:id="rId3"/>
    <p:sldId id="1994" r:id="rId4"/>
    <p:sldId id="1991" r:id="rId5"/>
    <p:sldId id="335" r:id="rId6"/>
    <p:sldId id="263" r:id="rId7"/>
    <p:sldId id="368" r:id="rId8"/>
    <p:sldId id="337" r:id="rId9"/>
    <p:sldId id="339" r:id="rId10"/>
    <p:sldId id="340" r:id="rId11"/>
    <p:sldId id="273" r:id="rId12"/>
    <p:sldId id="363" r:id="rId13"/>
    <p:sldId id="369" r:id="rId14"/>
    <p:sldId id="278" r:id="rId15"/>
    <p:sldId id="370" r:id="rId16"/>
    <p:sldId id="367" r:id="rId17"/>
    <p:sldId id="290" r:id="rId18"/>
    <p:sldId id="296" r:id="rId19"/>
    <p:sldId id="294" r:id="rId20"/>
    <p:sldId id="295" r:id="rId21"/>
    <p:sldId id="307" r:id="rId22"/>
    <p:sldId id="309" r:id="rId23"/>
    <p:sldId id="310" r:id="rId24"/>
    <p:sldId id="685" r:id="rId25"/>
    <p:sldId id="683" r:id="rId26"/>
    <p:sldId id="1986" r:id="rId27"/>
    <p:sldId id="1971" r:id="rId28"/>
    <p:sldId id="271" r:id="rId29"/>
    <p:sldId id="1987" r:id="rId30"/>
    <p:sldId id="284" r:id="rId31"/>
    <p:sldId id="1988" r:id="rId32"/>
    <p:sldId id="1992" r:id="rId33"/>
    <p:sldId id="1993" r:id="rId34"/>
    <p:sldId id="432" r:id="rId35"/>
    <p:sldId id="1866" r:id="rId36"/>
    <p:sldId id="1868" r:id="rId37"/>
    <p:sldId id="449" r:id="rId38"/>
    <p:sldId id="1990" r:id="rId39"/>
    <p:sldId id="376" r:id="rId40"/>
    <p:sldId id="378" r:id="rId41"/>
    <p:sldId id="417" r:id="rId42"/>
    <p:sldId id="501" r:id="rId43"/>
    <p:sldId id="462" r:id="rId44"/>
    <p:sldId id="511" r:id="rId45"/>
    <p:sldId id="1641" r:id="rId46"/>
    <p:sldId id="1622" r:id="rId47"/>
    <p:sldId id="1629" r:id="rId48"/>
    <p:sldId id="1627" r:id="rId49"/>
    <p:sldId id="1624" r:id="rId50"/>
    <p:sldId id="1630" r:id="rId51"/>
    <p:sldId id="1631" r:id="rId52"/>
    <p:sldId id="1634" r:id="rId53"/>
    <p:sldId id="1846" r:id="rId54"/>
    <p:sldId id="1712" r:id="rId55"/>
    <p:sldId id="1857" r:id="rId56"/>
    <p:sldId id="1828" r:id="rId57"/>
    <p:sldId id="1977" r:id="rId58"/>
    <p:sldId id="1692" r:id="rId59"/>
    <p:sldId id="1959" r:id="rId60"/>
    <p:sldId id="1716" r:id="rId61"/>
    <p:sldId id="1794" r:id="rId62"/>
    <p:sldId id="1960" r:id="rId63"/>
    <p:sldId id="1698" r:id="rId64"/>
    <p:sldId id="1812" r:id="rId65"/>
    <p:sldId id="1703" r:id="rId66"/>
    <p:sldId id="1978" r:id="rId67"/>
    <p:sldId id="1560" r:id="rId68"/>
    <p:sldId id="1593" r:id="rId69"/>
    <p:sldId id="1957" r:id="rId70"/>
    <p:sldId id="1596" r:id="rId71"/>
    <p:sldId id="1599" r:id="rId72"/>
    <p:sldId id="1979" r:id="rId73"/>
    <p:sldId id="1963" r:id="rId74"/>
    <p:sldId id="1995" r:id="rId75"/>
    <p:sldId id="1903" r:id="rId76"/>
    <p:sldId id="1962" r:id="rId77"/>
    <p:sldId id="1964" r:id="rId78"/>
    <p:sldId id="1961" r:id="rId79"/>
    <p:sldId id="1902" r:id="rId80"/>
    <p:sldId id="1965" r:id="rId81"/>
    <p:sldId id="1984" r:id="rId82"/>
    <p:sldId id="1983" r:id="rId83"/>
    <p:sldId id="1713" r:id="rId84"/>
    <p:sldId id="636" r:id="rId85"/>
    <p:sldId id="1981" r:id="rId86"/>
    <p:sldId id="1968" r:id="rId87"/>
    <p:sldId id="601" r:id="rId88"/>
    <p:sldId id="1835" r:id="rId89"/>
    <p:sldId id="508" r:id="rId90"/>
    <p:sldId id="625" r:id="rId91"/>
    <p:sldId id="1969" r:id="rId92"/>
    <p:sldId id="1967" r:id="rId93"/>
    <p:sldId id="1966" r:id="rId94"/>
    <p:sldId id="1604" r:id="rId95"/>
    <p:sldId id="815" r:id="rId96"/>
    <p:sldId id="1836" r:id="rId97"/>
    <p:sldId id="642" r:id="rId98"/>
    <p:sldId id="1973" r:id="rId99"/>
    <p:sldId id="1847" r:id="rId100"/>
    <p:sldId id="1696" r:id="rId101"/>
    <p:sldId id="1845" r:id="rId102"/>
  </p:sldIdLst>
  <p:sldSz cx="9144000" cy="6858000" type="screen4x3"/>
  <p:notesSz cx="9296400" cy="7010400"/>
  <p:embeddedFontLst>
    <p:embeddedFont>
      <p:font typeface="Calibri" panose="020F0502020204030204" pitchFamily="34" charset="0"/>
      <p:regular r:id="rId105"/>
      <p:bold r:id="rId106"/>
      <p:italic r:id="rId107"/>
      <p:boldItalic r:id="rId108"/>
    </p:embeddedFont>
    <p:embeddedFont>
      <p:font typeface="Franklin Gothic Medium Cond" panose="020B0606030402020204" pitchFamily="34" charset="0"/>
      <p:regular r:id="rId109"/>
    </p:embeddedFont>
    <p:embeddedFont>
      <p:font typeface="Open Sans" pitchFamily="2" charset="0"/>
      <p:regular r:id="rId110"/>
      <p:bold r:id="rId111"/>
      <p:italic r:id="rId112"/>
      <p:boldItalic r:id="rId113"/>
    </p:embeddedFont>
    <p:embeddedFont>
      <p:font typeface="Rockwell" panose="02060603020205020403" pitchFamily="18" charset="0"/>
      <p:regular r:id="rId114"/>
      <p:bold r:id="rId115"/>
      <p:italic r:id="rId116"/>
      <p:boldItalic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AE087-3FF8-4747-A9FD-9FA8759E053E}">
          <p14:sldIdLst>
            <p14:sldId id="256"/>
            <p14:sldId id="258"/>
            <p14:sldId id="1994"/>
            <p14:sldId id="1991"/>
            <p14:sldId id="335"/>
            <p14:sldId id="263"/>
            <p14:sldId id="368"/>
            <p14:sldId id="337"/>
            <p14:sldId id="339"/>
            <p14:sldId id="340"/>
            <p14:sldId id="273"/>
            <p14:sldId id="363"/>
            <p14:sldId id="369"/>
            <p14:sldId id="278"/>
            <p14:sldId id="370"/>
            <p14:sldId id="367"/>
            <p14:sldId id="290"/>
            <p14:sldId id="296"/>
            <p14:sldId id="294"/>
            <p14:sldId id="295"/>
            <p14:sldId id="307"/>
            <p14:sldId id="309"/>
            <p14:sldId id="310"/>
            <p14:sldId id="685"/>
            <p14:sldId id="683"/>
            <p14:sldId id="1986"/>
            <p14:sldId id="1971"/>
            <p14:sldId id="271"/>
            <p14:sldId id="1987"/>
            <p14:sldId id="284"/>
            <p14:sldId id="1988"/>
            <p14:sldId id="1992"/>
            <p14:sldId id="1993"/>
            <p14:sldId id="432"/>
            <p14:sldId id="1866"/>
            <p14:sldId id="1868"/>
            <p14:sldId id="449"/>
            <p14:sldId id="1990"/>
            <p14:sldId id="376"/>
            <p14:sldId id="378"/>
            <p14:sldId id="417"/>
            <p14:sldId id="501"/>
            <p14:sldId id="462"/>
            <p14:sldId id="511"/>
            <p14:sldId id="1641"/>
            <p14:sldId id="1622"/>
            <p14:sldId id="1629"/>
            <p14:sldId id="1627"/>
            <p14:sldId id="1624"/>
            <p14:sldId id="1630"/>
            <p14:sldId id="1631"/>
            <p14:sldId id="1634"/>
            <p14:sldId id="1846"/>
            <p14:sldId id="1712"/>
            <p14:sldId id="1857"/>
            <p14:sldId id="1828"/>
            <p14:sldId id="1977"/>
            <p14:sldId id="1692"/>
            <p14:sldId id="1959"/>
            <p14:sldId id="1716"/>
            <p14:sldId id="1794"/>
            <p14:sldId id="1960"/>
            <p14:sldId id="1698"/>
            <p14:sldId id="1812"/>
            <p14:sldId id="1703"/>
            <p14:sldId id="1978"/>
            <p14:sldId id="1560"/>
            <p14:sldId id="1593"/>
            <p14:sldId id="1957"/>
            <p14:sldId id="1596"/>
            <p14:sldId id="1599"/>
            <p14:sldId id="1979"/>
            <p14:sldId id="1963"/>
            <p14:sldId id="1995"/>
            <p14:sldId id="1903"/>
            <p14:sldId id="1962"/>
            <p14:sldId id="1964"/>
            <p14:sldId id="1961"/>
            <p14:sldId id="1902"/>
            <p14:sldId id="1965"/>
            <p14:sldId id="1984"/>
            <p14:sldId id="1983"/>
            <p14:sldId id="1713"/>
            <p14:sldId id="636"/>
            <p14:sldId id="1981"/>
            <p14:sldId id="1968"/>
            <p14:sldId id="601"/>
            <p14:sldId id="1835"/>
            <p14:sldId id="508"/>
            <p14:sldId id="625"/>
            <p14:sldId id="1969"/>
            <p14:sldId id="1967"/>
            <p14:sldId id="1966"/>
            <p14:sldId id="1604"/>
            <p14:sldId id="815"/>
            <p14:sldId id="1836"/>
            <p14:sldId id="642"/>
            <p14:sldId id="1973"/>
            <p14:sldId id="1847"/>
            <p14:sldId id="1696"/>
            <p14:sldId id="1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646"/>
    <a:srgbClr val="1B3C79"/>
    <a:srgbClr val="4E8297"/>
    <a:srgbClr val="B4B4B4"/>
    <a:srgbClr val="4869A4"/>
    <a:srgbClr val="4E82CC"/>
    <a:srgbClr val="45A7DF"/>
    <a:srgbClr val="0099CC"/>
    <a:srgbClr val="70AD47"/>
    <a:srgbClr val="99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712" autoAdjust="0"/>
  </p:normalViewPr>
  <p:slideViewPr>
    <p:cSldViewPr snapToGrid="0">
      <p:cViewPr varScale="1">
        <p:scale>
          <a:sx n="81" d="100"/>
          <a:sy n="81" d="100"/>
        </p:scale>
        <p:origin x="893"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117"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9.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4.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0.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B745F-DF39-422C-96C8-5C08E961A1D8}" type="doc">
      <dgm:prSet loTypeId="urn:microsoft.com/office/officeart/2005/8/layout/venn1" loCatId="relationship" qsTypeId="urn:microsoft.com/office/officeart/2005/8/quickstyle/simple1" qsCatId="simple" csTypeId="urn:microsoft.com/office/officeart/2005/8/colors/colorful2" csCatId="colorful" phldr="1"/>
      <dgm:spPr/>
    </dgm:pt>
    <dgm:pt modelId="{D81A6060-C955-4C5D-9CED-93D32608959E}">
      <dgm:prSet phldrT="[Text]" custT="1"/>
      <dgm:spPr/>
      <dgm:t>
        <a:bodyPr/>
        <a:lstStyle/>
        <a:p>
          <a:r>
            <a:rPr lang="en-US" sz="2400" b="1" dirty="0">
              <a:solidFill>
                <a:srgbClr val="C00000"/>
              </a:solidFill>
            </a:rPr>
            <a:t>Info Blocking Rule</a:t>
          </a:r>
        </a:p>
      </dgm:t>
    </dgm:pt>
    <dgm:pt modelId="{6A068C21-8F9B-435B-B087-CC39C3D57EEB}" type="parTrans" cxnId="{7576D5C8-ED52-42C5-9A40-9518DE428B5E}">
      <dgm:prSet/>
      <dgm:spPr/>
      <dgm:t>
        <a:bodyPr/>
        <a:lstStyle/>
        <a:p>
          <a:endParaRPr lang="en-US"/>
        </a:p>
      </dgm:t>
    </dgm:pt>
    <dgm:pt modelId="{CE1586A1-E66F-4E8A-8361-7625EE59BB1D}" type="sibTrans" cxnId="{7576D5C8-ED52-42C5-9A40-9518DE428B5E}">
      <dgm:prSet/>
      <dgm:spPr/>
      <dgm:t>
        <a:bodyPr/>
        <a:lstStyle/>
        <a:p>
          <a:endParaRPr lang="en-US"/>
        </a:p>
      </dgm:t>
    </dgm:pt>
    <dgm:pt modelId="{E30BC286-5D6C-495D-9F74-B15A562EE1E5}">
      <dgm:prSet phldrT="[Text]" custT="1"/>
      <dgm:spPr/>
      <dgm:t>
        <a:bodyPr/>
        <a:lstStyle/>
        <a:p>
          <a:r>
            <a:rPr lang="en-US" sz="2400" b="1" dirty="0">
              <a:solidFill>
                <a:srgbClr val="C00000"/>
              </a:solidFill>
            </a:rPr>
            <a:t>HIPAA</a:t>
          </a:r>
        </a:p>
      </dgm:t>
    </dgm:pt>
    <dgm:pt modelId="{9495F488-ECCA-405F-95B5-5EB1AA4C5691}" type="parTrans" cxnId="{9881FC1C-0C86-4E12-BDAC-3E6188D3276C}">
      <dgm:prSet/>
      <dgm:spPr/>
      <dgm:t>
        <a:bodyPr/>
        <a:lstStyle/>
        <a:p>
          <a:endParaRPr lang="en-US"/>
        </a:p>
      </dgm:t>
    </dgm:pt>
    <dgm:pt modelId="{43D21DC3-883A-4A0B-AC2B-E3BBAE82C4F3}" type="sibTrans" cxnId="{9881FC1C-0C86-4E12-BDAC-3E6188D3276C}">
      <dgm:prSet/>
      <dgm:spPr/>
      <dgm:t>
        <a:bodyPr/>
        <a:lstStyle/>
        <a:p>
          <a:endParaRPr lang="en-US"/>
        </a:p>
      </dgm:t>
    </dgm:pt>
    <dgm:pt modelId="{26BADAA3-8083-44CF-9EC0-7044C2A6B9E6}">
      <dgm:prSet phldrT="[Text]" custT="1"/>
      <dgm:spPr/>
      <dgm:t>
        <a:bodyPr/>
        <a:lstStyle/>
        <a:p>
          <a:r>
            <a:rPr lang="en-US" sz="2400" b="1" dirty="0">
              <a:solidFill>
                <a:srgbClr val="C00000"/>
              </a:solidFill>
            </a:rPr>
            <a:t>Licensure standards</a:t>
          </a:r>
        </a:p>
      </dgm:t>
    </dgm:pt>
    <dgm:pt modelId="{2728BC30-22B4-4519-AF41-39C3A0F6D8E5}" type="parTrans" cxnId="{040C1A0F-4F9A-45DA-B54E-7C9B03C7D68B}">
      <dgm:prSet/>
      <dgm:spPr/>
      <dgm:t>
        <a:bodyPr/>
        <a:lstStyle/>
        <a:p>
          <a:endParaRPr lang="en-US"/>
        </a:p>
      </dgm:t>
    </dgm:pt>
    <dgm:pt modelId="{CC4963B1-098A-4214-961E-925F80F29E94}" type="sibTrans" cxnId="{040C1A0F-4F9A-45DA-B54E-7C9B03C7D68B}">
      <dgm:prSet/>
      <dgm:spPr/>
      <dgm:t>
        <a:bodyPr/>
        <a:lstStyle/>
        <a:p>
          <a:endParaRPr lang="en-US"/>
        </a:p>
      </dgm:t>
    </dgm:pt>
    <dgm:pt modelId="{57576AA9-D6C3-43E8-8364-0AD5ADA4978C}">
      <dgm:prSet phldrT="[Text]" custT="1"/>
      <dgm:spPr/>
      <dgm:t>
        <a:bodyPr/>
        <a:lstStyle/>
        <a:p>
          <a:r>
            <a:rPr lang="en-US" sz="2400" b="1" dirty="0">
              <a:solidFill>
                <a:srgbClr val="C00000"/>
              </a:solidFill>
            </a:rPr>
            <a:t>42 CFR part 2</a:t>
          </a:r>
        </a:p>
      </dgm:t>
    </dgm:pt>
    <dgm:pt modelId="{38E0FA95-FC58-4816-9881-F4DBDB8B312B}" type="parTrans" cxnId="{2CF49C32-6ECF-422C-98EA-8F918F5DCB53}">
      <dgm:prSet/>
      <dgm:spPr/>
      <dgm:t>
        <a:bodyPr/>
        <a:lstStyle/>
        <a:p>
          <a:endParaRPr lang="en-US"/>
        </a:p>
      </dgm:t>
    </dgm:pt>
    <dgm:pt modelId="{46414E8B-C2A7-44B1-94F2-67737E59F86A}" type="sibTrans" cxnId="{2CF49C32-6ECF-422C-98EA-8F918F5DCB53}">
      <dgm:prSet/>
      <dgm:spPr/>
      <dgm:t>
        <a:bodyPr/>
        <a:lstStyle/>
        <a:p>
          <a:endParaRPr lang="en-US"/>
        </a:p>
      </dgm:t>
    </dgm:pt>
    <dgm:pt modelId="{27A07C7C-AE88-4920-BA6E-AC55225CCE77}" type="pres">
      <dgm:prSet presAssocID="{C51B745F-DF39-422C-96C8-5C08E961A1D8}" presName="compositeShape" presStyleCnt="0">
        <dgm:presLayoutVars>
          <dgm:chMax val="7"/>
          <dgm:dir/>
          <dgm:resizeHandles val="exact"/>
        </dgm:presLayoutVars>
      </dgm:prSet>
      <dgm:spPr/>
    </dgm:pt>
    <dgm:pt modelId="{CCF9A104-D79B-4376-A057-D1B0D8EDC21D}" type="pres">
      <dgm:prSet presAssocID="{D81A6060-C955-4C5D-9CED-93D32608959E}" presName="circ1" presStyleLbl="vennNode1" presStyleIdx="0" presStyleCnt="4"/>
      <dgm:spPr/>
    </dgm:pt>
    <dgm:pt modelId="{BBD2E420-6FFA-4DA2-99C7-A886A4B840EC}" type="pres">
      <dgm:prSet presAssocID="{D81A6060-C955-4C5D-9CED-93D32608959E}" presName="circ1Tx" presStyleLbl="revTx" presStyleIdx="0" presStyleCnt="0">
        <dgm:presLayoutVars>
          <dgm:chMax val="0"/>
          <dgm:chPref val="0"/>
          <dgm:bulletEnabled val="1"/>
        </dgm:presLayoutVars>
      </dgm:prSet>
      <dgm:spPr/>
    </dgm:pt>
    <dgm:pt modelId="{51FC0D6B-26D0-44A3-83B5-6DC320288BD8}" type="pres">
      <dgm:prSet presAssocID="{E30BC286-5D6C-495D-9F74-B15A562EE1E5}" presName="circ2" presStyleLbl="vennNode1" presStyleIdx="1" presStyleCnt="4" custScaleX="101050"/>
      <dgm:spPr/>
    </dgm:pt>
    <dgm:pt modelId="{335558F2-B1D4-4408-89D9-2057F55C1452}" type="pres">
      <dgm:prSet presAssocID="{E30BC286-5D6C-495D-9F74-B15A562EE1E5}" presName="circ2Tx" presStyleLbl="revTx" presStyleIdx="0" presStyleCnt="0">
        <dgm:presLayoutVars>
          <dgm:chMax val="0"/>
          <dgm:chPref val="0"/>
          <dgm:bulletEnabled val="1"/>
        </dgm:presLayoutVars>
      </dgm:prSet>
      <dgm:spPr/>
    </dgm:pt>
    <dgm:pt modelId="{CF70F252-9CDE-4D4E-B59C-CA63D998C1D0}" type="pres">
      <dgm:prSet presAssocID="{26BADAA3-8083-44CF-9EC0-7044C2A6B9E6}" presName="circ3" presStyleLbl="vennNode1" presStyleIdx="2" presStyleCnt="4"/>
      <dgm:spPr/>
    </dgm:pt>
    <dgm:pt modelId="{0AE33116-965C-4371-869F-53A50E0513BF}" type="pres">
      <dgm:prSet presAssocID="{26BADAA3-8083-44CF-9EC0-7044C2A6B9E6}" presName="circ3Tx" presStyleLbl="revTx" presStyleIdx="0" presStyleCnt="0">
        <dgm:presLayoutVars>
          <dgm:chMax val="0"/>
          <dgm:chPref val="0"/>
          <dgm:bulletEnabled val="1"/>
        </dgm:presLayoutVars>
      </dgm:prSet>
      <dgm:spPr/>
    </dgm:pt>
    <dgm:pt modelId="{CDF095D3-FAA0-4674-BA6A-528B6E4C58F5}" type="pres">
      <dgm:prSet presAssocID="{57576AA9-D6C3-43E8-8364-0AD5ADA4978C}" presName="circ4" presStyleLbl="vennNode1" presStyleIdx="3" presStyleCnt="4"/>
      <dgm:spPr/>
    </dgm:pt>
    <dgm:pt modelId="{9BEDC38A-50F7-43ED-8F7B-7A7E1FE36123}" type="pres">
      <dgm:prSet presAssocID="{57576AA9-D6C3-43E8-8364-0AD5ADA4978C}" presName="circ4Tx" presStyleLbl="revTx" presStyleIdx="0" presStyleCnt="0">
        <dgm:presLayoutVars>
          <dgm:chMax val="0"/>
          <dgm:chPref val="0"/>
          <dgm:bulletEnabled val="1"/>
        </dgm:presLayoutVars>
      </dgm:prSet>
      <dgm:spPr/>
    </dgm:pt>
  </dgm:ptLst>
  <dgm:cxnLst>
    <dgm:cxn modelId="{040C1A0F-4F9A-45DA-B54E-7C9B03C7D68B}" srcId="{C51B745F-DF39-422C-96C8-5C08E961A1D8}" destId="{26BADAA3-8083-44CF-9EC0-7044C2A6B9E6}" srcOrd="2" destOrd="0" parTransId="{2728BC30-22B4-4519-AF41-39C3A0F6D8E5}" sibTransId="{CC4963B1-098A-4214-961E-925F80F29E94}"/>
    <dgm:cxn modelId="{6ACB4618-C498-4C47-A8F2-67E3F482CC0C}" type="presOf" srcId="{D81A6060-C955-4C5D-9CED-93D32608959E}" destId="{BBD2E420-6FFA-4DA2-99C7-A886A4B840EC}" srcOrd="0" destOrd="0" presId="urn:microsoft.com/office/officeart/2005/8/layout/venn1"/>
    <dgm:cxn modelId="{9881FC1C-0C86-4E12-BDAC-3E6188D3276C}" srcId="{C51B745F-DF39-422C-96C8-5C08E961A1D8}" destId="{E30BC286-5D6C-495D-9F74-B15A562EE1E5}" srcOrd="1" destOrd="0" parTransId="{9495F488-ECCA-405F-95B5-5EB1AA4C5691}" sibTransId="{43D21DC3-883A-4A0B-AC2B-E3BBAE82C4F3}"/>
    <dgm:cxn modelId="{2A69E129-B85E-4045-B403-0D1AA2F31EA7}" type="presOf" srcId="{C51B745F-DF39-422C-96C8-5C08E961A1D8}" destId="{27A07C7C-AE88-4920-BA6E-AC55225CCE77}" srcOrd="0" destOrd="0" presId="urn:microsoft.com/office/officeart/2005/8/layout/venn1"/>
    <dgm:cxn modelId="{2CF49C32-6ECF-422C-98EA-8F918F5DCB53}" srcId="{C51B745F-DF39-422C-96C8-5C08E961A1D8}" destId="{57576AA9-D6C3-43E8-8364-0AD5ADA4978C}" srcOrd="3" destOrd="0" parTransId="{38E0FA95-FC58-4816-9881-F4DBDB8B312B}" sibTransId="{46414E8B-C2A7-44B1-94F2-67737E59F86A}"/>
    <dgm:cxn modelId="{CD59C349-6C73-4B46-B172-82F11EE05C65}" type="presOf" srcId="{57576AA9-D6C3-43E8-8364-0AD5ADA4978C}" destId="{CDF095D3-FAA0-4674-BA6A-528B6E4C58F5}" srcOrd="0" destOrd="0" presId="urn:microsoft.com/office/officeart/2005/8/layout/venn1"/>
    <dgm:cxn modelId="{4E6B6755-ED5E-48DE-8CF2-3168F3711286}" type="presOf" srcId="{57576AA9-D6C3-43E8-8364-0AD5ADA4978C}" destId="{9BEDC38A-50F7-43ED-8F7B-7A7E1FE36123}" srcOrd="1" destOrd="0" presId="urn:microsoft.com/office/officeart/2005/8/layout/venn1"/>
    <dgm:cxn modelId="{E6F84677-AD20-463C-A54E-5430821D7198}" type="presOf" srcId="{D81A6060-C955-4C5D-9CED-93D32608959E}" destId="{CCF9A104-D79B-4376-A057-D1B0D8EDC21D}" srcOrd="1" destOrd="0" presId="urn:microsoft.com/office/officeart/2005/8/layout/venn1"/>
    <dgm:cxn modelId="{9002E27D-6F5E-4056-9ED2-F6B361772D75}" type="presOf" srcId="{E30BC286-5D6C-495D-9F74-B15A562EE1E5}" destId="{51FC0D6B-26D0-44A3-83B5-6DC320288BD8}" srcOrd="1" destOrd="0" presId="urn:microsoft.com/office/officeart/2005/8/layout/venn1"/>
    <dgm:cxn modelId="{B76A388F-30E4-42BC-9475-8AF3B39EA96C}" type="presOf" srcId="{26BADAA3-8083-44CF-9EC0-7044C2A6B9E6}" destId="{0AE33116-965C-4371-869F-53A50E0513BF}" srcOrd="1" destOrd="0" presId="urn:microsoft.com/office/officeart/2005/8/layout/venn1"/>
    <dgm:cxn modelId="{1B181A96-E9AD-4AAA-85DA-72F3EE9420FE}" type="presOf" srcId="{E30BC286-5D6C-495D-9F74-B15A562EE1E5}" destId="{335558F2-B1D4-4408-89D9-2057F55C1452}" srcOrd="0" destOrd="0" presId="urn:microsoft.com/office/officeart/2005/8/layout/venn1"/>
    <dgm:cxn modelId="{1719E3A1-C395-431B-9131-CB69C0178BF7}" type="presOf" srcId="{26BADAA3-8083-44CF-9EC0-7044C2A6B9E6}" destId="{CF70F252-9CDE-4D4E-B59C-CA63D998C1D0}" srcOrd="0" destOrd="0" presId="urn:microsoft.com/office/officeart/2005/8/layout/venn1"/>
    <dgm:cxn modelId="{7576D5C8-ED52-42C5-9A40-9518DE428B5E}" srcId="{C51B745F-DF39-422C-96C8-5C08E961A1D8}" destId="{D81A6060-C955-4C5D-9CED-93D32608959E}" srcOrd="0" destOrd="0" parTransId="{6A068C21-8F9B-435B-B087-CC39C3D57EEB}" sibTransId="{CE1586A1-E66F-4E8A-8361-7625EE59BB1D}"/>
    <dgm:cxn modelId="{DA0BA868-21A1-4536-8510-13667A77F61B}" type="presParOf" srcId="{27A07C7C-AE88-4920-BA6E-AC55225CCE77}" destId="{CCF9A104-D79B-4376-A057-D1B0D8EDC21D}" srcOrd="0" destOrd="0" presId="urn:microsoft.com/office/officeart/2005/8/layout/venn1"/>
    <dgm:cxn modelId="{E12E4585-9A5C-402C-AD1D-0940FE6F9BE4}" type="presParOf" srcId="{27A07C7C-AE88-4920-BA6E-AC55225CCE77}" destId="{BBD2E420-6FFA-4DA2-99C7-A886A4B840EC}" srcOrd="1" destOrd="0" presId="urn:microsoft.com/office/officeart/2005/8/layout/venn1"/>
    <dgm:cxn modelId="{FA81C57C-1D36-49C0-8751-E4BE241F6705}" type="presParOf" srcId="{27A07C7C-AE88-4920-BA6E-AC55225CCE77}" destId="{51FC0D6B-26D0-44A3-83B5-6DC320288BD8}" srcOrd="2" destOrd="0" presId="urn:microsoft.com/office/officeart/2005/8/layout/venn1"/>
    <dgm:cxn modelId="{F9D43593-9F1E-4BBC-A88C-F967C11BBA9A}" type="presParOf" srcId="{27A07C7C-AE88-4920-BA6E-AC55225CCE77}" destId="{335558F2-B1D4-4408-89D9-2057F55C1452}" srcOrd="3" destOrd="0" presId="urn:microsoft.com/office/officeart/2005/8/layout/venn1"/>
    <dgm:cxn modelId="{11D4E1F8-190A-4D07-A0D5-B81409480BAB}" type="presParOf" srcId="{27A07C7C-AE88-4920-BA6E-AC55225CCE77}" destId="{CF70F252-9CDE-4D4E-B59C-CA63D998C1D0}" srcOrd="4" destOrd="0" presId="urn:microsoft.com/office/officeart/2005/8/layout/venn1"/>
    <dgm:cxn modelId="{47877126-75E3-4F79-90EC-24FA839EA23A}" type="presParOf" srcId="{27A07C7C-AE88-4920-BA6E-AC55225CCE77}" destId="{0AE33116-965C-4371-869F-53A50E0513BF}" srcOrd="5" destOrd="0" presId="urn:microsoft.com/office/officeart/2005/8/layout/venn1"/>
    <dgm:cxn modelId="{9F4B1ECE-C91A-4C73-839A-A3A0A199F75F}" type="presParOf" srcId="{27A07C7C-AE88-4920-BA6E-AC55225CCE77}" destId="{CDF095D3-FAA0-4674-BA6A-528B6E4C58F5}" srcOrd="6" destOrd="0" presId="urn:microsoft.com/office/officeart/2005/8/layout/venn1"/>
    <dgm:cxn modelId="{EB1B8A09-5333-4DD7-AF9F-2FE01F8AC159}" type="presParOf" srcId="{27A07C7C-AE88-4920-BA6E-AC55225CCE77}" destId="{9BEDC38A-50F7-43ED-8F7B-7A7E1FE3612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9A104-D79B-4376-A057-D1B0D8EDC21D}">
      <dsp:nvSpPr>
        <dsp:cNvPr id="0" name=""/>
        <dsp:cNvSpPr/>
      </dsp:nvSpPr>
      <dsp:spPr>
        <a:xfrm>
          <a:off x="1569064" y="47085"/>
          <a:ext cx="2448433" cy="244843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Info Blocking Rule</a:t>
          </a:r>
        </a:p>
      </dsp:txBody>
      <dsp:txXfrm>
        <a:off x="1851575" y="376682"/>
        <a:ext cx="1883410" cy="776906"/>
      </dsp:txXfrm>
    </dsp:sp>
    <dsp:sp modelId="{51FC0D6B-26D0-44A3-83B5-6DC320288BD8}">
      <dsp:nvSpPr>
        <dsp:cNvPr id="0" name=""/>
        <dsp:cNvSpPr/>
      </dsp:nvSpPr>
      <dsp:spPr>
        <a:xfrm>
          <a:off x="2639170" y="1130046"/>
          <a:ext cx="2474141" cy="2448433"/>
        </a:xfrm>
        <a:prstGeom prst="ellipse">
          <a:avLst/>
        </a:prstGeom>
        <a:solidFill>
          <a:schemeClr val="accent2">
            <a:alpha val="50000"/>
            <a:hueOff val="2973968"/>
            <a:satOff val="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HIPAA</a:t>
          </a:r>
        </a:p>
      </dsp:txBody>
      <dsp:txXfrm>
        <a:off x="3971400" y="1412557"/>
        <a:ext cx="951592" cy="1883410"/>
      </dsp:txXfrm>
    </dsp:sp>
    <dsp:sp modelId="{CF70F252-9CDE-4D4E-B59C-CA63D998C1D0}">
      <dsp:nvSpPr>
        <dsp:cNvPr id="0" name=""/>
        <dsp:cNvSpPr/>
      </dsp:nvSpPr>
      <dsp:spPr>
        <a:xfrm>
          <a:off x="1569064" y="2213006"/>
          <a:ext cx="2448433" cy="2448433"/>
        </a:xfrm>
        <a:prstGeom prst="ellipse">
          <a:avLst/>
        </a:prstGeom>
        <a:solidFill>
          <a:schemeClr val="accent2">
            <a:alpha val="50000"/>
            <a:hueOff val="5947935"/>
            <a:satOff val="0"/>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Licensure standards</a:t>
          </a:r>
        </a:p>
      </dsp:txBody>
      <dsp:txXfrm>
        <a:off x="1851575" y="3554936"/>
        <a:ext cx="1883410" cy="776906"/>
      </dsp:txXfrm>
    </dsp:sp>
    <dsp:sp modelId="{CDF095D3-FAA0-4674-BA6A-528B6E4C58F5}">
      <dsp:nvSpPr>
        <dsp:cNvPr id="0" name=""/>
        <dsp:cNvSpPr/>
      </dsp:nvSpPr>
      <dsp:spPr>
        <a:xfrm>
          <a:off x="486103" y="1130046"/>
          <a:ext cx="2448433" cy="2448433"/>
        </a:xfrm>
        <a:prstGeom prst="ellipse">
          <a:avLst/>
        </a:prstGeom>
        <a:solidFill>
          <a:schemeClr val="accent2">
            <a:alpha val="50000"/>
            <a:hueOff val="8921903"/>
            <a:satOff val="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42 CFR part 2</a:t>
          </a:r>
        </a:p>
      </dsp:txBody>
      <dsp:txXfrm>
        <a:off x="674444" y="1412557"/>
        <a:ext cx="941705" cy="188341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hyperlink" Target="http://www.hhhealthlawblog.com/" TargetMode="External"/><Relationship Id="rId2" Type="http://schemas.openxmlformats.org/officeDocument/2006/relationships/hyperlink" Target="mailto:kcstanger@hollandhart.com" TargetMode="External"/><Relationship Id="rId1" Type="http://schemas.openxmlformats.org/officeDocument/2006/relationships/theme" Target="../theme/theme3.xml"/><Relationship Id="rId4" Type="http://schemas.openxmlformats.org/officeDocument/2006/relationships/image" Target="../media/image2.jpe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5D93C9-3AFA-439D-B5F2-9425ED270046}"/>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C67118-64C0-41F0-A1FE-5E4B5A0644F1}"/>
              </a:ext>
            </a:extLst>
          </p:cNvPr>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r>
              <a:rPr lang="en-US" dirty="0"/>
              <a:t>10/2022</a:t>
            </a:r>
          </a:p>
        </p:txBody>
      </p:sp>
      <p:sp>
        <p:nvSpPr>
          <p:cNvPr id="4" name="Footer Placeholder 3">
            <a:extLst>
              <a:ext uri="{FF2B5EF4-FFF2-40B4-BE49-F238E27FC236}">
                <a16:creationId xmlns:a16="http://schemas.microsoft.com/office/drawing/2014/main" id="{D578D365-992A-4BA8-BC8D-1F798A4B3BC7}"/>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r>
              <a:rPr lang="en-US" dirty="0"/>
              <a:t>Copyright © 2022, Holland &amp; Hart LLP</a:t>
            </a:r>
          </a:p>
          <a:p>
            <a:endParaRPr lang="en-US" dirty="0"/>
          </a:p>
        </p:txBody>
      </p:sp>
      <p:sp>
        <p:nvSpPr>
          <p:cNvPr id="5" name="Slide Number Placeholder 4">
            <a:extLst>
              <a:ext uri="{FF2B5EF4-FFF2-40B4-BE49-F238E27FC236}">
                <a16:creationId xmlns:a16="http://schemas.microsoft.com/office/drawing/2014/main" id="{8EE8FE17-EAC9-4B2D-BA47-5BE1DB80087E}"/>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pPr hangingPunct="0"/>
            <a:r>
              <a:rPr lang="en-US" sz="1000" dirty="0"/>
              <a:t>Kim C. Stanger</a:t>
            </a:r>
          </a:p>
          <a:p>
            <a:pPr hangingPunct="0"/>
            <a:r>
              <a:rPr lang="en-US" sz="1000" dirty="0"/>
              <a:t>208-383-3913</a:t>
            </a:r>
          </a:p>
          <a:p>
            <a:pPr hangingPunct="0"/>
            <a:r>
              <a:rPr lang="en-US" sz="1000" u="sng" dirty="0">
                <a:hlinkClick r:id="rId2"/>
              </a:rPr>
              <a:t>kcstanger@hollandhart.com</a:t>
            </a:r>
            <a:endParaRPr lang="en-US" sz="1000" dirty="0"/>
          </a:p>
          <a:p>
            <a:pPr hangingPunct="0"/>
            <a:r>
              <a:rPr lang="en-US" sz="1000" dirty="0"/>
              <a:t>www.hollandhart.com</a:t>
            </a:r>
          </a:p>
          <a:p>
            <a:pPr hangingPunct="0"/>
            <a:r>
              <a:rPr lang="en-US" sz="1000" u="sng" dirty="0">
                <a:hlinkClick r:id="rId3"/>
              </a:rPr>
              <a:t>www.hhhealthlawblog.com</a:t>
            </a:r>
            <a:endParaRPr lang="en-US" sz="1000" u="sng" dirty="0"/>
          </a:p>
          <a:p>
            <a:endParaRPr lang="en-US" dirty="0"/>
          </a:p>
        </p:txBody>
      </p:sp>
      <p:pic>
        <p:nvPicPr>
          <p:cNvPr id="6" name="Picture 5" descr="C:\Users\C_Newmark\Desktop\HH-logo.jpg">
            <a:extLst>
              <a:ext uri="{FF2B5EF4-FFF2-40B4-BE49-F238E27FC236}">
                <a16:creationId xmlns:a16="http://schemas.microsoft.com/office/drawing/2014/main" id="{9AD8380D-C0C7-4C86-81B4-9516B0F3222B}"/>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44142" y="6"/>
            <a:ext cx="3351003" cy="351313"/>
          </a:xfrm>
          <a:prstGeom prst="rect">
            <a:avLst/>
          </a:prstGeom>
          <a:noFill/>
          <a:ln>
            <a:noFill/>
          </a:ln>
        </p:spPr>
      </p:pic>
    </p:spTree>
    <p:extLst>
      <p:ext uri="{BB962C8B-B14F-4D97-AF65-F5344CB8AC3E}">
        <p14:creationId xmlns:p14="http://schemas.microsoft.com/office/powerpoint/2010/main" val="1731049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8A9A01FB-BFEC-40D4-BC97-4BD8123DE7FE}" type="datetimeFigureOut">
              <a:rPr lang="en-US" smtClean="0"/>
              <a:t>10/27/2022</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387C3269-BE1B-43CD-AA62-47C1A734B8C8}" type="slidenum">
              <a:rPr lang="en-US" smtClean="0"/>
              <a:t>‹#›</a:t>
            </a:fld>
            <a:endParaRPr lang="en-US"/>
          </a:p>
        </p:txBody>
      </p:sp>
    </p:spTree>
    <p:extLst>
      <p:ext uri="{BB962C8B-B14F-4D97-AF65-F5344CB8AC3E}">
        <p14:creationId xmlns:p14="http://schemas.microsoft.com/office/powerpoint/2010/main" val="344287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C3269-BE1B-43CD-AA62-47C1A734B8C8}" type="slidenum">
              <a:rPr lang="en-US" smtClean="0"/>
              <a:t>16</a:t>
            </a:fld>
            <a:endParaRPr lang="en-US"/>
          </a:p>
        </p:txBody>
      </p:sp>
    </p:spTree>
    <p:extLst>
      <p:ext uri="{BB962C8B-B14F-4D97-AF65-F5344CB8AC3E}">
        <p14:creationId xmlns:p14="http://schemas.microsoft.com/office/powerpoint/2010/main" val="341281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18338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3626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C3269-BE1B-43CD-AA62-47C1A734B8C8}" type="slidenum">
              <a:rPr lang="en-US" smtClean="0"/>
              <a:t>58</a:t>
            </a:fld>
            <a:endParaRPr lang="en-US" dirty="0"/>
          </a:p>
        </p:txBody>
      </p:sp>
    </p:spTree>
    <p:extLst>
      <p:ext uri="{BB962C8B-B14F-4D97-AF65-F5344CB8AC3E}">
        <p14:creationId xmlns:p14="http://schemas.microsoft.com/office/powerpoint/2010/main" val="192648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81270-C757-4550-8BDE-57D988732FA8}" type="slidenum">
              <a:rPr lang="en-US" smtClean="0"/>
              <a:t>84</a:t>
            </a:fld>
            <a:endParaRPr lang="en-US"/>
          </a:p>
        </p:txBody>
      </p:sp>
    </p:spTree>
    <p:extLst>
      <p:ext uri="{BB962C8B-B14F-4D97-AF65-F5344CB8AC3E}">
        <p14:creationId xmlns:p14="http://schemas.microsoft.com/office/powerpoint/2010/main" val="263911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81270-C757-4550-8BDE-57D988732FA8}" type="slidenum">
              <a:rPr lang="en-US" smtClean="0"/>
              <a:t>86</a:t>
            </a:fld>
            <a:endParaRPr lang="en-US"/>
          </a:p>
        </p:txBody>
      </p:sp>
    </p:spTree>
    <p:extLst>
      <p:ext uri="{BB962C8B-B14F-4D97-AF65-F5344CB8AC3E}">
        <p14:creationId xmlns:p14="http://schemas.microsoft.com/office/powerpoint/2010/main" val="321191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81270-C757-4550-8BDE-57D988732FA8}" type="slidenum">
              <a:rPr lang="en-US" smtClean="0"/>
              <a:t>91</a:t>
            </a:fld>
            <a:endParaRPr lang="en-US"/>
          </a:p>
        </p:txBody>
      </p:sp>
    </p:spTree>
    <p:extLst>
      <p:ext uri="{BB962C8B-B14F-4D97-AF65-F5344CB8AC3E}">
        <p14:creationId xmlns:p14="http://schemas.microsoft.com/office/powerpoint/2010/main" val="13982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81270-C757-4550-8BDE-57D988732FA8}" type="slidenum">
              <a:rPr lang="en-US" smtClean="0"/>
              <a:t>95</a:t>
            </a:fld>
            <a:endParaRPr lang="en-US"/>
          </a:p>
        </p:txBody>
      </p:sp>
    </p:spTree>
    <p:extLst>
      <p:ext uri="{BB962C8B-B14F-4D97-AF65-F5344CB8AC3E}">
        <p14:creationId xmlns:p14="http://schemas.microsoft.com/office/powerpoint/2010/main" val="100439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8BD5-0095-4066-9BA7-DF24AF6681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70FF2B7-BE37-47F2-A07F-B49F8D9C3814}"/>
              </a:ext>
            </a:extLst>
          </p:cNvPr>
          <p:cNvSpPr>
            <a:spLocks noGrp="1"/>
          </p:cNvSpPr>
          <p:nvPr>
            <p:ph idx="1"/>
          </p:nvPr>
        </p:nvSpPr>
        <p:spPr/>
        <p:txBody>
          <a:bodyPr/>
          <a:lstStyle>
            <a:lvl1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464646"/>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32E8E35-C099-434A-89C1-983C0EFA09DC}"/>
              </a:ext>
            </a:extLst>
          </p:cNvPr>
          <p:cNvSpPr>
            <a:spLocks noGrp="1"/>
          </p:cNvSpPr>
          <p:nvPr>
            <p:ph type="sldNum" sz="quarter" idx="12"/>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52635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4114-4D8C-452E-9F8E-31D1A0DC9B4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5D00B24-0DC3-4BB1-A57B-1C420AF19E2A}"/>
              </a:ext>
            </a:extLst>
          </p:cNvPr>
          <p:cNvSpPr>
            <a:spLocks noGrp="1"/>
          </p:cNvSpPr>
          <p:nvPr>
            <p:ph sz="half" idx="1"/>
          </p:nvPr>
        </p:nvSpPr>
        <p:spPr>
          <a:xfrm>
            <a:off x="607660" y="1467803"/>
            <a:ext cx="3886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D13CB1B-2A4B-40F1-8FEF-659592165E9D}"/>
              </a:ext>
            </a:extLst>
          </p:cNvPr>
          <p:cNvSpPr>
            <a:spLocks noGrp="1"/>
          </p:cNvSpPr>
          <p:nvPr>
            <p:ph sz="half" idx="2"/>
          </p:nvPr>
        </p:nvSpPr>
        <p:spPr>
          <a:xfrm>
            <a:off x="4629150" y="1467803"/>
            <a:ext cx="3886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A8E7A35-2177-4313-A2E5-1DEB315D3568}"/>
              </a:ext>
            </a:extLst>
          </p:cNvPr>
          <p:cNvSpPr>
            <a:spLocks noGrp="1"/>
          </p:cNvSpPr>
          <p:nvPr>
            <p:ph type="sldNum" sz="quarter" idx="12"/>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56300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A518-6B5C-4E3F-A6CD-3DB7AE8BE409}"/>
              </a:ext>
            </a:extLst>
          </p:cNvPr>
          <p:cNvSpPr>
            <a:spLocks noGrp="1"/>
          </p:cNvSpPr>
          <p:nvPr>
            <p:ph type="title"/>
          </p:nvPr>
        </p:nvSpPr>
        <p:spPr>
          <a:xfrm>
            <a:off x="629841" y="365125"/>
            <a:ext cx="7886700" cy="9144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84B3632-00F0-4526-8D80-63DBD8AD9D7A}"/>
              </a:ext>
            </a:extLst>
          </p:cNvPr>
          <p:cNvSpPr>
            <a:spLocks noGrp="1"/>
          </p:cNvSpPr>
          <p:nvPr>
            <p:ph type="body" idx="1"/>
          </p:nvPr>
        </p:nvSpPr>
        <p:spPr>
          <a:xfrm>
            <a:off x="629842" y="1485218"/>
            <a:ext cx="3868340" cy="457200"/>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FEDDEE9-6C9C-470E-905F-9DDE7765DD87}"/>
              </a:ext>
            </a:extLst>
          </p:cNvPr>
          <p:cNvSpPr>
            <a:spLocks noGrp="1"/>
          </p:cNvSpPr>
          <p:nvPr>
            <p:ph sz="half" idx="2"/>
          </p:nvPr>
        </p:nvSpPr>
        <p:spPr>
          <a:xfrm>
            <a:off x="629842" y="2148111"/>
            <a:ext cx="3868340" cy="4041552"/>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FD095A-B8F0-4D0C-A81E-2C58ED58A82F}"/>
              </a:ext>
            </a:extLst>
          </p:cNvPr>
          <p:cNvSpPr>
            <a:spLocks noGrp="1"/>
          </p:cNvSpPr>
          <p:nvPr>
            <p:ph type="body" sz="quarter" idx="3"/>
          </p:nvPr>
        </p:nvSpPr>
        <p:spPr>
          <a:xfrm>
            <a:off x="4629150" y="1485218"/>
            <a:ext cx="3887391" cy="457200"/>
          </a:xfrm>
        </p:spPr>
        <p:txBody>
          <a:bodyPr anchor="b"/>
          <a:lstStyle>
            <a:lvl1pPr marL="0" indent="0">
              <a:buNone/>
              <a:defRPr sz="2400" b="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D4F395C-ED9D-4CA7-961F-C9CB1CEDDE0D}"/>
              </a:ext>
            </a:extLst>
          </p:cNvPr>
          <p:cNvSpPr>
            <a:spLocks noGrp="1"/>
          </p:cNvSpPr>
          <p:nvPr>
            <p:ph sz="quarter" idx="4"/>
          </p:nvPr>
        </p:nvSpPr>
        <p:spPr>
          <a:xfrm>
            <a:off x="4629150" y="2148111"/>
            <a:ext cx="3887391" cy="4041552"/>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A19E3690-A1F0-4B87-A9AD-D6246EAFC2CD}"/>
              </a:ext>
            </a:extLst>
          </p:cNvPr>
          <p:cNvSpPr>
            <a:spLocks noGrp="1"/>
          </p:cNvSpPr>
          <p:nvPr>
            <p:ph type="sldNum" sz="quarter" idx="12"/>
          </p:nvPr>
        </p:nvSpPr>
        <p:spPr>
          <a:xfrm>
            <a:off x="607660" y="6356351"/>
            <a:ext cx="2057400" cy="365125"/>
          </a:xfr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47426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422A-F4A1-4E5B-8C80-91A333BB90DB}"/>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2F5BF297-672E-4C85-BA53-17B7AAA746AA}"/>
              </a:ext>
            </a:extLst>
          </p:cNvPr>
          <p:cNvSpPr>
            <a:spLocks noGrp="1"/>
          </p:cNvSpPr>
          <p:nvPr>
            <p:ph type="sldNum" sz="quarter" idx="12"/>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305356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8102-1ED7-4222-91A1-8E27A31EDA0F}"/>
              </a:ext>
            </a:extLst>
          </p:cNvPr>
          <p:cNvSpPr>
            <a:spLocks noGrp="1"/>
          </p:cNvSpPr>
          <p:nvPr>
            <p:ph type="title"/>
          </p:nvPr>
        </p:nvSpPr>
        <p:spPr>
          <a:xfrm>
            <a:off x="629840" y="345228"/>
            <a:ext cx="7886700" cy="914400"/>
          </a:xfrm>
        </p:spPr>
        <p:txBody>
          <a:bodyPr anchor="ctr" anchorCtr="0">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C896EA87-AE98-47AB-BB75-DC3517A15D9B}"/>
              </a:ext>
            </a:extLst>
          </p:cNvPr>
          <p:cNvSpPr>
            <a:spLocks noGrp="1"/>
          </p:cNvSpPr>
          <p:nvPr>
            <p:ph type="pic" idx="1"/>
          </p:nvPr>
        </p:nvSpPr>
        <p:spPr>
          <a:xfrm>
            <a:off x="3887391" y="1558212"/>
            <a:ext cx="4629150" cy="4302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94124A-8628-43F8-B1A7-BD174F12F592}"/>
              </a:ext>
            </a:extLst>
          </p:cNvPr>
          <p:cNvSpPr>
            <a:spLocks noGrp="1"/>
          </p:cNvSpPr>
          <p:nvPr>
            <p:ph type="body" sz="half" idx="2"/>
          </p:nvPr>
        </p:nvSpPr>
        <p:spPr>
          <a:xfrm>
            <a:off x="629841" y="1566150"/>
            <a:ext cx="2949178" cy="4302838"/>
          </a:xfrm>
        </p:spPr>
        <p:txBody>
          <a:bodyPr/>
          <a:lstStyle>
            <a:lvl1pPr marL="228600" marR="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sz="1600">
                <a:latin typeface="Open Sans" panose="020B0606030504020204" pitchFamily="34" charset="0"/>
                <a:ea typeface="Open Sans" panose="020B0606030504020204" pitchFamily="34" charset="0"/>
                <a:cs typeface="Open Sans" panose="020B0606030504020204" pitchFamily="34" charset="0"/>
              </a:defRPr>
            </a:lvl1pPr>
            <a:lvl2pPr marL="6858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1400">
                <a:latin typeface="Open Sans" panose="020B0606030504020204" pitchFamily="34" charset="0"/>
                <a:ea typeface="Open Sans" panose="020B0606030504020204" pitchFamily="34" charset="0"/>
                <a:cs typeface="Open Sans" panose="020B0606030504020204" pitchFamily="34" charset="0"/>
              </a:defRPr>
            </a:lvl2pPr>
            <a:lvl3pPr marL="11430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1200">
                <a:latin typeface="Open Sans" panose="020B0606030504020204" pitchFamily="34" charset="0"/>
                <a:ea typeface="Open Sans" panose="020B0606030504020204" pitchFamily="34" charset="0"/>
                <a:cs typeface="Open Sans" panose="020B0606030504020204" pitchFamily="34" charset="0"/>
              </a:defRPr>
            </a:lvl3pPr>
            <a:lvl4pPr marL="16002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1000">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1000">
                <a:latin typeface="Open Sans" panose="020B0606030504020204" pitchFamily="34" charset="0"/>
                <a:ea typeface="Open Sans" panose="020B0606030504020204" pitchFamily="34" charset="0"/>
                <a:cs typeface="Open Sans" panose="020B0606030504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marL="228600" marR="0" lvl="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64646"/>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64646"/>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Fifth level</a:t>
            </a:r>
          </a:p>
        </p:txBody>
      </p:sp>
      <p:sp>
        <p:nvSpPr>
          <p:cNvPr id="7" name="Slide Number Placeholder 6">
            <a:extLst>
              <a:ext uri="{FF2B5EF4-FFF2-40B4-BE49-F238E27FC236}">
                <a16:creationId xmlns:a16="http://schemas.microsoft.com/office/drawing/2014/main" id="{9859EC85-2F1B-4C02-A456-0730437FFAA8}"/>
              </a:ext>
            </a:extLst>
          </p:cNvPr>
          <p:cNvSpPr>
            <a:spLocks noGrp="1"/>
          </p:cNvSpPr>
          <p:nvPr>
            <p:ph type="sldNum" sz="quarter" idx="12"/>
          </p:nvPr>
        </p:nvSpPr>
        <p:spPr>
          <a:xfrm>
            <a:off x="607660" y="6356351"/>
            <a:ext cx="2057400" cy="365125"/>
          </a:xfr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Tree>
    <p:extLst>
      <p:ext uri="{BB962C8B-B14F-4D97-AF65-F5344CB8AC3E}">
        <p14:creationId xmlns:p14="http://schemas.microsoft.com/office/powerpoint/2010/main" val="262316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4B47-80F9-44C5-87F6-97167276C68B}"/>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EB462DA-2272-49E6-8495-AA9C19B100BA}"/>
              </a:ext>
            </a:extLst>
          </p:cNvPr>
          <p:cNvSpPr>
            <a:spLocks noGrp="1"/>
          </p:cNvSpPr>
          <p:nvPr>
            <p:ph type="sldNum" sz="quarter" idx="10"/>
          </p:nvPr>
        </p:nvSpPr>
        <p:spPr/>
        <p:txBody>
          <a:bodyPr/>
          <a:lstStyle/>
          <a:p>
            <a:fld id="{3A09F430-FB86-47CC-9B9A-75042EBE4A73}" type="slidenum">
              <a:rPr lang="en-US" smtClean="0"/>
              <a:pPr/>
              <a:t>‹#›</a:t>
            </a:fld>
            <a:endParaRPr lang="en-US" dirty="0"/>
          </a:p>
        </p:txBody>
      </p:sp>
      <p:sp>
        <p:nvSpPr>
          <p:cNvPr id="10" name="Picture Placeholder 4">
            <a:extLst>
              <a:ext uri="{FF2B5EF4-FFF2-40B4-BE49-F238E27FC236}">
                <a16:creationId xmlns:a16="http://schemas.microsoft.com/office/drawing/2014/main" id="{80F58FD6-9C18-4E4D-9F8B-E210648EA95C}"/>
              </a:ext>
            </a:extLst>
          </p:cNvPr>
          <p:cNvSpPr>
            <a:spLocks noGrp="1"/>
          </p:cNvSpPr>
          <p:nvPr>
            <p:ph type="pic" sz="quarter" idx="11"/>
          </p:nvPr>
        </p:nvSpPr>
        <p:spPr>
          <a:xfrm>
            <a:off x="1426466" y="2065149"/>
            <a:ext cx="1371600" cy="1828800"/>
          </a:xfrm>
        </p:spPr>
        <p:txBody>
          <a:bodyPr/>
          <a:lstStyle/>
          <a:p>
            <a:endParaRPr lang="en-US" dirty="0"/>
          </a:p>
        </p:txBody>
      </p:sp>
      <p:sp>
        <p:nvSpPr>
          <p:cNvPr id="11" name="Picture Placeholder 6">
            <a:extLst>
              <a:ext uri="{FF2B5EF4-FFF2-40B4-BE49-F238E27FC236}">
                <a16:creationId xmlns:a16="http://schemas.microsoft.com/office/drawing/2014/main" id="{417A71A2-9B73-4C39-9C52-23A74BBCEBEB}"/>
              </a:ext>
            </a:extLst>
          </p:cNvPr>
          <p:cNvSpPr>
            <a:spLocks noGrp="1"/>
          </p:cNvSpPr>
          <p:nvPr>
            <p:ph type="pic" sz="quarter" idx="12"/>
          </p:nvPr>
        </p:nvSpPr>
        <p:spPr>
          <a:xfrm>
            <a:off x="3886200" y="2065149"/>
            <a:ext cx="1371600" cy="1828800"/>
          </a:xfrm>
        </p:spPr>
        <p:txBody>
          <a:bodyPr/>
          <a:lstStyle/>
          <a:p>
            <a:endParaRPr lang="en-US" dirty="0"/>
          </a:p>
        </p:txBody>
      </p:sp>
      <p:sp>
        <p:nvSpPr>
          <p:cNvPr id="12" name="Picture Placeholder 8">
            <a:extLst>
              <a:ext uri="{FF2B5EF4-FFF2-40B4-BE49-F238E27FC236}">
                <a16:creationId xmlns:a16="http://schemas.microsoft.com/office/drawing/2014/main" id="{226E61B9-0730-4083-82B7-5586D789AC0C}"/>
              </a:ext>
            </a:extLst>
          </p:cNvPr>
          <p:cNvSpPr>
            <a:spLocks noGrp="1"/>
          </p:cNvSpPr>
          <p:nvPr>
            <p:ph type="pic" sz="quarter" idx="13"/>
          </p:nvPr>
        </p:nvSpPr>
        <p:spPr>
          <a:xfrm>
            <a:off x="6345934" y="2065149"/>
            <a:ext cx="1371600" cy="1828800"/>
          </a:xfrm>
        </p:spPr>
        <p:txBody>
          <a:bodyPr/>
          <a:lstStyle/>
          <a:p>
            <a:endParaRPr lang="en-US"/>
          </a:p>
        </p:txBody>
      </p:sp>
      <p:sp>
        <p:nvSpPr>
          <p:cNvPr id="13" name="Text Placeholder 10">
            <a:extLst>
              <a:ext uri="{FF2B5EF4-FFF2-40B4-BE49-F238E27FC236}">
                <a16:creationId xmlns:a16="http://schemas.microsoft.com/office/drawing/2014/main" id="{01DD601B-F300-449D-99BC-EA1A53AB4D30}"/>
              </a:ext>
            </a:extLst>
          </p:cNvPr>
          <p:cNvSpPr>
            <a:spLocks noGrp="1"/>
          </p:cNvSpPr>
          <p:nvPr>
            <p:ph type="body" sz="quarter" idx="14"/>
          </p:nvPr>
        </p:nvSpPr>
        <p:spPr>
          <a:xfrm>
            <a:off x="1255016" y="4222373"/>
            <a:ext cx="17145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0">
            <a:extLst>
              <a:ext uri="{FF2B5EF4-FFF2-40B4-BE49-F238E27FC236}">
                <a16:creationId xmlns:a16="http://schemas.microsoft.com/office/drawing/2014/main" id="{D0134955-2D2D-4609-B918-4EC92F7750E9}"/>
              </a:ext>
            </a:extLst>
          </p:cNvPr>
          <p:cNvSpPr>
            <a:spLocks noGrp="1"/>
          </p:cNvSpPr>
          <p:nvPr>
            <p:ph type="body" sz="quarter" idx="15"/>
          </p:nvPr>
        </p:nvSpPr>
        <p:spPr>
          <a:xfrm>
            <a:off x="3714750" y="4222373"/>
            <a:ext cx="17145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0">
            <a:extLst>
              <a:ext uri="{FF2B5EF4-FFF2-40B4-BE49-F238E27FC236}">
                <a16:creationId xmlns:a16="http://schemas.microsoft.com/office/drawing/2014/main" id="{6D419258-36CE-4581-8CC1-FD5CA9159218}"/>
              </a:ext>
            </a:extLst>
          </p:cNvPr>
          <p:cNvSpPr>
            <a:spLocks noGrp="1"/>
          </p:cNvSpPr>
          <p:nvPr>
            <p:ph type="body" sz="quarter" idx="16"/>
          </p:nvPr>
        </p:nvSpPr>
        <p:spPr>
          <a:xfrm>
            <a:off x="6174484" y="4238306"/>
            <a:ext cx="1714500" cy="91440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99608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11E7B0-4F2F-4E9E-9DDC-861B50A816EA}"/>
              </a:ext>
            </a:extLst>
          </p:cNvPr>
          <p:cNvSpPr/>
          <p:nvPr userDrawn="1"/>
        </p:nvSpPr>
        <p:spPr>
          <a:xfrm>
            <a:off x="3007519" y="2818428"/>
            <a:ext cx="5486400" cy="1892808"/>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BC550E9-A017-4EB5-8FF8-70C5BF394C48}"/>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07F6279A-A59D-4C0F-82FC-1600E2FA8648}"/>
              </a:ext>
            </a:extLst>
          </p:cNvPr>
          <p:cNvSpPr>
            <a:spLocks noGrp="1"/>
          </p:cNvSpPr>
          <p:nvPr>
            <p:ph type="sldNum" sz="quarter" idx="10"/>
          </p:nvPr>
        </p:nvSpPr>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stStyle>
          <a:p>
            <a:fld id="{3A09F430-FB86-47CC-9B9A-75042EBE4A73}" type="slidenum">
              <a:rPr lang="en-US" smtClean="0"/>
              <a:pPr/>
              <a:t>‹#›</a:t>
            </a:fld>
            <a:endParaRPr lang="en-US" dirty="0"/>
          </a:p>
        </p:txBody>
      </p:sp>
      <p:sp>
        <p:nvSpPr>
          <p:cNvPr id="5" name="Picture Placeholder 4">
            <a:extLst>
              <a:ext uri="{FF2B5EF4-FFF2-40B4-BE49-F238E27FC236}">
                <a16:creationId xmlns:a16="http://schemas.microsoft.com/office/drawing/2014/main" id="{BACAA8ED-1F00-4B48-83AD-DFE7365B2169}"/>
              </a:ext>
            </a:extLst>
          </p:cNvPr>
          <p:cNvSpPr>
            <a:spLocks noGrp="1"/>
          </p:cNvSpPr>
          <p:nvPr>
            <p:ph type="pic" sz="quarter" idx="11"/>
          </p:nvPr>
        </p:nvSpPr>
        <p:spPr>
          <a:xfrm>
            <a:off x="607660" y="2217737"/>
            <a:ext cx="2400300" cy="3200400"/>
          </a:xfrm>
        </p:spPr>
        <p:txBody>
          <a:bodyPr/>
          <a:lstStyle/>
          <a:p>
            <a:endParaRPr lang="en-US" dirty="0"/>
          </a:p>
        </p:txBody>
      </p:sp>
      <p:sp>
        <p:nvSpPr>
          <p:cNvPr id="7" name="Content Placeholder 6">
            <a:extLst>
              <a:ext uri="{FF2B5EF4-FFF2-40B4-BE49-F238E27FC236}">
                <a16:creationId xmlns:a16="http://schemas.microsoft.com/office/drawing/2014/main" id="{BF1712A0-8D6B-4C07-91FA-28BC539D6B9D}"/>
              </a:ext>
            </a:extLst>
          </p:cNvPr>
          <p:cNvSpPr>
            <a:spLocks noGrp="1"/>
          </p:cNvSpPr>
          <p:nvPr>
            <p:ph sz="quarter" idx="12"/>
          </p:nvPr>
        </p:nvSpPr>
        <p:spPr>
          <a:xfrm>
            <a:off x="3007960" y="2818428"/>
            <a:ext cx="5486400" cy="704088"/>
          </a:xfrm>
        </p:spPr>
        <p:txBody>
          <a:bodyPr>
            <a:normAutofit/>
          </a:bodyPr>
          <a:lstStyle>
            <a:lvl1pPr marL="0" indent="0">
              <a:buNone/>
              <a:defRPr sz="3200" cap="all"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
        <p:nvSpPr>
          <p:cNvPr id="9" name="Text Placeholder 8">
            <a:extLst>
              <a:ext uri="{FF2B5EF4-FFF2-40B4-BE49-F238E27FC236}">
                <a16:creationId xmlns:a16="http://schemas.microsoft.com/office/drawing/2014/main" id="{083868DC-DC2A-4620-914F-4604FAD75229}"/>
              </a:ext>
            </a:extLst>
          </p:cNvPr>
          <p:cNvSpPr>
            <a:spLocks noGrp="1"/>
          </p:cNvSpPr>
          <p:nvPr>
            <p:ph type="body" sz="quarter" idx="13"/>
          </p:nvPr>
        </p:nvSpPr>
        <p:spPr>
          <a:xfrm>
            <a:off x="3007519" y="3522664"/>
            <a:ext cx="5486400" cy="1169987"/>
          </a:xfrm>
        </p:spPr>
        <p:txBody>
          <a:bodyPr/>
          <a:lstStyle>
            <a:lvl1pPr marL="0" indent="0">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Edit Master text styles</a:t>
            </a:r>
          </a:p>
        </p:txBody>
      </p:sp>
    </p:spTree>
    <p:extLst>
      <p:ext uri="{BB962C8B-B14F-4D97-AF65-F5344CB8AC3E}">
        <p14:creationId xmlns:p14="http://schemas.microsoft.com/office/powerpoint/2010/main" val="298356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F28210-D88A-4CD9-BA69-955FE032B6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59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1E8006-2C0F-487B-9D2F-09AEA951D4B6}"/>
              </a:ext>
            </a:extLst>
          </p:cNvPr>
          <p:cNvSpPr/>
          <p:nvPr userDrawn="1"/>
        </p:nvSpPr>
        <p:spPr>
          <a:xfrm>
            <a:off x="1143" y="0"/>
            <a:ext cx="9141714" cy="1371600"/>
          </a:xfrm>
          <a:prstGeom prst="rect">
            <a:avLst/>
          </a:prstGeom>
          <a:solidFill>
            <a:srgbClr val="4E8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a:extLst>
              <a:ext uri="{FF2B5EF4-FFF2-40B4-BE49-F238E27FC236}">
                <a16:creationId xmlns:a16="http://schemas.microsoft.com/office/drawing/2014/main" id="{C68B10B8-5458-4A6F-BD46-E0EBC9A9038C}"/>
              </a:ext>
            </a:extLst>
          </p:cNvPr>
          <p:cNvSpPr>
            <a:spLocks noGrp="1"/>
          </p:cNvSpPr>
          <p:nvPr>
            <p:ph type="title"/>
          </p:nvPr>
        </p:nvSpPr>
        <p:spPr>
          <a:xfrm>
            <a:off x="628650" y="365125"/>
            <a:ext cx="7886700" cy="9144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5D6FCADE-8470-47C9-A368-62A31BFB7D34}"/>
              </a:ext>
            </a:extLst>
          </p:cNvPr>
          <p:cNvSpPr>
            <a:spLocks noGrp="1"/>
          </p:cNvSpPr>
          <p:nvPr>
            <p:ph type="body" idx="1"/>
          </p:nvPr>
        </p:nvSpPr>
        <p:spPr>
          <a:xfrm>
            <a:off x="628650" y="1447514"/>
            <a:ext cx="7886700" cy="470916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64646"/>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2400" b="0" i="0" u="none" strike="noStrike" kern="1200" cap="none" spc="0" normalizeH="0" baseline="0" noProof="0" dirty="0">
                <a:ln>
                  <a:noFill/>
                </a:ln>
                <a:solidFill>
                  <a:srgbClr val="464646"/>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64646"/>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Fourth level</a:t>
            </a:r>
          </a:p>
          <a:p>
            <a:pPr marL="2057400" marR="0" lvl="4"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464646"/>
                </a:solidFill>
                <a:effectLst/>
                <a:uLnTx/>
                <a:uFillTx/>
                <a:latin typeface="+mn-lt"/>
                <a:ea typeface="+mn-ea"/>
                <a:cs typeface="+mn-cs"/>
              </a:rPr>
              <a:t>Fifth level</a:t>
            </a:r>
          </a:p>
        </p:txBody>
      </p:sp>
      <p:sp>
        <p:nvSpPr>
          <p:cNvPr id="6" name="Slide Number Placeholder 5">
            <a:extLst>
              <a:ext uri="{FF2B5EF4-FFF2-40B4-BE49-F238E27FC236}">
                <a16:creationId xmlns:a16="http://schemas.microsoft.com/office/drawing/2014/main" id="{5B690145-33A0-49AC-B13D-9C4ADF9AC16F}"/>
              </a:ext>
            </a:extLst>
          </p:cNvPr>
          <p:cNvSpPr>
            <a:spLocks noGrp="1"/>
          </p:cNvSpPr>
          <p:nvPr>
            <p:ph type="sldNum" sz="quarter" idx="4"/>
          </p:nvPr>
        </p:nvSpPr>
        <p:spPr>
          <a:xfrm>
            <a:off x="60766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9F430-FB86-47CC-9B9A-75042EBE4A73}" type="slidenum">
              <a:rPr lang="en-US" smtClean="0"/>
              <a:pPr/>
              <a:t>‹#›</a:t>
            </a:fld>
            <a:endParaRPr lang="en-US" dirty="0"/>
          </a:p>
        </p:txBody>
      </p:sp>
      <p:cxnSp>
        <p:nvCxnSpPr>
          <p:cNvPr id="8" name="Straight Connector 7">
            <a:extLst>
              <a:ext uri="{FF2B5EF4-FFF2-40B4-BE49-F238E27FC236}">
                <a16:creationId xmlns:a16="http://schemas.microsoft.com/office/drawing/2014/main" id="{82D83708-00E3-4BE6-A6E7-F51D9671438F}"/>
              </a:ext>
            </a:extLst>
          </p:cNvPr>
          <p:cNvCxnSpPr/>
          <p:nvPr userDrawn="1"/>
        </p:nvCxnSpPr>
        <p:spPr>
          <a:xfrm>
            <a:off x="1143" y="6843744"/>
            <a:ext cx="9141714"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0A10015-BDB0-4BCD-9CC4-6D8830482647}"/>
              </a:ext>
            </a:extLst>
          </p:cNvPr>
          <p:cNvSpPr/>
          <p:nvPr userDrawn="1"/>
        </p:nvSpPr>
        <p:spPr>
          <a:xfrm>
            <a:off x="515165" y="365125"/>
            <a:ext cx="3428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9C2632D8-D6EA-4C5C-960A-566A495232D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8056" y="6341814"/>
            <a:ext cx="2467294" cy="365760"/>
          </a:xfrm>
          <a:prstGeom prst="rect">
            <a:avLst/>
          </a:prstGeom>
        </p:spPr>
      </p:pic>
    </p:spTree>
    <p:extLst>
      <p:ext uri="{BB962C8B-B14F-4D97-AF65-F5344CB8AC3E}">
        <p14:creationId xmlns:p14="http://schemas.microsoft.com/office/powerpoint/2010/main" val="1126877432"/>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90" r:id="rId5"/>
    <p:sldLayoutId id="2147483721" r:id="rId6"/>
    <p:sldLayoutId id="2147483691" r:id="rId7"/>
    <p:sldLayoutId id="2147483722" r:id="rId8"/>
  </p:sldLayoutIdLst>
  <p:hf hdr="0" ftr="0" dt="0"/>
  <p:txStyles>
    <p:titleStyle>
      <a:lvl1pPr algn="l" defTabSz="914400" rtl="0" eaLnBrk="1" latinLnBrk="0" hangingPunct="1">
        <a:lnSpc>
          <a:spcPct val="90000"/>
        </a:lnSpc>
        <a:spcBef>
          <a:spcPct val="0"/>
        </a:spcBef>
        <a:buNone/>
        <a:defRPr sz="4000"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
          <a:srgbClr val="062464"/>
        </a:buClr>
        <a:buSzTx/>
        <a:buFont typeface="Wingdings" panose="05000000000000000000" pitchFamily="2" charset="2"/>
        <a:buChar char="§"/>
        <a:tabLst/>
        <a:defRPr sz="2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marL="6858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24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marL="11430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20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marL="1600200" marR="0" indent="-228600" algn="l" defTabSz="914400" rtl="0" eaLnBrk="1" fontAlgn="auto" latinLnBrk="0" hangingPunct="1">
        <a:lnSpc>
          <a:spcPct val="90000"/>
        </a:lnSpc>
        <a:spcBef>
          <a:spcPts val="500"/>
        </a:spcBef>
        <a:spcAft>
          <a:spcPts val="0"/>
        </a:spcAft>
        <a:buClr>
          <a:srgbClr val="062464"/>
        </a:buClr>
        <a:buSzTx/>
        <a:buFont typeface="Calibri" panose="020F0502020204030204" pitchFamily="34" charset="0"/>
        <a:buChar char="–"/>
        <a:tabLst/>
        <a:defRPr sz="1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4pPr>
      <a:lvl5pPr marL="2057400" marR="0" indent="-228600" algn="l" defTabSz="914400" rtl="0" eaLnBrk="1" fontAlgn="auto" latinLnBrk="0" hangingPunct="1">
        <a:lnSpc>
          <a:spcPct val="90000"/>
        </a:lnSpc>
        <a:spcBef>
          <a:spcPts val="500"/>
        </a:spcBef>
        <a:spcAft>
          <a:spcPts val="0"/>
        </a:spcAft>
        <a:buClr>
          <a:srgbClr val="062464"/>
        </a:buClr>
        <a:buSzTx/>
        <a:buFont typeface="Wingdings" panose="05000000000000000000" pitchFamily="2" charset="2"/>
        <a:buChar char="§"/>
        <a:tabLst/>
        <a:defRPr sz="1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kcstanger@hollandhart.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www.hollandhart.com/hipaa-checklist-covered-entiti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hhs.gov/blog/2022/02/28/improving-cybersecurity-posture-healthcare-2022.html"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hhs.gov/hipaa/for-professionals/security/guidance/cybersecurity-newsletter-first-quarter-2022/index.html"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hollandhart.com/consent-for-treatment-of-minors-in-idaho" TargetMode="External"/><Relationship Id="rId7" Type="http://schemas.openxmlformats.org/officeDocument/2006/relationships/image" Target="../media/image5.png"/><Relationship Id="rId2" Type="http://schemas.openxmlformats.org/officeDocument/2006/relationships/hyperlink" Target="https://www.hollandhart.com/presentations/Medical-Consents-in-Idaho-A-Primer.pdf" TargetMode="External"/><Relationship Id="rId1" Type="http://schemas.openxmlformats.org/officeDocument/2006/relationships/slideLayout" Target="../slideLayouts/slideLayout1.xml"/><Relationship Id="rId6" Type="http://schemas.openxmlformats.org/officeDocument/2006/relationships/hyperlink" Target="https://www.hollandhart.com/health-care-providers-beware-new-information-blocking-rule" TargetMode="External"/><Relationship Id="rId5" Type="http://schemas.openxmlformats.org/officeDocument/2006/relationships/hyperlink" Target="https://www.hollandhart.com/responding-to-hipaa-breaches" TargetMode="External"/><Relationship Id="rId4" Type="http://schemas.openxmlformats.org/officeDocument/2006/relationships/hyperlink" Target="https://www.hollandhart.com/hipaa-checklist-covered-entitie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amhsa.gov/about-us/who-we-are/laws-regulations/confidentiality-regulations-faqs"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healthit.gov/topic/information-blocking"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hollandhart.com/no-surprise-billing-rules-checklist-for-providers" TargetMode="External"/><Relationship Id="rId2" Type="http://schemas.openxmlformats.org/officeDocument/2006/relationships/hyperlink" Target="https://www.hollandhart.com/telehealth-in-idaho-regulations-withdrawn" TargetMode="External"/><Relationship Id="rId1" Type="http://schemas.openxmlformats.org/officeDocument/2006/relationships/slideLayout" Target="../slideLayouts/slideLayout1.xml"/><Relationship Id="rId6" Type="http://schemas.openxmlformats.org/officeDocument/2006/relationships/hyperlink" Target="https://www.hollandhart.com/new-physician-assistant-collaboration-rules-for-idaho" TargetMode="External"/><Relationship Id="rId5" Type="http://schemas.openxmlformats.org/officeDocument/2006/relationships/hyperlink" Target="https://www.hollandhart.com/beware-laws-affecting-healthcare-transactions" TargetMode="External"/><Relationship Id="rId4" Type="http://schemas.openxmlformats.org/officeDocument/2006/relationships/hyperlink" Target="https://www.hollandhart.com/idaho-patient-act-change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ealthit.gov/topic/information-blocking"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i.idaho.gov/consumers/health-insurance/nosurprise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ms.gov/httpswwwcmsgovregulations-and-guidancelegislationpaperworkreductionactof1995pra-listing/cms-10780"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dol.gov/agencies/ebsa/laws-and-regulations/laws/no-surprises-act"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chpca.or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hollandhart.com/fraud-and-abuse-in-private-payor-situations" TargetMode="Externa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Consent, confidentiality, and other top legal issues</a:t>
            </a:r>
          </a:p>
        </p:txBody>
      </p:sp>
      <p:sp>
        <p:nvSpPr>
          <p:cNvPr id="4" name="Rectangle 3"/>
          <p:cNvSpPr>
            <a:spLocks noGrp="1" noChangeArrowheads="1"/>
          </p:cNvSpPr>
          <p:nvPr>
            <p:ph sz="half" idx="1"/>
          </p:nvPr>
        </p:nvSpPr>
        <p:spPr>
          <a:xfrm>
            <a:off x="6123399" y="2732926"/>
            <a:ext cx="2691828" cy="1222624"/>
          </a:xfrm>
        </p:spPr>
        <p:txBody>
          <a:bodyPr>
            <a:normAutofit/>
          </a:bodyPr>
          <a:lstStyle/>
          <a:p>
            <a:pPr marL="0" indent="0" algn="ctr" eaLnBrk="1" hangingPunct="1">
              <a:buNone/>
            </a:pPr>
            <a:r>
              <a:rPr lang="en-US" dirty="0"/>
              <a:t>Kim C. Stanger</a:t>
            </a:r>
          </a:p>
          <a:p>
            <a:pPr marL="0" indent="0" algn="ctr" eaLnBrk="1" hangingPunct="1">
              <a:buNone/>
            </a:pPr>
            <a:r>
              <a:rPr lang="en-US" dirty="0"/>
              <a:t>Ally Kjellander</a:t>
            </a:r>
          </a:p>
          <a:p>
            <a:pPr marL="0" indent="0" eaLnBrk="1" hangingPunct="1">
              <a:buNone/>
            </a:pPr>
            <a:endParaRPr lang="en-US" sz="4600" dirty="0"/>
          </a:p>
        </p:txBody>
      </p:sp>
      <p:sp>
        <p:nvSpPr>
          <p:cNvPr id="8" name="Content Placeholder 7">
            <a:extLst>
              <a:ext uri="{FF2B5EF4-FFF2-40B4-BE49-F238E27FC236}">
                <a16:creationId xmlns:a16="http://schemas.microsoft.com/office/drawing/2014/main" id="{F5EDDFAA-696E-4C32-B5D1-A5571B3A3A65}"/>
              </a:ext>
            </a:extLst>
          </p:cNvPr>
          <p:cNvSpPr>
            <a:spLocks noGrp="1"/>
          </p:cNvSpPr>
          <p:nvPr>
            <p:ph sz="half" idx="2"/>
          </p:nvPr>
        </p:nvSpPr>
        <p:spPr>
          <a:xfrm>
            <a:off x="699606" y="4974474"/>
            <a:ext cx="7744788" cy="914401"/>
          </a:xfrm>
        </p:spPr>
        <p:txBody>
          <a:bodyPr>
            <a:noAutofit/>
          </a:bodyPr>
          <a:lstStyle/>
          <a:p>
            <a:pPr marL="0" indent="0" algn="ctr">
              <a:buNone/>
            </a:pPr>
            <a:r>
              <a:rPr lang="en-US" sz="3600" dirty="0"/>
              <a:t>Optum Conference</a:t>
            </a:r>
          </a:p>
          <a:p>
            <a:pPr marL="0" indent="0" algn="ctr">
              <a:buNone/>
            </a:pPr>
            <a:r>
              <a:rPr lang="en-US" sz="2000" dirty="0"/>
              <a:t>October 2022</a:t>
            </a:r>
          </a:p>
        </p:txBody>
      </p:sp>
      <p:sp>
        <p:nvSpPr>
          <p:cNvPr id="3" name="Slide Number Placeholder 2">
            <a:extLst>
              <a:ext uri="{FF2B5EF4-FFF2-40B4-BE49-F238E27FC236}">
                <a16:creationId xmlns:a16="http://schemas.microsoft.com/office/drawing/2014/main" id="{32911B30-11ED-4BDD-9752-A739518C71F7}"/>
              </a:ext>
            </a:extLst>
          </p:cNvPr>
          <p:cNvSpPr>
            <a:spLocks noGrp="1"/>
          </p:cNvSpPr>
          <p:nvPr>
            <p:ph type="sldNum" sz="quarter" idx="12"/>
          </p:nvPr>
        </p:nvSpPr>
        <p:spPr/>
        <p:txBody>
          <a:bodyPr/>
          <a:lstStyle/>
          <a:p>
            <a:fld id="{A5F28210-D88A-4CD9-BA69-955FE032B640}" type="slidenum">
              <a:rPr lang="en-US" smtClean="0">
                <a:solidFill>
                  <a:prstClr val="black">
                    <a:tint val="75000"/>
                  </a:prstClr>
                </a:solidFill>
              </a:rPr>
              <a:pPr/>
              <a:t>1</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9E7DA30C-82CC-46C2-AD2F-0F2B461C6315}"/>
              </a:ext>
            </a:extLst>
          </p:cNvPr>
          <p:cNvPicPr>
            <a:picLocks noChangeAspect="1"/>
          </p:cNvPicPr>
          <p:nvPr/>
        </p:nvPicPr>
        <p:blipFill>
          <a:blip r:embed="rId2"/>
          <a:stretch>
            <a:fillRect/>
          </a:stretch>
        </p:blipFill>
        <p:spPr>
          <a:xfrm>
            <a:off x="156483" y="1488350"/>
            <a:ext cx="5796668" cy="3045122"/>
          </a:xfrm>
          <a:prstGeom prst="rect">
            <a:avLst/>
          </a:prstGeom>
        </p:spPr>
      </p:pic>
    </p:spTree>
    <p:extLst>
      <p:ext uri="{BB962C8B-B14F-4D97-AF65-F5344CB8AC3E}">
        <p14:creationId xmlns:p14="http://schemas.microsoft.com/office/powerpoint/2010/main" val="1515134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br>
              <a:rPr lang="en-US" dirty="0"/>
            </a:br>
            <a:r>
              <a:rPr lang="en-US" dirty="0"/>
              <a:t>Minors</a:t>
            </a:r>
          </a:p>
        </p:txBody>
      </p:sp>
      <p:sp>
        <p:nvSpPr>
          <p:cNvPr id="3" name="Content Placeholder 2"/>
          <p:cNvSpPr>
            <a:spLocks noGrp="1"/>
          </p:cNvSpPr>
          <p:nvPr>
            <p:ph idx="1"/>
          </p:nvPr>
        </p:nvSpPr>
        <p:spPr/>
        <p:txBody>
          <a:bodyPr>
            <a:normAutofit/>
          </a:bodyPr>
          <a:lstStyle/>
          <a:p>
            <a:r>
              <a:rPr lang="en-US" dirty="0"/>
              <a:t>Conservative approach:  do not allow minor to consent to their own care unless:</a:t>
            </a:r>
          </a:p>
          <a:p>
            <a:pPr lvl="1"/>
            <a:r>
              <a:rPr lang="en-US" sz="2800" dirty="0"/>
              <a:t>Minor is emancipated.</a:t>
            </a:r>
          </a:p>
          <a:p>
            <a:pPr lvl="1"/>
            <a:r>
              <a:rPr lang="en-US" sz="2800" dirty="0"/>
              <a:t>Statute authorizes minor to consent to their own care.</a:t>
            </a:r>
          </a:p>
          <a:p>
            <a:pPr lvl="1"/>
            <a:r>
              <a:rPr lang="en-US" sz="2800" dirty="0"/>
              <a:t>Statute authorizes care regardless of consent.</a:t>
            </a:r>
          </a:p>
          <a:p>
            <a:r>
              <a:rPr lang="en-US" dirty="0"/>
              <a:t>Mature minor doctrine </a:t>
            </a:r>
            <a:r>
              <a:rPr lang="en-US" u="sng" dirty="0"/>
              <a:t>might</a:t>
            </a:r>
            <a:r>
              <a:rPr lang="en-US" dirty="0"/>
              <a:t> apply, but no definitive decision in Idaho.</a:t>
            </a:r>
          </a:p>
          <a:p>
            <a:endParaRPr lang="en-US" dirty="0"/>
          </a:p>
        </p:txBody>
      </p:sp>
      <p:sp>
        <p:nvSpPr>
          <p:cNvPr id="4" name="Slide Number Placeholder 3">
            <a:extLst>
              <a:ext uri="{FF2B5EF4-FFF2-40B4-BE49-F238E27FC236}">
                <a16:creationId xmlns:a16="http://schemas.microsoft.com/office/drawing/2014/main" id="{D5510A46-B5E0-4800-84C2-F651B98333DE}"/>
              </a:ext>
            </a:extLst>
          </p:cNvPr>
          <p:cNvSpPr>
            <a:spLocks noGrp="1"/>
          </p:cNvSpPr>
          <p:nvPr>
            <p:ph type="sldNum" sz="quarter" idx="12"/>
          </p:nvPr>
        </p:nvSpPr>
        <p:spPr/>
        <p:txBody>
          <a:bodyPr/>
          <a:lstStyle/>
          <a:p>
            <a:fld id="{3A09F430-FB86-47CC-9B9A-75042EBE4A73}" type="slidenum">
              <a:rPr lang="en-US" smtClean="0"/>
              <a:pPr/>
              <a:t>10</a:t>
            </a:fld>
            <a:endParaRPr lang="en-US" dirty="0"/>
          </a:p>
        </p:txBody>
      </p:sp>
    </p:spTree>
    <p:extLst>
      <p:ext uri="{BB962C8B-B14F-4D97-AF65-F5344CB8AC3E}">
        <p14:creationId xmlns:p14="http://schemas.microsoft.com/office/powerpoint/2010/main" val="22545258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E2F918-98C6-4948-B013-93905246E5CD}"/>
              </a:ext>
            </a:extLst>
          </p:cNvPr>
          <p:cNvSpPr>
            <a:spLocks noGrp="1"/>
          </p:cNvSpPr>
          <p:nvPr>
            <p:ph type="title"/>
          </p:nvPr>
        </p:nvSpPr>
        <p:spPr/>
        <p:txBody>
          <a:bodyPr/>
          <a:lstStyle/>
          <a:p>
            <a:r>
              <a:rPr lang="en-US" dirty="0">
                <a:latin typeface="Open Sans" panose="020B0604020202020204" charset="0"/>
                <a:ea typeface="Open Sans" panose="020B0604020202020204" charset="0"/>
                <a:cs typeface="Open Sans" panose="020B0604020202020204" charset="0"/>
              </a:rPr>
              <a:t>www.hollandhart.com/</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healthcare</a:t>
            </a:r>
          </a:p>
        </p:txBody>
      </p:sp>
      <p:sp>
        <p:nvSpPr>
          <p:cNvPr id="7" name="Content Placeholder 6">
            <a:extLst>
              <a:ext uri="{FF2B5EF4-FFF2-40B4-BE49-F238E27FC236}">
                <a16:creationId xmlns:a16="http://schemas.microsoft.com/office/drawing/2014/main" id="{D78816EC-D4D1-4D5D-AAEE-AE1E1275E37A}"/>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AD41C8B4-8030-48C7-9CAB-EBA3C6F99521}"/>
              </a:ext>
            </a:extLst>
          </p:cNvPr>
          <p:cNvSpPr>
            <a:spLocks noGrp="1"/>
          </p:cNvSpPr>
          <p:nvPr>
            <p:ph type="sldNum" sz="quarter" idx="12"/>
          </p:nvPr>
        </p:nvSpPr>
        <p:spPr/>
        <p:txBody>
          <a:bodyPr/>
          <a:lstStyle/>
          <a:p>
            <a:fld id="{3A09F430-FB86-47CC-9B9A-75042EBE4A73}" type="slidenum">
              <a:rPr lang="en-US" smtClean="0"/>
              <a:pPr/>
              <a:t>100</a:t>
            </a:fld>
            <a:endParaRPr lang="en-US" dirty="0"/>
          </a:p>
        </p:txBody>
      </p:sp>
      <p:pic>
        <p:nvPicPr>
          <p:cNvPr id="8" name="Picture 7">
            <a:extLst>
              <a:ext uri="{FF2B5EF4-FFF2-40B4-BE49-F238E27FC236}">
                <a16:creationId xmlns:a16="http://schemas.microsoft.com/office/drawing/2014/main" id="{5B0F209F-8BF1-4AFB-B59D-398EF75129B5}"/>
              </a:ext>
            </a:extLst>
          </p:cNvPr>
          <p:cNvPicPr>
            <a:picLocks noChangeAspect="1"/>
          </p:cNvPicPr>
          <p:nvPr/>
        </p:nvPicPr>
        <p:blipFill>
          <a:blip r:embed="rId2"/>
          <a:stretch>
            <a:fillRect/>
          </a:stretch>
        </p:blipFill>
        <p:spPr>
          <a:xfrm>
            <a:off x="6502" y="1433118"/>
            <a:ext cx="10205650" cy="5740678"/>
          </a:xfrm>
          <a:prstGeom prst="rect">
            <a:avLst/>
          </a:prstGeom>
        </p:spPr>
      </p:pic>
      <p:sp>
        <p:nvSpPr>
          <p:cNvPr id="9" name="Arrow: Left 8">
            <a:extLst>
              <a:ext uri="{FF2B5EF4-FFF2-40B4-BE49-F238E27FC236}">
                <a16:creationId xmlns:a16="http://schemas.microsoft.com/office/drawing/2014/main" id="{0387E904-45FB-47D5-A634-41EC2D23B7E6}"/>
              </a:ext>
            </a:extLst>
          </p:cNvPr>
          <p:cNvSpPr/>
          <p:nvPr/>
        </p:nvSpPr>
        <p:spPr>
          <a:xfrm>
            <a:off x="3695307" y="5033915"/>
            <a:ext cx="2828041" cy="15077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Webinars and Publications</a:t>
            </a:r>
          </a:p>
        </p:txBody>
      </p:sp>
    </p:spTree>
    <p:extLst>
      <p:ext uri="{BB962C8B-B14F-4D97-AF65-F5344CB8AC3E}">
        <p14:creationId xmlns:p14="http://schemas.microsoft.com/office/powerpoint/2010/main" val="30935486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Questions?</a:t>
            </a:r>
          </a:p>
        </p:txBody>
      </p:sp>
      <p:sp>
        <p:nvSpPr>
          <p:cNvPr id="5" name="Content Placeholder 4">
            <a:extLst>
              <a:ext uri="{FF2B5EF4-FFF2-40B4-BE49-F238E27FC236}">
                <a16:creationId xmlns:a16="http://schemas.microsoft.com/office/drawing/2014/main" id="{DFEAA812-0E39-4C78-98AB-10994F357A13}"/>
              </a:ext>
            </a:extLst>
          </p:cNvPr>
          <p:cNvSpPr>
            <a:spLocks noGrp="1"/>
          </p:cNvSpPr>
          <p:nvPr>
            <p:ph sz="half" idx="2"/>
          </p:nvPr>
        </p:nvSpPr>
        <p:spPr>
          <a:xfrm>
            <a:off x="4868869" y="2678968"/>
            <a:ext cx="3886200" cy="3813907"/>
          </a:xfrm>
        </p:spPr>
        <p:txBody>
          <a:bodyPr/>
          <a:lstStyle/>
          <a:p>
            <a:pPr marL="0" indent="0" algn="ctr">
              <a:buNone/>
            </a:pPr>
            <a:r>
              <a:rPr lang="en-US" sz="2600" dirty="0"/>
              <a:t>Kim C. Stanger</a:t>
            </a:r>
          </a:p>
          <a:p>
            <a:pPr marL="0" indent="0" algn="ctr">
              <a:buNone/>
            </a:pPr>
            <a:r>
              <a:rPr lang="en-US" sz="2600" dirty="0"/>
              <a:t>Office:  (208) 383-3913</a:t>
            </a:r>
          </a:p>
          <a:p>
            <a:pPr marL="0" indent="0" algn="ctr">
              <a:buNone/>
            </a:pPr>
            <a:r>
              <a:rPr lang="en-US" sz="2600" dirty="0"/>
              <a:t>Cell:  (208) 409-7907</a:t>
            </a:r>
          </a:p>
          <a:p>
            <a:pPr marL="0" indent="0" algn="ctr">
              <a:buNone/>
            </a:pPr>
            <a:r>
              <a:rPr lang="en-US" sz="2600" dirty="0">
                <a:hlinkClick r:id="rId2"/>
              </a:rPr>
              <a:t>kcstanger@hollandhart.com</a:t>
            </a:r>
            <a:r>
              <a:rPr lang="en-US" sz="2600" dirty="0"/>
              <a:t> </a:t>
            </a:r>
          </a:p>
          <a:p>
            <a:endParaRPr lang="en-US" dirty="0"/>
          </a:p>
        </p:txBody>
      </p:sp>
      <p:pic>
        <p:nvPicPr>
          <p:cNvPr id="6" name="Picture 5">
            <a:extLst>
              <a:ext uri="{FF2B5EF4-FFF2-40B4-BE49-F238E27FC236}">
                <a16:creationId xmlns:a16="http://schemas.microsoft.com/office/drawing/2014/main" id="{B46F267A-2D88-497A-9EBC-9AF033A840E6}"/>
              </a:ext>
            </a:extLst>
          </p:cNvPr>
          <p:cNvPicPr>
            <a:picLocks noChangeAspect="1"/>
          </p:cNvPicPr>
          <p:nvPr/>
        </p:nvPicPr>
        <p:blipFill>
          <a:blip r:embed="rId3"/>
          <a:stretch>
            <a:fillRect/>
          </a:stretch>
        </p:blipFill>
        <p:spPr>
          <a:xfrm>
            <a:off x="177228" y="1500026"/>
            <a:ext cx="4764641" cy="4764641"/>
          </a:xfrm>
          <a:prstGeom prst="rect">
            <a:avLst/>
          </a:prstGeom>
        </p:spPr>
      </p:pic>
    </p:spTree>
    <p:extLst>
      <p:ext uri="{BB962C8B-B14F-4D97-AF65-F5344CB8AC3E}">
        <p14:creationId xmlns:p14="http://schemas.microsoft.com/office/powerpoint/2010/main" val="287545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Minors:  </a:t>
            </a:r>
            <a:br>
              <a:rPr lang="en-US" dirty="0"/>
            </a:br>
            <a:r>
              <a:rPr lang="en-US" dirty="0"/>
              <a:t>Emancipation</a:t>
            </a:r>
          </a:p>
        </p:txBody>
      </p:sp>
      <p:sp>
        <p:nvSpPr>
          <p:cNvPr id="3" name="Content Placeholder 2"/>
          <p:cNvSpPr>
            <a:spLocks noGrp="1"/>
          </p:cNvSpPr>
          <p:nvPr>
            <p:ph idx="1"/>
          </p:nvPr>
        </p:nvSpPr>
        <p:spPr/>
        <p:txBody>
          <a:bodyPr>
            <a:normAutofit fontScale="92500" lnSpcReduction="20000"/>
          </a:bodyPr>
          <a:lstStyle/>
          <a:p>
            <a:r>
              <a:rPr lang="en-US" sz="3000" dirty="0"/>
              <a:t>Minor is probably emancipated and able to consent to their own healthcare if:</a:t>
            </a:r>
          </a:p>
          <a:p>
            <a:pPr lvl="1"/>
            <a:r>
              <a:rPr lang="en-US" sz="3000" dirty="0"/>
              <a:t>Married or has been married </a:t>
            </a:r>
            <a:r>
              <a:rPr lang="en-US" dirty="0"/>
              <a:t>(</a:t>
            </a:r>
            <a:r>
              <a:rPr lang="en-US" i="1" dirty="0"/>
              <a:t>see</a:t>
            </a:r>
            <a:r>
              <a:rPr lang="en-US" dirty="0"/>
              <a:t> IC 18-604(3))</a:t>
            </a:r>
          </a:p>
          <a:p>
            <a:pPr lvl="1"/>
            <a:r>
              <a:rPr lang="en-US" sz="3000" dirty="0"/>
              <a:t>In armed forces </a:t>
            </a:r>
            <a:r>
              <a:rPr lang="en-US" sz="2200" dirty="0"/>
              <a:t>(</a:t>
            </a:r>
            <a:r>
              <a:rPr lang="en-US" sz="2200" i="1" dirty="0"/>
              <a:t>see</a:t>
            </a:r>
            <a:r>
              <a:rPr lang="en-US" sz="2200" dirty="0"/>
              <a:t> IC 18-604(3))</a:t>
            </a:r>
          </a:p>
          <a:p>
            <a:pPr lvl="1"/>
            <a:r>
              <a:rPr lang="en-US" sz="3000" dirty="0"/>
              <a:t>Living on own and self-sufficient </a:t>
            </a:r>
            <a:r>
              <a:rPr lang="en-US" sz="2200" dirty="0"/>
              <a:t>(</a:t>
            </a:r>
            <a:r>
              <a:rPr lang="en-US" sz="2200" i="1" dirty="0"/>
              <a:t>see</a:t>
            </a:r>
            <a:r>
              <a:rPr lang="en-US" sz="2200" dirty="0"/>
              <a:t> IC 66-402(6))</a:t>
            </a:r>
          </a:p>
          <a:p>
            <a:pPr lvl="1"/>
            <a:r>
              <a:rPr lang="en-US" sz="3000" dirty="0"/>
              <a:t>Court declares them emancipated </a:t>
            </a:r>
            <a:r>
              <a:rPr lang="en-US" sz="2200" dirty="0"/>
              <a:t>(</a:t>
            </a:r>
            <a:r>
              <a:rPr lang="en-US" sz="2200" i="1" dirty="0"/>
              <a:t>see</a:t>
            </a:r>
            <a:r>
              <a:rPr lang="en-US" sz="2200" dirty="0"/>
              <a:t> IC 16-2403(1))</a:t>
            </a:r>
          </a:p>
          <a:p>
            <a:r>
              <a:rPr lang="en-US" sz="3000" dirty="0"/>
              <a:t>Must still satisfy the basic test, i.e., be able to “comprehend the need for, the nature of and the significant risks ordinarily inherent in, any contemplated … health care…”</a:t>
            </a:r>
          </a:p>
          <a:p>
            <a:pPr>
              <a:buNone/>
            </a:pPr>
            <a:r>
              <a:rPr lang="en-US" sz="2200" dirty="0"/>
              <a:t>	(IC 39-4503)</a:t>
            </a:r>
          </a:p>
          <a:p>
            <a:endParaRPr lang="en-US" dirty="0"/>
          </a:p>
        </p:txBody>
      </p:sp>
      <p:sp>
        <p:nvSpPr>
          <p:cNvPr id="4" name="Slide Number Placeholder 3">
            <a:extLst>
              <a:ext uri="{FF2B5EF4-FFF2-40B4-BE49-F238E27FC236}">
                <a16:creationId xmlns:a16="http://schemas.microsoft.com/office/drawing/2014/main" id="{3C727A2E-1D69-4F61-A18D-A46E67AC5AD6}"/>
              </a:ext>
            </a:extLst>
          </p:cNvPr>
          <p:cNvSpPr>
            <a:spLocks noGrp="1"/>
          </p:cNvSpPr>
          <p:nvPr>
            <p:ph type="sldNum" sz="quarter" idx="12"/>
          </p:nvPr>
        </p:nvSpPr>
        <p:spPr/>
        <p:txBody>
          <a:bodyPr/>
          <a:lstStyle/>
          <a:p>
            <a:fld id="{3A09F430-FB86-47CC-9B9A-75042EBE4A73}" type="slidenum">
              <a:rPr lang="en-US" smtClean="0"/>
              <a:pPr/>
              <a:t>11</a:t>
            </a:fld>
            <a:endParaRPr lang="en-US" dirty="0"/>
          </a:p>
        </p:txBody>
      </p:sp>
    </p:spTree>
    <p:extLst>
      <p:ext uri="{BB962C8B-B14F-4D97-AF65-F5344CB8AC3E}">
        <p14:creationId xmlns:p14="http://schemas.microsoft.com/office/powerpoint/2010/main" val="2330512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8289319" cy="914400"/>
          </a:xfrm>
        </p:spPr>
        <p:txBody>
          <a:bodyPr>
            <a:noAutofit/>
          </a:bodyPr>
          <a:lstStyle/>
          <a:p>
            <a:r>
              <a:rPr lang="en-US" dirty="0"/>
              <a:t>Statutes that allow </a:t>
            </a:r>
            <a:br>
              <a:rPr lang="en-US" dirty="0"/>
            </a:br>
            <a:r>
              <a:rPr lang="en-US" dirty="0"/>
              <a:t>minor Consent</a:t>
            </a:r>
          </a:p>
        </p:txBody>
      </p:sp>
      <p:sp>
        <p:nvSpPr>
          <p:cNvPr id="3" name="Content Placeholder 2"/>
          <p:cNvSpPr>
            <a:spLocks noGrp="1"/>
          </p:cNvSpPr>
          <p:nvPr>
            <p:ph idx="1"/>
          </p:nvPr>
        </p:nvSpPr>
        <p:spPr/>
        <p:txBody>
          <a:bodyPr>
            <a:normAutofit/>
          </a:bodyPr>
          <a:lstStyle/>
          <a:p>
            <a:r>
              <a:rPr lang="en-US" dirty="0"/>
              <a:t>Emergency medical exam and stabilizing treatment in hospital. </a:t>
            </a:r>
            <a:r>
              <a:rPr lang="en-US" sz="2200" dirty="0"/>
              <a:t> </a:t>
            </a:r>
            <a:r>
              <a:rPr lang="en-US" sz="2000" dirty="0"/>
              <a:t>(HHS Interpretive Guidelines to 42 CFR 489.24)</a:t>
            </a:r>
          </a:p>
          <a:p>
            <a:r>
              <a:rPr lang="en-US" dirty="0"/>
              <a:t>Examinations, prescriptions devices, and info regarding contraceptives if practitioner determines that minor has sufficient intelligence and maturity to understand the nature and significance of treatment. </a:t>
            </a:r>
            <a:r>
              <a:rPr lang="en-US" sz="2000" dirty="0"/>
              <a:t> (IC 18-603)</a:t>
            </a:r>
          </a:p>
          <a:p>
            <a:r>
              <a:rPr lang="en-US" dirty="0"/>
              <a:t>Family planning services funded by Title X of the Public Health Services Act.  </a:t>
            </a:r>
            <a:r>
              <a:rPr lang="en-US" sz="2000" dirty="0"/>
              <a:t>(42 USCX300(a))</a:t>
            </a:r>
          </a:p>
          <a:p>
            <a:endParaRPr lang="en-US" dirty="0"/>
          </a:p>
        </p:txBody>
      </p:sp>
      <p:sp>
        <p:nvSpPr>
          <p:cNvPr id="4" name="Slide Number Placeholder 3">
            <a:extLst>
              <a:ext uri="{FF2B5EF4-FFF2-40B4-BE49-F238E27FC236}">
                <a16:creationId xmlns:a16="http://schemas.microsoft.com/office/drawing/2014/main" id="{04210BB6-17FA-402A-9BC5-F565B78214F0}"/>
              </a:ext>
            </a:extLst>
          </p:cNvPr>
          <p:cNvSpPr>
            <a:spLocks noGrp="1"/>
          </p:cNvSpPr>
          <p:nvPr>
            <p:ph type="sldNum" sz="quarter" idx="12"/>
          </p:nvPr>
        </p:nvSpPr>
        <p:spPr/>
        <p:txBody>
          <a:bodyPr/>
          <a:lstStyle/>
          <a:p>
            <a:fld id="{3A09F430-FB86-47CC-9B9A-75042EBE4A73}" type="slidenum">
              <a:rPr lang="en-US" smtClean="0"/>
              <a:pPr/>
              <a:t>12</a:t>
            </a:fld>
            <a:endParaRPr lang="en-US" dirty="0"/>
          </a:p>
        </p:txBody>
      </p:sp>
    </p:spTree>
    <p:extLst>
      <p:ext uri="{BB962C8B-B14F-4D97-AF65-F5344CB8AC3E}">
        <p14:creationId xmlns:p14="http://schemas.microsoft.com/office/powerpoint/2010/main" val="80569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032466" cy="914400"/>
          </a:xfrm>
        </p:spPr>
        <p:txBody>
          <a:bodyPr>
            <a:noAutofit/>
          </a:bodyPr>
          <a:lstStyle/>
          <a:p>
            <a:r>
              <a:rPr lang="en-US" dirty="0"/>
              <a:t>Statutes that allow </a:t>
            </a:r>
            <a:br>
              <a:rPr lang="en-US" dirty="0"/>
            </a:br>
            <a:r>
              <a:rPr lang="en-US" dirty="0"/>
              <a:t>minor Consent</a:t>
            </a:r>
          </a:p>
        </p:txBody>
      </p:sp>
      <p:sp>
        <p:nvSpPr>
          <p:cNvPr id="3" name="Content Placeholder 2"/>
          <p:cNvSpPr>
            <a:spLocks noGrp="1"/>
          </p:cNvSpPr>
          <p:nvPr>
            <p:ph idx="1"/>
          </p:nvPr>
        </p:nvSpPr>
        <p:spPr/>
        <p:txBody>
          <a:bodyPr>
            <a:normAutofit/>
          </a:bodyPr>
          <a:lstStyle/>
          <a:p>
            <a:pPr>
              <a:spcAft>
                <a:spcPts val="600"/>
              </a:spcAft>
            </a:pPr>
            <a:r>
              <a:rPr lang="en-US" sz="2800" dirty="0"/>
              <a:t>Drug treatment or rehab.  </a:t>
            </a:r>
            <a:r>
              <a:rPr lang="en-US" sz="2000" dirty="0"/>
              <a:t>(IC 37-3102)</a:t>
            </a:r>
          </a:p>
          <a:p>
            <a:pPr lvl="1">
              <a:spcBef>
                <a:spcPts val="60"/>
              </a:spcBef>
            </a:pPr>
            <a:r>
              <a:rPr lang="en-US" sz="2400" dirty="0"/>
              <a:t>If minor is age 16 or older, cannot notify parents without minor’s consent.  </a:t>
            </a:r>
          </a:p>
          <a:p>
            <a:r>
              <a:rPr lang="en-US" sz="2800" dirty="0"/>
              <a:t>Age 14:  testing or treatment for reportable infectious or communicable disease.  </a:t>
            </a:r>
            <a:r>
              <a:rPr lang="en-US" sz="2000" dirty="0"/>
              <a:t>(IC 39-3801)</a:t>
            </a:r>
          </a:p>
          <a:p>
            <a:r>
              <a:rPr lang="en-US" sz="2800" dirty="0"/>
              <a:t>Age 17:  unpaid blood donations.  </a:t>
            </a:r>
            <a:r>
              <a:rPr lang="en-US" sz="2000" dirty="0"/>
              <a:t>(IC 39-3701)</a:t>
            </a:r>
          </a:p>
          <a:p>
            <a:endParaRPr lang="en-US" sz="2000" dirty="0"/>
          </a:p>
          <a:p>
            <a:pPr>
              <a:buFont typeface="Wingdings" panose="05000000000000000000" pitchFamily="2" charset="2"/>
              <a:buChar char="Ø"/>
            </a:pPr>
            <a:r>
              <a:rPr lang="en-US" sz="2800" i="1" dirty="0"/>
              <a:t>What about a minor’s ability to </a:t>
            </a:r>
            <a:r>
              <a:rPr lang="en-US" i="1" dirty="0"/>
              <a:t>consent to </a:t>
            </a:r>
            <a:r>
              <a:rPr lang="en-US" sz="2800" i="1" dirty="0"/>
              <a:t>mental health?</a:t>
            </a:r>
          </a:p>
          <a:p>
            <a:endParaRPr lang="en-US" dirty="0"/>
          </a:p>
        </p:txBody>
      </p:sp>
      <p:sp>
        <p:nvSpPr>
          <p:cNvPr id="4" name="Slide Number Placeholder 3">
            <a:extLst>
              <a:ext uri="{FF2B5EF4-FFF2-40B4-BE49-F238E27FC236}">
                <a16:creationId xmlns:a16="http://schemas.microsoft.com/office/drawing/2014/main" id="{1E596841-AD86-44AC-B4D1-A69C7E8A8EDB}"/>
              </a:ext>
            </a:extLst>
          </p:cNvPr>
          <p:cNvSpPr>
            <a:spLocks noGrp="1"/>
          </p:cNvSpPr>
          <p:nvPr>
            <p:ph type="sldNum" sz="quarter" idx="12"/>
          </p:nvPr>
        </p:nvSpPr>
        <p:spPr/>
        <p:txBody>
          <a:bodyPr/>
          <a:lstStyle/>
          <a:p>
            <a:fld id="{3A09F430-FB86-47CC-9B9A-75042EBE4A73}" type="slidenum">
              <a:rPr lang="en-US" smtClean="0"/>
              <a:pPr/>
              <a:t>13</a:t>
            </a:fld>
            <a:endParaRPr lang="en-US" dirty="0"/>
          </a:p>
        </p:txBody>
      </p:sp>
    </p:spTree>
    <p:extLst>
      <p:ext uri="{BB962C8B-B14F-4D97-AF65-F5344CB8AC3E}">
        <p14:creationId xmlns:p14="http://schemas.microsoft.com/office/powerpoint/2010/main" val="2727453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371512" cy="914400"/>
          </a:xfrm>
        </p:spPr>
        <p:txBody>
          <a:bodyPr>
            <a:noAutofit/>
          </a:bodyPr>
          <a:lstStyle/>
          <a:p>
            <a:r>
              <a:rPr lang="en-US" sz="3800" dirty="0"/>
              <a:t>Minor consent:</a:t>
            </a:r>
            <a:br>
              <a:rPr lang="en-US" sz="3800" dirty="0"/>
            </a:br>
            <a:r>
              <a:rPr lang="en-US" sz="3800" dirty="0"/>
              <a:t>mental healthcare?</a:t>
            </a:r>
          </a:p>
        </p:txBody>
      </p:sp>
      <p:sp>
        <p:nvSpPr>
          <p:cNvPr id="3" name="Content Placeholder 2"/>
          <p:cNvSpPr>
            <a:spLocks noGrp="1"/>
          </p:cNvSpPr>
          <p:nvPr>
            <p:ph idx="1"/>
          </p:nvPr>
        </p:nvSpPr>
        <p:spPr>
          <a:xfrm>
            <a:off x="205483" y="1447513"/>
            <a:ext cx="8671387" cy="5169044"/>
          </a:xfrm>
        </p:spPr>
        <p:txBody>
          <a:bodyPr>
            <a:noAutofit/>
          </a:bodyPr>
          <a:lstStyle/>
          <a:p>
            <a:pPr>
              <a:spcAft>
                <a:spcPts val="600"/>
              </a:spcAft>
            </a:pPr>
            <a:r>
              <a:rPr lang="en-US" sz="2400" dirty="0"/>
              <a:t>Hospitalization for mental illness. </a:t>
            </a:r>
            <a:r>
              <a:rPr lang="en-US" sz="2000" dirty="0"/>
              <a:t>(IC 66-318)</a:t>
            </a:r>
          </a:p>
          <a:p>
            <a:pPr lvl="1">
              <a:spcAft>
                <a:spcPts val="600"/>
              </a:spcAft>
            </a:pPr>
            <a:r>
              <a:rPr lang="en-US" sz="2000" dirty="0"/>
              <a:t>“The director of any </a:t>
            </a:r>
            <a:r>
              <a:rPr lang="en-US" sz="2000" dirty="0">
                <a:highlight>
                  <a:srgbClr val="FFFF00"/>
                </a:highlight>
              </a:rPr>
              <a:t>facility</a:t>
            </a:r>
            <a:r>
              <a:rPr lang="en-US" sz="2000" dirty="0"/>
              <a:t> or a </a:t>
            </a:r>
            <a:r>
              <a:rPr lang="en-US" sz="2000" dirty="0">
                <a:highlight>
                  <a:srgbClr val="FFFF00"/>
                </a:highlight>
              </a:rPr>
              <a:t>practitioner granted admitting privileges </a:t>
            </a:r>
            <a:r>
              <a:rPr lang="en-US" sz="2000" dirty="0"/>
              <a:t>… may admit as a voluntary patient the following persons for observation, diagnosis, evaluation, care or treatment of mental illness: …</a:t>
            </a:r>
          </a:p>
          <a:p>
            <a:pPr marL="914400" lvl="2" indent="0">
              <a:spcAft>
                <a:spcPts val="600"/>
              </a:spcAft>
              <a:buNone/>
            </a:pPr>
            <a:r>
              <a:rPr lang="en-US" dirty="0"/>
              <a:t>“(b)  Any individual fourteen (14) to eighteen (18) years of age who may apply to be </a:t>
            </a:r>
            <a:r>
              <a:rPr lang="en-US" dirty="0">
                <a:highlight>
                  <a:srgbClr val="FFFF00"/>
                </a:highlight>
              </a:rPr>
              <a:t>admitted for observation, diagnosis, evaluation, care or treatment</a:t>
            </a:r>
            <a:r>
              <a:rPr lang="en-US" dirty="0"/>
              <a:t> and the </a:t>
            </a:r>
            <a:r>
              <a:rPr lang="en-US" dirty="0">
                <a:highlight>
                  <a:srgbClr val="FFFF00"/>
                </a:highlight>
              </a:rPr>
              <a:t>facility</a:t>
            </a:r>
            <a:r>
              <a:rPr lang="en-US" dirty="0"/>
              <a:t> director will notify the parent, parents or guardian of the individual of the admission…</a:t>
            </a:r>
          </a:p>
          <a:p>
            <a:pPr marL="914400" lvl="2" indent="0">
              <a:spcAft>
                <a:spcPts val="600"/>
              </a:spcAft>
              <a:buNone/>
            </a:pPr>
            <a:r>
              <a:rPr lang="en-US" dirty="0"/>
              <a:t>“(c)  Any emancipated minor;</a:t>
            </a:r>
          </a:p>
          <a:p>
            <a:pPr marL="914400" lvl="2" indent="0">
              <a:spcAft>
                <a:spcPts val="600"/>
              </a:spcAft>
              <a:buNone/>
            </a:pPr>
            <a:r>
              <a:rPr lang="en-US" dirty="0"/>
              <a:t>“(d)  Any individual under fourteen (14) years of age upon application of the individual’s parent or guardian;</a:t>
            </a:r>
          </a:p>
          <a:p>
            <a:pPr marL="914400" lvl="2" indent="0">
              <a:spcAft>
                <a:spcPts val="600"/>
              </a:spcAft>
              <a:buNone/>
            </a:pPr>
            <a:r>
              <a:rPr lang="en-US" dirty="0"/>
              <a:t>“(e)  Any individual who lacks capacity to make informed decisions about treatment upon application of the individual’s guardian….”</a:t>
            </a:r>
          </a:p>
        </p:txBody>
      </p:sp>
      <p:sp>
        <p:nvSpPr>
          <p:cNvPr id="4" name="Slide Number Placeholder 3">
            <a:extLst>
              <a:ext uri="{FF2B5EF4-FFF2-40B4-BE49-F238E27FC236}">
                <a16:creationId xmlns:a16="http://schemas.microsoft.com/office/drawing/2014/main" id="{1E596841-AD86-44AC-B4D1-A69C7E8A8EDB}"/>
              </a:ext>
            </a:extLst>
          </p:cNvPr>
          <p:cNvSpPr>
            <a:spLocks noGrp="1"/>
          </p:cNvSpPr>
          <p:nvPr>
            <p:ph type="sldNum" sz="quarter" idx="12"/>
          </p:nvPr>
        </p:nvSpPr>
        <p:spPr/>
        <p:txBody>
          <a:bodyPr/>
          <a:lstStyle/>
          <a:p>
            <a:fld id="{3A09F430-FB86-47CC-9B9A-75042EBE4A73}" type="slidenum">
              <a:rPr lang="en-US" smtClean="0"/>
              <a:pPr/>
              <a:t>14</a:t>
            </a:fld>
            <a:endParaRPr lang="en-US" dirty="0"/>
          </a:p>
        </p:txBody>
      </p:sp>
    </p:spTree>
    <p:extLst>
      <p:ext uri="{BB962C8B-B14F-4D97-AF65-F5344CB8AC3E}">
        <p14:creationId xmlns:p14="http://schemas.microsoft.com/office/powerpoint/2010/main" val="387422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48222" cy="914400"/>
          </a:xfrm>
        </p:spPr>
        <p:txBody>
          <a:bodyPr>
            <a:noAutofit/>
          </a:bodyPr>
          <a:lstStyle/>
          <a:p>
            <a:r>
              <a:rPr lang="en-US" dirty="0"/>
              <a:t>Minor consent:</a:t>
            </a:r>
            <a:br>
              <a:rPr lang="en-US" dirty="0"/>
            </a:br>
            <a:r>
              <a:rPr lang="en-US" dirty="0"/>
              <a:t>Mental healthcare?</a:t>
            </a:r>
          </a:p>
        </p:txBody>
      </p:sp>
      <p:sp>
        <p:nvSpPr>
          <p:cNvPr id="3" name="Content Placeholder 2"/>
          <p:cNvSpPr>
            <a:spLocks noGrp="1"/>
          </p:cNvSpPr>
          <p:nvPr>
            <p:ph idx="1"/>
          </p:nvPr>
        </p:nvSpPr>
        <p:spPr>
          <a:xfrm>
            <a:off x="628649" y="1447513"/>
            <a:ext cx="8248221" cy="5169044"/>
          </a:xfrm>
        </p:spPr>
        <p:txBody>
          <a:bodyPr>
            <a:normAutofit/>
          </a:bodyPr>
          <a:lstStyle/>
          <a:p>
            <a:pPr>
              <a:spcAft>
                <a:spcPts val="600"/>
              </a:spcAft>
            </a:pPr>
            <a:r>
              <a:rPr lang="en-US" sz="2400" dirty="0"/>
              <a:t>Hospitalization for mental illness.  </a:t>
            </a:r>
            <a:r>
              <a:rPr lang="en-US" sz="2000" dirty="0"/>
              <a:t>(cont.)</a:t>
            </a:r>
          </a:p>
          <a:p>
            <a:pPr lvl="1">
              <a:spcAft>
                <a:spcPts val="600"/>
              </a:spcAft>
            </a:pPr>
            <a:r>
              <a:rPr lang="en-US" sz="2200" dirty="0"/>
              <a:t>“’Facility’ means any public or private hospital, state hospital, institution, </a:t>
            </a:r>
            <a:r>
              <a:rPr lang="en-US" sz="2200" dirty="0">
                <a:highlight>
                  <a:srgbClr val="FFFF00"/>
                </a:highlight>
              </a:rPr>
              <a:t>mental health center, or other organization designated in accordance with rules adopted by the board of health and welfare as equipped to initially hold, evaluate, rehabilitate, or provide care or treatment, or both, for the mentally il</a:t>
            </a:r>
            <a:r>
              <a:rPr lang="en-US" sz="2200" dirty="0"/>
              <a:t>l.”</a:t>
            </a:r>
          </a:p>
          <a:p>
            <a:pPr marL="0" indent="0">
              <a:spcAft>
                <a:spcPts val="600"/>
              </a:spcAft>
              <a:buNone/>
            </a:pPr>
            <a:r>
              <a:rPr lang="en-US" sz="2000" dirty="0"/>
              <a:t>(IC 66-317)</a:t>
            </a:r>
          </a:p>
          <a:p>
            <a:pPr lvl="1">
              <a:spcAft>
                <a:spcPts val="600"/>
              </a:spcAft>
            </a:pPr>
            <a:r>
              <a:rPr lang="en-US" sz="2200" dirty="0"/>
              <a:t>Access to DHW’s children’s mental health services (including admission to a hospital or residential treatment facility) generally require parental consent.</a:t>
            </a:r>
          </a:p>
          <a:p>
            <a:pPr marL="0" indent="0">
              <a:spcAft>
                <a:spcPts val="600"/>
              </a:spcAft>
              <a:buNone/>
            </a:pPr>
            <a:r>
              <a:rPr lang="en-US" sz="2000" dirty="0"/>
              <a:t>(</a:t>
            </a:r>
            <a:r>
              <a:rPr lang="en-US" sz="2000" i="1" dirty="0"/>
              <a:t>See</a:t>
            </a:r>
            <a:r>
              <a:rPr lang="en-US" sz="2000" dirty="0"/>
              <a:t> IC 16-2407)</a:t>
            </a:r>
          </a:p>
          <a:p>
            <a:pPr marL="0" indent="0">
              <a:spcAft>
                <a:spcPts val="600"/>
              </a:spcAft>
              <a:buNone/>
            </a:pPr>
            <a:endParaRPr lang="en-US" sz="2000" dirty="0"/>
          </a:p>
          <a:p>
            <a:pPr marL="0" indent="0">
              <a:spcAft>
                <a:spcPts val="600"/>
              </a:spcAft>
              <a:buNone/>
            </a:pPr>
            <a:endParaRPr lang="en-US" sz="2000" dirty="0"/>
          </a:p>
        </p:txBody>
      </p:sp>
      <p:sp>
        <p:nvSpPr>
          <p:cNvPr id="4" name="Slide Number Placeholder 3">
            <a:extLst>
              <a:ext uri="{FF2B5EF4-FFF2-40B4-BE49-F238E27FC236}">
                <a16:creationId xmlns:a16="http://schemas.microsoft.com/office/drawing/2014/main" id="{1E596841-AD86-44AC-B4D1-A69C7E8A8EDB}"/>
              </a:ext>
            </a:extLst>
          </p:cNvPr>
          <p:cNvSpPr>
            <a:spLocks noGrp="1"/>
          </p:cNvSpPr>
          <p:nvPr>
            <p:ph type="sldNum" sz="quarter" idx="12"/>
          </p:nvPr>
        </p:nvSpPr>
        <p:spPr/>
        <p:txBody>
          <a:bodyPr/>
          <a:lstStyle/>
          <a:p>
            <a:fld id="{3A09F430-FB86-47CC-9B9A-75042EBE4A73}" type="slidenum">
              <a:rPr lang="en-US" smtClean="0"/>
              <a:pPr/>
              <a:t>15</a:t>
            </a:fld>
            <a:endParaRPr lang="en-US" dirty="0"/>
          </a:p>
        </p:txBody>
      </p:sp>
    </p:spTree>
    <p:extLst>
      <p:ext uri="{BB962C8B-B14F-4D97-AF65-F5344CB8AC3E}">
        <p14:creationId xmlns:p14="http://schemas.microsoft.com/office/powerpoint/2010/main" val="2477488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Statutes authorizing </a:t>
            </a:r>
            <a:br>
              <a:rPr lang="en-US" dirty="0"/>
            </a:br>
            <a:r>
              <a:rPr lang="en-US" dirty="0"/>
              <a:t>care without consent</a:t>
            </a:r>
          </a:p>
        </p:txBody>
      </p:sp>
      <p:sp>
        <p:nvSpPr>
          <p:cNvPr id="3" name="Content Placeholder 2"/>
          <p:cNvSpPr>
            <a:spLocks noGrp="1"/>
          </p:cNvSpPr>
          <p:nvPr>
            <p:ph idx="1"/>
          </p:nvPr>
        </p:nvSpPr>
        <p:spPr>
          <a:xfrm>
            <a:off x="628650" y="1447513"/>
            <a:ext cx="8072290" cy="5045361"/>
          </a:xfrm>
        </p:spPr>
        <p:txBody>
          <a:bodyPr>
            <a:normAutofit fontScale="92500" lnSpcReduction="20000"/>
          </a:bodyPr>
          <a:lstStyle/>
          <a:p>
            <a:r>
              <a:rPr lang="en-US" sz="2400" dirty="0"/>
              <a:t>Emergency and personal reps not available.  </a:t>
            </a:r>
            <a:r>
              <a:rPr lang="en-US" sz="2200" dirty="0"/>
              <a:t>(IC 39-4504)</a:t>
            </a:r>
          </a:p>
          <a:p>
            <a:r>
              <a:rPr lang="en-US" sz="2400" dirty="0"/>
              <a:t>Mental holds at hospital. </a:t>
            </a:r>
            <a:r>
              <a:rPr lang="en-US" sz="2200" dirty="0"/>
              <a:t>(IC 66-326)</a:t>
            </a:r>
          </a:p>
          <a:p>
            <a:pPr lvl="1"/>
            <a:r>
              <a:rPr lang="en-US" sz="2400" dirty="0"/>
              <a:t>The person is </a:t>
            </a:r>
            <a:r>
              <a:rPr lang="en-US" sz="2400" dirty="0">
                <a:solidFill>
                  <a:srgbClr val="FF0000"/>
                </a:solidFill>
              </a:rPr>
              <a:t>gravely disabled </a:t>
            </a:r>
            <a:r>
              <a:rPr lang="en-US" sz="2400" dirty="0"/>
              <a:t>due to mental illness or </a:t>
            </a:r>
          </a:p>
          <a:p>
            <a:pPr lvl="1"/>
            <a:r>
              <a:rPr lang="en-US" sz="2400" dirty="0"/>
              <a:t>the person’s continued liberty poses an </a:t>
            </a:r>
            <a:r>
              <a:rPr lang="en-US" sz="2400" dirty="0">
                <a:solidFill>
                  <a:srgbClr val="FF0000"/>
                </a:solidFill>
              </a:rPr>
              <a:t>imminent danger </a:t>
            </a:r>
            <a:r>
              <a:rPr lang="en-US" sz="2400" dirty="0"/>
              <a:t>to that person or others, as evidenced by a threat of substantial physical harm.</a:t>
            </a:r>
          </a:p>
          <a:p>
            <a:r>
              <a:rPr lang="en-US" sz="2400" dirty="0"/>
              <a:t>Shelter care at hospital for minors. </a:t>
            </a:r>
            <a:r>
              <a:rPr lang="en-US" sz="2200" dirty="0"/>
              <a:t>(IC 16-2411)</a:t>
            </a:r>
          </a:p>
          <a:p>
            <a:pPr lvl="1"/>
            <a:r>
              <a:rPr lang="en-US" sz="2400" dirty="0"/>
              <a:t>an </a:t>
            </a:r>
            <a:r>
              <a:rPr lang="en-US" sz="2400" dirty="0">
                <a:solidFill>
                  <a:srgbClr val="FF0000"/>
                </a:solidFill>
              </a:rPr>
              <a:t>emergency condition</a:t>
            </a:r>
            <a:r>
              <a:rPr lang="en-US" sz="2400" dirty="0"/>
              <a:t> exists, and</a:t>
            </a:r>
          </a:p>
          <a:p>
            <a:pPr lvl="1"/>
            <a:r>
              <a:rPr lang="en-US" sz="2400" dirty="0"/>
              <a:t>child is suffering from a </a:t>
            </a:r>
            <a:r>
              <a:rPr lang="en-US" sz="2400" dirty="0">
                <a:solidFill>
                  <a:srgbClr val="FF0000"/>
                </a:solidFill>
              </a:rPr>
              <a:t>serious emotional disturbance </a:t>
            </a:r>
            <a:r>
              <a:rPr lang="en-US" sz="2400" dirty="0"/>
              <a:t>as a result of which he is likely to cause harm to himself or others or is manifestly unable to preserve his health or safety, and</a:t>
            </a:r>
          </a:p>
          <a:p>
            <a:pPr lvl="1"/>
            <a:r>
              <a:rPr lang="en-US" sz="2400" dirty="0"/>
              <a:t>immediate detention and treatment is </a:t>
            </a:r>
            <a:r>
              <a:rPr lang="en-US" sz="2400" dirty="0">
                <a:solidFill>
                  <a:srgbClr val="FF0000"/>
                </a:solidFill>
              </a:rPr>
              <a:t>necessary to prevent harm to the child or others.</a:t>
            </a:r>
          </a:p>
          <a:p>
            <a:pPr lvl="1">
              <a:buFont typeface="Wingdings" panose="05000000000000000000" pitchFamily="2" charset="2"/>
              <a:buChar char="Ø"/>
            </a:pPr>
            <a:r>
              <a:rPr lang="en-US" sz="2400" i="1" dirty="0"/>
              <a:t>Parents may refuse care.</a:t>
            </a:r>
          </a:p>
          <a:p>
            <a:r>
              <a:rPr lang="en-US" sz="2400" dirty="0"/>
              <a:t>Others… </a:t>
            </a:r>
          </a:p>
          <a:p>
            <a:pPr lvl="1"/>
            <a:endParaRPr lang="en-US" sz="1600" dirty="0"/>
          </a:p>
          <a:p>
            <a:endParaRPr lang="en-US" dirty="0"/>
          </a:p>
        </p:txBody>
      </p:sp>
      <p:sp>
        <p:nvSpPr>
          <p:cNvPr id="4" name="Slide Number Placeholder 3">
            <a:extLst>
              <a:ext uri="{FF2B5EF4-FFF2-40B4-BE49-F238E27FC236}">
                <a16:creationId xmlns:a16="http://schemas.microsoft.com/office/drawing/2014/main" id="{6AB29D75-3FE8-4F87-B67C-DCB852879258}"/>
              </a:ext>
            </a:extLst>
          </p:cNvPr>
          <p:cNvSpPr>
            <a:spLocks noGrp="1"/>
          </p:cNvSpPr>
          <p:nvPr>
            <p:ph type="sldNum" sz="quarter" idx="12"/>
          </p:nvPr>
        </p:nvSpPr>
        <p:spPr/>
        <p:txBody>
          <a:bodyPr/>
          <a:lstStyle/>
          <a:p>
            <a:fld id="{3A09F430-FB86-47CC-9B9A-75042EBE4A73}" type="slidenum">
              <a:rPr lang="en-US" smtClean="0"/>
              <a:pPr/>
              <a:t>16</a:t>
            </a:fld>
            <a:endParaRPr lang="en-US" dirty="0"/>
          </a:p>
        </p:txBody>
      </p:sp>
    </p:spTree>
    <p:extLst>
      <p:ext uri="{BB962C8B-B14F-4D97-AF65-F5344CB8AC3E}">
        <p14:creationId xmlns:p14="http://schemas.microsoft.com/office/powerpoint/2010/main" val="411760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br>
              <a:rPr lang="en-US" dirty="0"/>
            </a:br>
            <a:r>
              <a:rPr lang="en-US" dirty="0"/>
              <a:t>Form of Consent</a:t>
            </a:r>
          </a:p>
        </p:txBody>
      </p:sp>
      <p:sp>
        <p:nvSpPr>
          <p:cNvPr id="3" name="Content Placeholder 2"/>
          <p:cNvSpPr>
            <a:spLocks noGrp="1"/>
          </p:cNvSpPr>
          <p:nvPr>
            <p:ph idx="1"/>
          </p:nvPr>
        </p:nvSpPr>
        <p:spPr/>
        <p:txBody>
          <a:bodyPr>
            <a:normAutofit lnSpcReduction="10000"/>
          </a:bodyPr>
          <a:lstStyle/>
          <a:p>
            <a:r>
              <a:rPr lang="en-US" sz="2800" dirty="0"/>
              <a:t>“It is not essential to the validity of any consent … that the consent be in writing or any other specific form of expression.”</a:t>
            </a:r>
          </a:p>
          <a:p>
            <a:r>
              <a:rPr lang="en-US" dirty="0"/>
              <a:t>But written consent signed by patient or surrogate decision-maker is presumed to be valid.</a:t>
            </a:r>
            <a:endParaRPr lang="en-US" sz="2800" dirty="0"/>
          </a:p>
          <a:p>
            <a:pPr>
              <a:buNone/>
            </a:pPr>
            <a:r>
              <a:rPr lang="en-US" sz="2000" dirty="0"/>
              <a:t>(IC 39-4507)</a:t>
            </a:r>
          </a:p>
          <a:p>
            <a:r>
              <a:rPr lang="en-US" sz="2800" dirty="0"/>
              <a:t>Other laws or payor standards may require documented consent, e.g., </a:t>
            </a:r>
          </a:p>
          <a:p>
            <a:pPr lvl="1"/>
            <a:r>
              <a:rPr lang="en-US" sz="2000" dirty="0"/>
              <a:t>COPs 42 CFR 482.13(b), 482.24(c)(2)(v), 42 CFR 482.51(b)(2); 485</a:t>
            </a:r>
          </a:p>
          <a:p>
            <a:pPr lvl="1"/>
            <a:r>
              <a:rPr lang="en-US" sz="2000" dirty="0"/>
              <a:t>Joint Commission RC.02.01.01</a:t>
            </a:r>
            <a:endParaRPr lang="en-US" dirty="0"/>
          </a:p>
          <a:p>
            <a:endParaRPr lang="en-US" dirty="0"/>
          </a:p>
        </p:txBody>
      </p:sp>
      <p:sp>
        <p:nvSpPr>
          <p:cNvPr id="6" name="Slide Number Placeholder 5">
            <a:extLst>
              <a:ext uri="{FF2B5EF4-FFF2-40B4-BE49-F238E27FC236}">
                <a16:creationId xmlns:a16="http://schemas.microsoft.com/office/drawing/2014/main" id="{0B968910-49C7-496C-9487-48B687C7A25F}"/>
              </a:ext>
            </a:extLst>
          </p:cNvPr>
          <p:cNvSpPr>
            <a:spLocks noGrp="1"/>
          </p:cNvSpPr>
          <p:nvPr>
            <p:ph type="sldNum" sz="quarter" idx="12"/>
          </p:nvPr>
        </p:nvSpPr>
        <p:spPr/>
        <p:txBody>
          <a:bodyPr/>
          <a:lstStyle/>
          <a:p>
            <a:fld id="{3A09F430-FB86-47CC-9B9A-75042EBE4A73}" type="slidenum">
              <a:rPr lang="en-US" smtClean="0"/>
              <a:pPr/>
              <a:t>17</a:t>
            </a:fld>
            <a:endParaRPr lang="en-US" dirty="0"/>
          </a:p>
        </p:txBody>
      </p:sp>
    </p:spTree>
    <p:extLst>
      <p:ext uri="{BB962C8B-B14F-4D97-AF65-F5344CB8AC3E}">
        <p14:creationId xmlns:p14="http://schemas.microsoft.com/office/powerpoint/2010/main" val="1021500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Consent form ≠</a:t>
            </a:r>
            <a:br>
              <a:rPr lang="en-US" dirty="0"/>
            </a:br>
            <a:r>
              <a:rPr lang="en-US" dirty="0"/>
              <a:t>informed consent</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139750738"/>
              </p:ext>
            </p:extLst>
          </p:nvPr>
        </p:nvGraphicFramePr>
        <p:xfrm>
          <a:off x="273376" y="1447800"/>
          <a:ext cx="8597248" cy="5257800"/>
        </p:xfrm>
        <a:graphic>
          <a:graphicData uri="http://schemas.openxmlformats.org/drawingml/2006/table">
            <a:tbl>
              <a:tblPr firstRow="1" bandRow="1">
                <a:tableStyleId>{5C22544A-7EE6-4342-B048-85BDC9FD1C3A}</a:tableStyleId>
              </a:tblPr>
              <a:tblGrid>
                <a:gridCol w="4298624">
                  <a:extLst>
                    <a:ext uri="{9D8B030D-6E8A-4147-A177-3AD203B41FA5}">
                      <a16:colId xmlns:a16="http://schemas.microsoft.com/office/drawing/2014/main" val="20000"/>
                    </a:ext>
                  </a:extLst>
                </a:gridCol>
                <a:gridCol w="4298624">
                  <a:extLst>
                    <a:ext uri="{9D8B030D-6E8A-4147-A177-3AD203B41FA5}">
                      <a16:colId xmlns:a16="http://schemas.microsoft.com/office/drawing/2014/main" val="20001"/>
                    </a:ext>
                  </a:extLst>
                </a:gridCol>
              </a:tblGrid>
              <a:tr h="857233">
                <a:tc>
                  <a:txBody>
                    <a:bodyPr/>
                    <a:lstStyle/>
                    <a:p>
                      <a:r>
                        <a:rPr lang="en-US" sz="2400" dirty="0"/>
                        <a:t>Informed</a:t>
                      </a:r>
                      <a:r>
                        <a:rPr lang="en-US" sz="2400" baseline="0" dirty="0"/>
                        <a:t> Consent = Communication</a:t>
                      </a:r>
                      <a:endParaRPr lang="en-US" sz="2400" dirty="0"/>
                    </a:p>
                  </a:txBody>
                  <a:tcPr marL="80204" marR="80204"/>
                </a:tc>
                <a:tc>
                  <a:txBody>
                    <a:bodyPr/>
                    <a:lstStyle/>
                    <a:p>
                      <a:r>
                        <a:rPr lang="en-US" sz="2400" dirty="0"/>
                        <a:t>Consent form = Documentation</a:t>
                      </a:r>
                    </a:p>
                  </a:txBody>
                  <a:tcPr marL="80204" marR="80204"/>
                </a:tc>
                <a:extLst>
                  <a:ext uri="{0D108BD9-81ED-4DB2-BD59-A6C34878D82A}">
                    <a16:rowId xmlns:a16="http://schemas.microsoft.com/office/drawing/2014/main" val="10000"/>
                  </a:ext>
                </a:extLst>
              </a:tr>
              <a:tr h="4400567">
                <a:tc>
                  <a:txBody>
                    <a:bodyPr/>
                    <a:lstStyle/>
                    <a:p>
                      <a:pPr marL="342900" indent="-342900">
                        <a:buFont typeface="Wingdings" panose="05000000000000000000" pitchFamily="2" charset="2"/>
                        <a:buChar char="§"/>
                      </a:pPr>
                      <a:r>
                        <a:rPr lang="en-US" sz="2400" dirty="0">
                          <a:solidFill>
                            <a:srgbClr val="002060"/>
                          </a:solidFill>
                        </a:rPr>
                        <a:t>Practitioner communicates info</a:t>
                      </a:r>
                      <a:r>
                        <a:rPr lang="en-US" sz="2400" baseline="0" dirty="0">
                          <a:solidFill>
                            <a:srgbClr val="002060"/>
                          </a:solidFill>
                        </a:rPr>
                        <a:t> relevant to treatment</a:t>
                      </a:r>
                    </a:p>
                    <a:p>
                      <a:pPr marL="342900" indent="-342900">
                        <a:buFont typeface="Wingdings" panose="05000000000000000000" pitchFamily="2" charset="2"/>
                        <a:buChar char="§"/>
                      </a:pPr>
                      <a:r>
                        <a:rPr lang="en-US" sz="2400" baseline="0" dirty="0">
                          <a:solidFill>
                            <a:srgbClr val="002060"/>
                          </a:solidFill>
                        </a:rPr>
                        <a:t>Patient understands the material facts, e.g., benefits, risks, and likely consequence of the proposed treatment and alternatives.</a:t>
                      </a:r>
                    </a:p>
                    <a:p>
                      <a:pPr marL="342900" indent="-342900">
                        <a:buFont typeface="Wingdings" panose="05000000000000000000" pitchFamily="2" charset="2"/>
                        <a:buChar char="§"/>
                      </a:pPr>
                      <a:r>
                        <a:rPr lang="en-US" sz="2400" baseline="0" dirty="0">
                          <a:solidFill>
                            <a:srgbClr val="002060"/>
                          </a:solidFill>
                        </a:rPr>
                        <a:t>Patient makes informed decision to consent or refuse treatment.</a:t>
                      </a:r>
                      <a:endParaRPr lang="en-US" sz="2400" dirty="0">
                        <a:solidFill>
                          <a:srgbClr val="002060"/>
                        </a:solidFill>
                      </a:endParaRPr>
                    </a:p>
                  </a:txBody>
                  <a:tcPr marL="80204" marR="80204"/>
                </a:tc>
                <a:tc>
                  <a:txBody>
                    <a:bodyPr/>
                    <a:lstStyle/>
                    <a:p>
                      <a:pPr marL="342900" indent="-342900">
                        <a:buFont typeface="Wingdings" panose="05000000000000000000" pitchFamily="2" charset="2"/>
                        <a:buChar char="§"/>
                      </a:pPr>
                      <a:r>
                        <a:rPr lang="en-US" sz="2400" dirty="0">
                          <a:solidFill>
                            <a:srgbClr val="002060"/>
                          </a:solidFill>
                        </a:rPr>
                        <a:t>Supplements oral or other info given by the</a:t>
                      </a:r>
                      <a:r>
                        <a:rPr lang="en-US" sz="2400" baseline="0" dirty="0">
                          <a:solidFill>
                            <a:srgbClr val="002060"/>
                          </a:solidFill>
                        </a:rPr>
                        <a:t> practitioner.</a:t>
                      </a:r>
                    </a:p>
                    <a:p>
                      <a:pPr marL="342900" indent="-342900">
                        <a:buFont typeface="Wingdings" panose="05000000000000000000" pitchFamily="2" charset="2"/>
                        <a:buChar char="§"/>
                      </a:pPr>
                      <a:r>
                        <a:rPr lang="en-US" sz="2400" baseline="0" dirty="0">
                          <a:solidFill>
                            <a:srgbClr val="002060"/>
                          </a:solidFill>
                        </a:rPr>
                        <a:t>Documents that the communication process took place, e.g., that practitioner communicated relevant info, patient understood info, and patient made voluntary, informed decision.</a:t>
                      </a:r>
                      <a:endParaRPr lang="en-US" sz="2400" dirty="0">
                        <a:solidFill>
                          <a:srgbClr val="002060"/>
                        </a:solidFill>
                      </a:endParaRPr>
                    </a:p>
                  </a:txBody>
                  <a:tcPr marL="80204" marR="80204"/>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62C04F13-E8FF-486D-BDC3-24DC0D6FCDBC}"/>
              </a:ext>
            </a:extLst>
          </p:cNvPr>
          <p:cNvSpPr>
            <a:spLocks noGrp="1"/>
          </p:cNvSpPr>
          <p:nvPr>
            <p:ph type="sldNum" sz="quarter" idx="12"/>
          </p:nvPr>
        </p:nvSpPr>
        <p:spPr/>
        <p:txBody>
          <a:bodyPr/>
          <a:lstStyle/>
          <a:p>
            <a:fld id="{3A09F430-FB86-47CC-9B9A-75042EBE4A73}" type="slidenum">
              <a:rPr lang="en-US" smtClean="0"/>
              <a:pPr/>
              <a:t>18</a:t>
            </a:fld>
            <a:endParaRPr lang="en-US" dirty="0"/>
          </a:p>
        </p:txBody>
      </p:sp>
    </p:spTree>
    <p:extLst>
      <p:ext uri="{BB962C8B-B14F-4D97-AF65-F5344CB8AC3E}">
        <p14:creationId xmlns:p14="http://schemas.microsoft.com/office/powerpoint/2010/main" val="124412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t>“Consent, or refusal to consent, for the furnishing of health care … shall be valid in all respects if the person giving or refusing the consent is sufficiently aware of pertinent facts respecting [1] </a:t>
            </a:r>
            <a:r>
              <a:rPr lang="en-US" dirty="0">
                <a:solidFill>
                  <a:srgbClr val="FF0000"/>
                </a:solidFill>
              </a:rPr>
              <a:t>the need for</a:t>
            </a:r>
            <a:r>
              <a:rPr lang="en-US" dirty="0"/>
              <a:t>, [2] </a:t>
            </a:r>
            <a:r>
              <a:rPr lang="en-US" dirty="0">
                <a:solidFill>
                  <a:srgbClr val="FF0000"/>
                </a:solidFill>
              </a:rPr>
              <a:t>the nature of</a:t>
            </a:r>
            <a:r>
              <a:rPr lang="en-US" dirty="0"/>
              <a:t>, and [3] </a:t>
            </a:r>
            <a:r>
              <a:rPr lang="en-US" dirty="0">
                <a:solidFill>
                  <a:srgbClr val="FF0000"/>
                </a:solidFill>
              </a:rPr>
              <a:t>the significant risks </a:t>
            </a:r>
            <a:r>
              <a:rPr lang="en-US" dirty="0"/>
              <a:t>ordinarily attendant upon such a person receiving such care, as to permit the giving or withholding of such consent to be a reasonably informed decision.”  </a:t>
            </a:r>
          </a:p>
          <a:p>
            <a:pPr>
              <a:buNone/>
            </a:pPr>
            <a:r>
              <a:rPr lang="en-US" sz="2000" dirty="0">
                <a:solidFill>
                  <a:schemeClr val="tx1">
                    <a:lumMod val="75000"/>
                  </a:schemeClr>
                </a:solidFill>
              </a:rPr>
              <a:t>(IC 39-4506)</a:t>
            </a:r>
          </a:p>
          <a:p>
            <a:endParaRPr lang="en-US" dirty="0"/>
          </a:p>
        </p:txBody>
      </p:sp>
      <p:sp>
        <p:nvSpPr>
          <p:cNvPr id="4" name="Slide Number Placeholder 3">
            <a:extLst>
              <a:ext uri="{FF2B5EF4-FFF2-40B4-BE49-F238E27FC236}">
                <a16:creationId xmlns:a16="http://schemas.microsoft.com/office/drawing/2014/main" id="{8F13067F-7A83-4A23-AAC0-2688E51F9574}"/>
              </a:ext>
            </a:extLst>
          </p:cNvPr>
          <p:cNvSpPr>
            <a:spLocks noGrp="1"/>
          </p:cNvSpPr>
          <p:nvPr>
            <p:ph type="sldNum" sz="quarter" idx="12"/>
          </p:nvPr>
        </p:nvSpPr>
        <p:spPr/>
        <p:txBody>
          <a:bodyPr/>
          <a:lstStyle/>
          <a:p>
            <a:fld id="{3A09F430-FB86-47CC-9B9A-75042EBE4A73}" type="slidenum">
              <a:rPr lang="en-US" smtClean="0"/>
              <a:pPr/>
              <a:t>19</a:t>
            </a:fld>
            <a:endParaRPr lang="en-US" dirty="0"/>
          </a:p>
        </p:txBody>
      </p:sp>
    </p:spTree>
    <p:extLst>
      <p:ext uri="{BB962C8B-B14F-4D97-AF65-F5344CB8AC3E}">
        <p14:creationId xmlns:p14="http://schemas.microsoft.com/office/powerpoint/2010/main" val="312427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8180BD-7E33-4BDF-8908-950034CED1E7}"/>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r>
              <a:rPr lang="en-US" dirty="0"/>
              <a:t>This presentation is similar to any other legal education materials designed to provide general information on pertinent legal topics. The statements made as part of the presentation are provided for educational purposes only. They do not constitute legal advice nor do they necessarily reflect the views of Holland &amp; Hart LLP or any of its attorneys other than the speaker. This presentation is not intended to create an attorney-client relationship between you and Holland &amp; Hart LLP. If you have specific questions as to the application of law to your activities, you should seek the advice of your legal counsel.</a:t>
            </a:r>
          </a:p>
        </p:txBody>
      </p:sp>
      <p:sp>
        <p:nvSpPr>
          <p:cNvPr id="4" name="Slide Number Placeholder 3">
            <a:extLst>
              <a:ext uri="{FF2B5EF4-FFF2-40B4-BE49-F238E27FC236}">
                <a16:creationId xmlns:a16="http://schemas.microsoft.com/office/drawing/2014/main" id="{AC9A4CCC-09EA-47D9-A655-B70307C96C23}"/>
              </a:ext>
            </a:extLst>
          </p:cNvPr>
          <p:cNvSpPr>
            <a:spLocks noGrp="1"/>
          </p:cNvSpPr>
          <p:nvPr>
            <p:ph type="sldNum" sz="quarter" idx="12"/>
          </p:nvPr>
        </p:nvSpPr>
        <p:spPr/>
        <p:txBody>
          <a:bodyPr/>
          <a:lstStyle/>
          <a:p>
            <a:fld id="{3A09F430-FB86-47CC-9B9A-75042EBE4A73}" type="slidenum">
              <a:rPr lang="en-US" smtClean="0"/>
              <a:pPr/>
              <a:t>2</a:t>
            </a:fld>
            <a:endParaRPr lang="en-US" dirty="0"/>
          </a:p>
        </p:txBody>
      </p:sp>
    </p:spTree>
    <p:extLst>
      <p:ext uri="{BB962C8B-B14F-4D97-AF65-F5344CB8AC3E}">
        <p14:creationId xmlns:p14="http://schemas.microsoft.com/office/powerpoint/2010/main" val="21166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4" name="Content Placeholder 3"/>
          <p:cNvSpPr>
            <a:spLocks noGrp="1"/>
          </p:cNvSpPr>
          <p:nvPr>
            <p:ph idx="1"/>
          </p:nvPr>
        </p:nvSpPr>
        <p:spPr/>
        <p:txBody>
          <a:bodyPr>
            <a:normAutofit fontScale="92500" lnSpcReduction="20000"/>
          </a:bodyPr>
          <a:lstStyle/>
          <a:p>
            <a:r>
              <a:rPr lang="en-US" dirty="0"/>
              <a:t>“Any such consent shall be deemed valid and so informed if the health care provider … has made such disclosures and given such advice respecting pertinent facts and considerations as would </a:t>
            </a:r>
            <a:r>
              <a:rPr lang="en-US" dirty="0">
                <a:solidFill>
                  <a:srgbClr val="FF0000"/>
                </a:solidFill>
              </a:rPr>
              <a:t>ordinarily be made and given under the same or similar circumstances, by a like health care provider of good standing practicing in the same community</a:t>
            </a:r>
            <a:r>
              <a:rPr lang="en-US" dirty="0"/>
              <a:t>. As used in this section, the term "in the same community" refers to that geographic area ordinarily served by the licensed general hospital at or nearest to which such consent is given.</a:t>
            </a:r>
          </a:p>
          <a:p>
            <a:pPr>
              <a:buNone/>
            </a:pPr>
            <a:r>
              <a:rPr lang="en-US" sz="2400" dirty="0"/>
              <a:t>(IC 39-4506)</a:t>
            </a:r>
          </a:p>
          <a:p>
            <a:r>
              <a:rPr lang="en-US" i="1" dirty="0"/>
              <a:t>“What info would other practitioners in community give?”</a:t>
            </a:r>
          </a:p>
          <a:p>
            <a:endParaRPr lang="en-US" dirty="0"/>
          </a:p>
        </p:txBody>
      </p:sp>
      <p:sp>
        <p:nvSpPr>
          <p:cNvPr id="3" name="Slide Number Placeholder 2">
            <a:extLst>
              <a:ext uri="{FF2B5EF4-FFF2-40B4-BE49-F238E27FC236}">
                <a16:creationId xmlns:a16="http://schemas.microsoft.com/office/drawing/2014/main" id="{9127A929-CB19-4D3A-B8FD-6B8B286D244E}"/>
              </a:ext>
            </a:extLst>
          </p:cNvPr>
          <p:cNvSpPr>
            <a:spLocks noGrp="1"/>
          </p:cNvSpPr>
          <p:nvPr>
            <p:ph type="sldNum" sz="quarter" idx="12"/>
          </p:nvPr>
        </p:nvSpPr>
        <p:spPr/>
        <p:txBody>
          <a:bodyPr/>
          <a:lstStyle/>
          <a:p>
            <a:fld id="{3A09F430-FB86-47CC-9B9A-75042EBE4A73}" type="slidenum">
              <a:rPr lang="en-US" smtClean="0"/>
              <a:pPr/>
              <a:t>20</a:t>
            </a:fld>
            <a:endParaRPr lang="en-US" dirty="0"/>
          </a:p>
        </p:txBody>
      </p:sp>
    </p:spTree>
    <p:extLst>
      <p:ext uri="{BB962C8B-B14F-4D97-AF65-F5344CB8AC3E}">
        <p14:creationId xmlns:p14="http://schemas.microsoft.com/office/powerpoint/2010/main" val="1576832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for Obtaining Consent</a:t>
            </a:r>
          </a:p>
        </p:txBody>
      </p:sp>
      <p:sp>
        <p:nvSpPr>
          <p:cNvPr id="3" name="Content Placeholder 2"/>
          <p:cNvSpPr>
            <a:spLocks noGrp="1"/>
          </p:cNvSpPr>
          <p:nvPr>
            <p:ph idx="1"/>
          </p:nvPr>
        </p:nvSpPr>
        <p:spPr/>
        <p:txBody>
          <a:bodyPr>
            <a:normAutofit lnSpcReduction="10000"/>
          </a:bodyPr>
          <a:lstStyle/>
          <a:p>
            <a:r>
              <a:rPr lang="en-US" dirty="0"/>
              <a:t>“Obtaining sufficient consent for health care is the </a:t>
            </a:r>
            <a:r>
              <a:rPr lang="en-US" dirty="0">
                <a:solidFill>
                  <a:srgbClr val="FF0000"/>
                </a:solidFill>
              </a:rPr>
              <a:t>duty of the attending health care provider </a:t>
            </a:r>
            <a:r>
              <a:rPr lang="en-US" dirty="0"/>
              <a:t>upon whose order or at whose direction the contemplated health care … is rendered.”</a:t>
            </a:r>
          </a:p>
          <a:p>
            <a:pPr>
              <a:buNone/>
            </a:pPr>
            <a:r>
              <a:rPr lang="en-US" sz="2000" dirty="0"/>
              <a:t>(IC 39-4508)</a:t>
            </a:r>
          </a:p>
          <a:p>
            <a:r>
              <a:rPr lang="en-US" dirty="0"/>
              <a:t>Practitioner is the person with the knowledge, training and licensure necessary to diagnose condition and have effective communication.</a:t>
            </a:r>
          </a:p>
          <a:p>
            <a:r>
              <a:rPr lang="en-US" dirty="0"/>
              <a:t>Practitioner is the person who will be liable for failure to obtain informed consent.</a:t>
            </a:r>
          </a:p>
          <a:p>
            <a:endParaRPr lang="en-US" dirty="0"/>
          </a:p>
        </p:txBody>
      </p:sp>
      <p:sp>
        <p:nvSpPr>
          <p:cNvPr id="4" name="Slide Number Placeholder 3">
            <a:extLst>
              <a:ext uri="{FF2B5EF4-FFF2-40B4-BE49-F238E27FC236}">
                <a16:creationId xmlns:a16="http://schemas.microsoft.com/office/drawing/2014/main" id="{787F7AAD-0B15-4115-A2AB-1A2B2B79FED5}"/>
              </a:ext>
            </a:extLst>
          </p:cNvPr>
          <p:cNvSpPr>
            <a:spLocks noGrp="1"/>
          </p:cNvSpPr>
          <p:nvPr>
            <p:ph type="sldNum" sz="quarter" idx="12"/>
          </p:nvPr>
        </p:nvSpPr>
        <p:spPr/>
        <p:txBody>
          <a:bodyPr/>
          <a:lstStyle/>
          <a:p>
            <a:fld id="{3A09F430-FB86-47CC-9B9A-75042EBE4A73}" type="slidenum">
              <a:rPr lang="en-US" smtClean="0"/>
              <a:pPr/>
              <a:t>21</a:t>
            </a:fld>
            <a:endParaRPr lang="en-US" dirty="0"/>
          </a:p>
        </p:txBody>
      </p:sp>
    </p:spTree>
    <p:extLst>
      <p:ext uri="{BB962C8B-B14F-4D97-AF65-F5344CB8AC3E}">
        <p14:creationId xmlns:p14="http://schemas.microsoft.com/office/powerpoint/2010/main" val="98683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Refusal of Treatment</a:t>
            </a:r>
          </a:p>
        </p:txBody>
      </p:sp>
      <p:sp>
        <p:nvSpPr>
          <p:cNvPr id="3" name="Content Placeholder 2"/>
          <p:cNvSpPr>
            <a:spLocks noGrp="1"/>
          </p:cNvSpPr>
          <p:nvPr>
            <p:ph idx="1"/>
          </p:nvPr>
        </p:nvSpPr>
        <p:spPr/>
        <p:txBody>
          <a:bodyPr>
            <a:normAutofit lnSpcReduction="10000"/>
          </a:bodyPr>
          <a:lstStyle/>
          <a:p>
            <a:pPr>
              <a:defRPr/>
            </a:pPr>
            <a:r>
              <a:rPr lang="en-US" dirty="0"/>
              <a:t>Idaho “recognizes the established common law and the fundamental right of [competent] persons to control the decisions relating to the rendering of their medical care, including the decision to have life-sustaining procedures withheld or withdrawn….”  </a:t>
            </a:r>
          </a:p>
          <a:p>
            <a:pPr>
              <a:spcAft>
                <a:spcPts val="600"/>
              </a:spcAft>
              <a:buNone/>
              <a:defRPr/>
            </a:pPr>
            <a:r>
              <a:rPr lang="en-US" sz="2000" dirty="0"/>
              <a:t>(IC 39-4509)</a:t>
            </a:r>
          </a:p>
          <a:p>
            <a:pPr>
              <a:defRPr/>
            </a:pPr>
            <a:r>
              <a:rPr lang="en-US" dirty="0"/>
              <a:t>Right to consent = right to refuse care or withdraw consent.</a:t>
            </a:r>
          </a:p>
          <a:p>
            <a:pPr>
              <a:buNone/>
              <a:defRPr/>
            </a:pPr>
            <a:r>
              <a:rPr lang="en-US" sz="2000" dirty="0"/>
              <a:t>(See IC 39-4502(7), “’Consent to care’ includes refusal to consent to care and/or withdrawal of care.”)</a:t>
            </a:r>
          </a:p>
          <a:p>
            <a:endParaRPr lang="en-US" dirty="0"/>
          </a:p>
        </p:txBody>
      </p:sp>
      <p:sp>
        <p:nvSpPr>
          <p:cNvPr id="4" name="Slide Number Placeholder 3">
            <a:extLst>
              <a:ext uri="{FF2B5EF4-FFF2-40B4-BE49-F238E27FC236}">
                <a16:creationId xmlns:a16="http://schemas.microsoft.com/office/drawing/2014/main" id="{224D5904-86FE-47F0-98D4-1C4E6E041577}"/>
              </a:ext>
            </a:extLst>
          </p:cNvPr>
          <p:cNvSpPr>
            <a:spLocks noGrp="1"/>
          </p:cNvSpPr>
          <p:nvPr>
            <p:ph type="sldNum" sz="quarter" idx="12"/>
          </p:nvPr>
        </p:nvSpPr>
        <p:spPr/>
        <p:txBody>
          <a:bodyPr/>
          <a:lstStyle/>
          <a:p>
            <a:fld id="{3A09F430-FB86-47CC-9B9A-75042EBE4A73}" type="slidenum">
              <a:rPr lang="en-US" smtClean="0"/>
              <a:pPr/>
              <a:t>22</a:t>
            </a:fld>
            <a:endParaRPr lang="en-US" dirty="0"/>
          </a:p>
        </p:txBody>
      </p:sp>
    </p:spTree>
    <p:extLst>
      <p:ext uri="{BB962C8B-B14F-4D97-AF65-F5344CB8AC3E}">
        <p14:creationId xmlns:p14="http://schemas.microsoft.com/office/powerpoint/2010/main" val="668544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Refusal of Treatment:  </a:t>
            </a:r>
            <a:br>
              <a:rPr lang="en-US" dirty="0"/>
            </a:br>
            <a:r>
              <a:rPr lang="en-US" dirty="0"/>
              <a:t>“Against Medical Advice”</a:t>
            </a:r>
          </a:p>
        </p:txBody>
      </p:sp>
      <p:sp>
        <p:nvSpPr>
          <p:cNvPr id="3" name="Content Placeholder 2"/>
          <p:cNvSpPr>
            <a:spLocks noGrp="1"/>
          </p:cNvSpPr>
          <p:nvPr>
            <p:ph idx="1"/>
          </p:nvPr>
        </p:nvSpPr>
        <p:spPr/>
        <p:txBody>
          <a:bodyPr>
            <a:normAutofit/>
          </a:bodyPr>
          <a:lstStyle/>
          <a:p>
            <a:r>
              <a:rPr lang="en-US" sz="2800" dirty="0"/>
              <a:t>Provide sufficient info to allow patient to make informed refusal.</a:t>
            </a:r>
          </a:p>
          <a:p>
            <a:r>
              <a:rPr lang="en-US" sz="2800" dirty="0"/>
              <a:t>Document in chart:</a:t>
            </a:r>
          </a:p>
          <a:p>
            <a:pPr lvl="1"/>
            <a:r>
              <a:rPr lang="en-US" sz="2600" dirty="0"/>
              <a:t>Patient’s competency.</a:t>
            </a:r>
          </a:p>
          <a:p>
            <a:pPr lvl="1"/>
            <a:r>
              <a:rPr lang="en-US" sz="2600" dirty="0"/>
              <a:t>Explanation of risks and benefits.</a:t>
            </a:r>
          </a:p>
          <a:p>
            <a:pPr lvl="1"/>
            <a:r>
              <a:rPr lang="en-US" sz="2600" dirty="0"/>
              <a:t>Practitioner’s attempt to obtain patient’s informed consent.</a:t>
            </a:r>
          </a:p>
          <a:p>
            <a:pPr lvl="1"/>
            <a:r>
              <a:rPr lang="en-US" sz="2600" dirty="0"/>
              <a:t>Patient’s signature confirming voluntary decision.</a:t>
            </a:r>
          </a:p>
          <a:p>
            <a:pPr lvl="1"/>
            <a:r>
              <a:rPr lang="en-US" sz="2600" dirty="0"/>
              <a:t>Witnesses.</a:t>
            </a:r>
          </a:p>
          <a:p>
            <a:r>
              <a:rPr lang="en-US" sz="2800" dirty="0"/>
              <a:t>Attempt to obtain patient’s signed refusal.</a:t>
            </a:r>
          </a:p>
          <a:p>
            <a:endParaRPr lang="en-US" dirty="0"/>
          </a:p>
        </p:txBody>
      </p:sp>
      <p:sp>
        <p:nvSpPr>
          <p:cNvPr id="4" name="Slide Number Placeholder 3">
            <a:extLst>
              <a:ext uri="{FF2B5EF4-FFF2-40B4-BE49-F238E27FC236}">
                <a16:creationId xmlns:a16="http://schemas.microsoft.com/office/drawing/2014/main" id="{9BB6B7A8-C68F-45A5-9061-DE85C5FCBE2F}"/>
              </a:ext>
            </a:extLst>
          </p:cNvPr>
          <p:cNvSpPr>
            <a:spLocks noGrp="1"/>
          </p:cNvSpPr>
          <p:nvPr>
            <p:ph type="sldNum" sz="quarter" idx="12"/>
          </p:nvPr>
        </p:nvSpPr>
        <p:spPr/>
        <p:txBody>
          <a:bodyPr/>
          <a:lstStyle/>
          <a:p>
            <a:fld id="{3A09F430-FB86-47CC-9B9A-75042EBE4A73}" type="slidenum">
              <a:rPr lang="en-US" smtClean="0"/>
              <a:pPr/>
              <a:t>23</a:t>
            </a:fld>
            <a:endParaRPr lang="en-US" dirty="0"/>
          </a:p>
        </p:txBody>
      </p:sp>
    </p:spTree>
    <p:extLst>
      <p:ext uri="{BB962C8B-B14F-4D97-AF65-F5344CB8AC3E}">
        <p14:creationId xmlns:p14="http://schemas.microsoft.com/office/powerpoint/2010/main" val="104904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8309867" cy="914400"/>
          </a:xfrm>
        </p:spPr>
        <p:txBody>
          <a:bodyPr>
            <a:noAutofit/>
          </a:bodyPr>
          <a:lstStyle/>
          <a:p>
            <a:r>
              <a:rPr lang="en-US" dirty="0"/>
              <a:t>Patient confidentiality:</a:t>
            </a:r>
            <a:br>
              <a:rPr lang="en-US" dirty="0"/>
            </a:br>
            <a:r>
              <a:rPr lang="en-US" dirty="0"/>
              <a:t>HIPAA, 42 </a:t>
            </a:r>
            <a:r>
              <a:rPr lang="en-US" dirty="0" err="1"/>
              <a:t>cfr</a:t>
            </a:r>
            <a:r>
              <a:rPr lang="en-US" dirty="0"/>
              <a:t> part 2, and more</a:t>
            </a:r>
          </a:p>
        </p:txBody>
      </p:sp>
      <p:pic>
        <p:nvPicPr>
          <p:cNvPr id="9" name="Picture Placeholder 8">
            <a:extLst>
              <a:ext uri="{FF2B5EF4-FFF2-40B4-BE49-F238E27FC236}">
                <a16:creationId xmlns:a16="http://schemas.microsoft.com/office/drawing/2014/main" id="{76CF526F-41ED-4B49-B546-F030E5CB6C97}"/>
              </a:ext>
            </a:extLst>
          </p:cNvPr>
          <p:cNvPicPr>
            <a:picLocks noGrp="1" noChangeAspect="1"/>
          </p:cNvPicPr>
          <p:nvPr>
            <p:ph idx="1"/>
          </p:nvPr>
        </p:nvPicPr>
        <p:blipFill>
          <a:blip r:embed="rId2"/>
          <a:stretch>
            <a:fillRect/>
          </a:stretch>
        </p:blipFill>
        <p:spPr>
          <a:xfrm>
            <a:off x="1348032" y="1597230"/>
            <a:ext cx="6664751" cy="4533011"/>
          </a:xfrm>
          <a:prstGeom prst="rect">
            <a:avLst/>
          </a:prstGeom>
        </p:spPr>
      </p:pic>
    </p:spTree>
    <p:extLst>
      <p:ext uri="{BB962C8B-B14F-4D97-AF65-F5344CB8AC3E}">
        <p14:creationId xmlns:p14="http://schemas.microsoft.com/office/powerpoint/2010/main" val="456381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F2ED5F-FBF3-4BAC-909E-4A6320BF6325}"/>
              </a:ext>
            </a:extLst>
          </p:cNvPr>
          <p:cNvSpPr>
            <a:spLocks noGrp="1"/>
          </p:cNvSpPr>
          <p:nvPr>
            <p:ph type="title"/>
          </p:nvPr>
        </p:nvSpPr>
        <p:spPr/>
        <p:txBody>
          <a:bodyPr/>
          <a:lstStyle/>
          <a:p>
            <a:r>
              <a:rPr lang="en-US" dirty="0"/>
              <a:t>LAWS OVERLAP AND MAY CONFLICT</a:t>
            </a:r>
          </a:p>
        </p:txBody>
      </p:sp>
      <p:graphicFrame>
        <p:nvGraphicFramePr>
          <p:cNvPr id="8" name="Content Placeholder 7">
            <a:extLst>
              <a:ext uri="{FF2B5EF4-FFF2-40B4-BE49-F238E27FC236}">
                <a16:creationId xmlns:a16="http://schemas.microsoft.com/office/drawing/2014/main" id="{55CE0BA2-FBA5-4D7C-B478-405D3BB715A6}"/>
              </a:ext>
            </a:extLst>
          </p:cNvPr>
          <p:cNvGraphicFramePr>
            <a:graphicFrameLocks noGrp="1"/>
          </p:cNvGraphicFramePr>
          <p:nvPr>
            <p:ph idx="1"/>
            <p:extLst>
              <p:ext uri="{D42A27DB-BD31-4B8C-83A1-F6EECF244321}">
                <p14:modId xmlns:p14="http://schemas.microsoft.com/office/powerpoint/2010/main" val="3192219014"/>
              </p:ext>
            </p:extLst>
          </p:nvPr>
        </p:nvGraphicFramePr>
        <p:xfrm>
          <a:off x="277403" y="1463675"/>
          <a:ext cx="5599416"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C63575DB-D72B-4511-ADE9-0F8B3D5FA58D}"/>
              </a:ext>
            </a:extLst>
          </p:cNvPr>
          <p:cNvSpPr>
            <a:spLocks noGrp="1"/>
          </p:cNvSpPr>
          <p:nvPr>
            <p:ph type="sldNum" sz="quarter" idx="12"/>
          </p:nvPr>
        </p:nvSpPr>
        <p:spPr/>
        <p:txBody>
          <a:bodyPr/>
          <a:lstStyle/>
          <a:p>
            <a:fld id="{3A09F430-FB86-47CC-9B9A-75042EBE4A73}" type="slidenum">
              <a:rPr lang="en-US" smtClean="0"/>
              <a:pPr/>
              <a:t>25</a:t>
            </a:fld>
            <a:endParaRPr lang="en-US" dirty="0"/>
          </a:p>
        </p:txBody>
      </p:sp>
      <p:sp>
        <p:nvSpPr>
          <p:cNvPr id="2" name="TextBox 1">
            <a:extLst>
              <a:ext uri="{FF2B5EF4-FFF2-40B4-BE49-F238E27FC236}">
                <a16:creationId xmlns:a16="http://schemas.microsoft.com/office/drawing/2014/main" id="{7C8D055A-EF77-45A9-949F-96798C4B6F68}"/>
              </a:ext>
            </a:extLst>
          </p:cNvPr>
          <p:cNvSpPr txBox="1"/>
          <p:nvPr/>
        </p:nvSpPr>
        <p:spPr>
          <a:xfrm>
            <a:off x="5599416" y="2250041"/>
            <a:ext cx="3061698" cy="3416320"/>
          </a:xfrm>
          <a:prstGeom prst="rect">
            <a:avLst/>
          </a:prstGeom>
          <a:noFill/>
        </p:spPr>
        <p:txBody>
          <a:bodyPr wrap="square" rtlCol="0">
            <a:spAutoFit/>
          </a:bodyPr>
          <a:lstStyle/>
          <a:p>
            <a:r>
              <a:rPr lang="en-US" sz="2400" dirty="0">
                <a:solidFill>
                  <a:srgbClr val="C00000"/>
                </a:solidFill>
                <a:latin typeface="Open Sans" panose="020B0604020202020204" charset="0"/>
                <a:ea typeface="Open Sans" panose="020B0604020202020204" charset="0"/>
                <a:cs typeface="Open Sans" panose="020B0604020202020204" charset="0"/>
              </a:rPr>
              <a:t>Comply with:</a:t>
            </a:r>
          </a:p>
          <a:p>
            <a:pPr marL="285750" indent="-285750">
              <a:buFont typeface="Arial" panose="020B0604020202020204" pitchFamily="34" charset="0"/>
              <a:buChar char="•"/>
            </a:pPr>
            <a:r>
              <a:rPr lang="en-US" sz="2400" dirty="0">
                <a:solidFill>
                  <a:srgbClr val="C00000"/>
                </a:solidFill>
                <a:latin typeface="Open Sans" panose="020B0604020202020204" charset="0"/>
                <a:ea typeface="Open Sans" panose="020B0604020202020204" charset="0"/>
                <a:cs typeface="Open Sans" panose="020B0604020202020204" charset="0"/>
              </a:rPr>
              <a:t>The one that provides the most protection to info; and</a:t>
            </a:r>
          </a:p>
          <a:p>
            <a:pPr marL="285750" indent="-285750">
              <a:buFont typeface="Arial" panose="020B0604020202020204" pitchFamily="34" charset="0"/>
              <a:buChar char="•"/>
            </a:pPr>
            <a:r>
              <a:rPr lang="en-US" sz="2400" dirty="0">
                <a:solidFill>
                  <a:srgbClr val="C00000"/>
                </a:solidFill>
                <a:latin typeface="Open Sans" panose="020B0604020202020204" charset="0"/>
                <a:ea typeface="Open Sans" panose="020B0604020202020204" charset="0"/>
                <a:cs typeface="Open Sans" panose="020B0604020202020204" charset="0"/>
              </a:rPr>
              <a:t>The one that gives the patient the most rights to their info.</a:t>
            </a:r>
          </a:p>
        </p:txBody>
      </p:sp>
    </p:spTree>
    <p:extLst>
      <p:ext uri="{BB962C8B-B14F-4D97-AF65-F5344CB8AC3E}">
        <p14:creationId xmlns:p14="http://schemas.microsoft.com/office/powerpoint/2010/main" val="171871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0C49D4-6868-49AC-9671-91B84E4BD27E}"/>
              </a:ext>
            </a:extLst>
          </p:cNvPr>
          <p:cNvSpPr>
            <a:spLocks noGrp="1"/>
          </p:cNvSpPr>
          <p:nvPr>
            <p:ph type="title"/>
          </p:nvPr>
        </p:nvSpPr>
        <p:spPr/>
        <p:txBody>
          <a:bodyPr/>
          <a:lstStyle/>
          <a:p>
            <a:r>
              <a:rPr lang="en-US" dirty="0"/>
              <a:t>Confidentiality enforcement</a:t>
            </a:r>
          </a:p>
        </p:txBody>
      </p:sp>
      <p:sp>
        <p:nvSpPr>
          <p:cNvPr id="8" name="Text Placeholder 7">
            <a:extLst>
              <a:ext uri="{FF2B5EF4-FFF2-40B4-BE49-F238E27FC236}">
                <a16:creationId xmlns:a16="http://schemas.microsoft.com/office/drawing/2014/main" id="{611897FA-CCDE-4316-AE8F-A044625207E8}"/>
              </a:ext>
            </a:extLst>
          </p:cNvPr>
          <p:cNvSpPr>
            <a:spLocks noGrp="1"/>
          </p:cNvSpPr>
          <p:nvPr>
            <p:ph type="body" idx="1"/>
          </p:nvPr>
        </p:nvSpPr>
        <p:spPr/>
        <p:txBody>
          <a:bodyPr/>
          <a:lstStyle/>
          <a:p>
            <a:r>
              <a:rPr lang="en-US" dirty="0"/>
              <a:t>HIPAA and 42 CFR part 2</a:t>
            </a:r>
          </a:p>
        </p:txBody>
      </p:sp>
      <p:sp>
        <p:nvSpPr>
          <p:cNvPr id="9" name="Content Placeholder 8">
            <a:extLst>
              <a:ext uri="{FF2B5EF4-FFF2-40B4-BE49-F238E27FC236}">
                <a16:creationId xmlns:a16="http://schemas.microsoft.com/office/drawing/2014/main" id="{1AB3B122-8782-4ADE-A5D8-3A2C8D9CFA79}"/>
              </a:ext>
            </a:extLst>
          </p:cNvPr>
          <p:cNvSpPr>
            <a:spLocks noGrp="1"/>
          </p:cNvSpPr>
          <p:nvPr>
            <p:ph sz="half" idx="2"/>
          </p:nvPr>
        </p:nvSpPr>
        <p:spPr/>
        <p:txBody>
          <a:bodyPr>
            <a:normAutofit fontScale="85000" lnSpcReduction="20000"/>
          </a:bodyPr>
          <a:lstStyle/>
          <a:p>
            <a:r>
              <a:rPr lang="en-US" dirty="0"/>
              <a:t>Civil penalties</a:t>
            </a:r>
          </a:p>
          <a:p>
            <a:r>
              <a:rPr lang="en-US" dirty="0"/>
              <a:t>Criminal penalties</a:t>
            </a:r>
          </a:p>
          <a:p>
            <a:r>
              <a:rPr lang="en-US" dirty="0"/>
              <a:t>Self-report breaches</a:t>
            </a:r>
          </a:p>
          <a:p>
            <a:r>
              <a:rPr lang="en-US" dirty="0"/>
              <a:t>Mandatory action against workforce members</a:t>
            </a:r>
          </a:p>
          <a:p>
            <a:r>
              <a:rPr lang="en-US" dirty="0"/>
              <a:t>Attorney general actions</a:t>
            </a:r>
          </a:p>
          <a:p>
            <a:pPr marL="0" indent="0">
              <a:buNone/>
            </a:pPr>
            <a:r>
              <a:rPr lang="en-US" i="1" dirty="0"/>
              <a:t>And coming soon…</a:t>
            </a:r>
          </a:p>
          <a:p>
            <a:r>
              <a:rPr lang="en-US" dirty="0"/>
              <a:t>Portion of fines or settlements to patients.</a:t>
            </a:r>
          </a:p>
        </p:txBody>
      </p:sp>
      <p:sp>
        <p:nvSpPr>
          <p:cNvPr id="10" name="Text Placeholder 9">
            <a:extLst>
              <a:ext uri="{FF2B5EF4-FFF2-40B4-BE49-F238E27FC236}">
                <a16:creationId xmlns:a16="http://schemas.microsoft.com/office/drawing/2014/main" id="{55770280-3537-4B79-A0C2-146928A20B3A}"/>
              </a:ext>
            </a:extLst>
          </p:cNvPr>
          <p:cNvSpPr>
            <a:spLocks noGrp="1"/>
          </p:cNvSpPr>
          <p:nvPr>
            <p:ph type="body" sz="quarter" idx="3"/>
          </p:nvPr>
        </p:nvSpPr>
        <p:spPr/>
        <p:txBody>
          <a:bodyPr/>
          <a:lstStyle/>
          <a:p>
            <a:r>
              <a:rPr lang="en-US" dirty="0"/>
              <a:t>Other</a:t>
            </a:r>
          </a:p>
        </p:txBody>
      </p:sp>
      <p:sp>
        <p:nvSpPr>
          <p:cNvPr id="11" name="Content Placeholder 10">
            <a:extLst>
              <a:ext uri="{FF2B5EF4-FFF2-40B4-BE49-F238E27FC236}">
                <a16:creationId xmlns:a16="http://schemas.microsoft.com/office/drawing/2014/main" id="{E1828856-1228-4617-B38A-ECBD5F509F1A}"/>
              </a:ext>
            </a:extLst>
          </p:cNvPr>
          <p:cNvSpPr>
            <a:spLocks noGrp="1"/>
          </p:cNvSpPr>
          <p:nvPr>
            <p:ph sz="quarter" idx="4"/>
          </p:nvPr>
        </p:nvSpPr>
        <p:spPr/>
        <p:txBody>
          <a:bodyPr>
            <a:normAutofit fontScale="85000" lnSpcReduction="20000"/>
          </a:bodyPr>
          <a:lstStyle/>
          <a:p>
            <a:r>
              <a:rPr lang="en-US" dirty="0"/>
              <a:t>Adverse licensure action</a:t>
            </a:r>
          </a:p>
          <a:p>
            <a:r>
              <a:rPr lang="en-US" dirty="0"/>
              <a:t>Malpractice</a:t>
            </a:r>
          </a:p>
          <a:p>
            <a:r>
              <a:rPr lang="en-US" dirty="0"/>
              <a:t>Infliction of emotional distress</a:t>
            </a:r>
          </a:p>
          <a:p>
            <a:r>
              <a:rPr lang="en-US" dirty="0"/>
              <a:t>Privacy lawsuit</a:t>
            </a:r>
          </a:p>
          <a:p>
            <a:pPr lvl="1"/>
            <a:r>
              <a:rPr lang="en-US" dirty="0"/>
              <a:t>Intrusion on seclusion</a:t>
            </a:r>
          </a:p>
          <a:p>
            <a:pPr lvl="1"/>
            <a:r>
              <a:rPr lang="en-US" dirty="0"/>
              <a:t>Public disclosure of private facts</a:t>
            </a:r>
          </a:p>
          <a:p>
            <a:pPr lvl="1"/>
            <a:r>
              <a:rPr lang="en-US" dirty="0"/>
              <a:t>Publicity placing person in false light</a:t>
            </a:r>
          </a:p>
          <a:p>
            <a:pPr lvl="1"/>
            <a:r>
              <a:rPr lang="en-US" dirty="0"/>
              <a:t>Appropriation of person’s name or likeness</a:t>
            </a:r>
          </a:p>
          <a:p>
            <a:pPr lvl="1"/>
            <a:endParaRPr lang="en-US" dirty="0"/>
          </a:p>
        </p:txBody>
      </p:sp>
      <p:sp>
        <p:nvSpPr>
          <p:cNvPr id="5" name="Slide Number Placeholder 4">
            <a:extLst>
              <a:ext uri="{FF2B5EF4-FFF2-40B4-BE49-F238E27FC236}">
                <a16:creationId xmlns:a16="http://schemas.microsoft.com/office/drawing/2014/main" id="{B8F49137-3897-4460-9DC1-7A332DD94F33}"/>
              </a:ext>
            </a:extLst>
          </p:cNvPr>
          <p:cNvSpPr>
            <a:spLocks noGrp="1"/>
          </p:cNvSpPr>
          <p:nvPr>
            <p:ph type="sldNum" sz="quarter" idx="12"/>
          </p:nvPr>
        </p:nvSpPr>
        <p:spPr/>
        <p:txBody>
          <a:bodyPr/>
          <a:lstStyle/>
          <a:p>
            <a:fld id="{3A09F430-FB86-47CC-9B9A-75042EBE4A73}" type="slidenum">
              <a:rPr lang="en-US" smtClean="0"/>
              <a:pPr/>
              <a:t>26</a:t>
            </a:fld>
            <a:endParaRPr lang="en-US" dirty="0"/>
          </a:p>
        </p:txBody>
      </p:sp>
    </p:spTree>
    <p:extLst>
      <p:ext uri="{BB962C8B-B14F-4D97-AF65-F5344CB8AC3E}">
        <p14:creationId xmlns:p14="http://schemas.microsoft.com/office/powerpoint/2010/main" val="242781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HIPAA and part 2:</a:t>
            </a:r>
            <a:br>
              <a:rPr lang="en-US" dirty="0"/>
            </a:br>
            <a:r>
              <a:rPr lang="en-US" dirty="0"/>
              <a:t>Civil Penalties</a:t>
            </a:r>
          </a:p>
        </p:txBody>
      </p:sp>
      <p:graphicFrame>
        <p:nvGraphicFramePr>
          <p:cNvPr id="4" name="Content Placeholder 3"/>
          <p:cNvGraphicFramePr>
            <a:graphicFrameLocks noGrp="1"/>
          </p:cNvGraphicFramePr>
          <p:nvPr>
            <p:ph idx="1"/>
          </p:nvPr>
        </p:nvGraphicFramePr>
        <p:xfrm>
          <a:off x="152400" y="1438382"/>
          <a:ext cx="8839200" cy="4842676"/>
        </p:xfrm>
        <a:graphic>
          <a:graphicData uri="http://schemas.openxmlformats.org/drawingml/2006/table">
            <a:tbl>
              <a:tblPr firstRow="1" bandRow="1">
                <a:tableStyleId>{5C22544A-7EE6-4342-B048-85BDC9FD1C3A}</a:tableStyleId>
              </a:tblPr>
              <a:tblGrid>
                <a:gridCol w="3690135">
                  <a:extLst>
                    <a:ext uri="{9D8B030D-6E8A-4147-A177-3AD203B41FA5}">
                      <a16:colId xmlns:a16="http://schemas.microsoft.com/office/drawing/2014/main" val="20000"/>
                    </a:ext>
                  </a:extLst>
                </a:gridCol>
                <a:gridCol w="5149065">
                  <a:extLst>
                    <a:ext uri="{9D8B030D-6E8A-4147-A177-3AD203B41FA5}">
                      <a16:colId xmlns:a16="http://schemas.microsoft.com/office/drawing/2014/main" val="20001"/>
                    </a:ext>
                  </a:extLst>
                </a:gridCol>
              </a:tblGrid>
              <a:tr h="381544">
                <a:tc>
                  <a:txBody>
                    <a:bodyPr/>
                    <a:lstStyle/>
                    <a:p>
                      <a:r>
                        <a:rPr lang="en-US" sz="1800" dirty="0">
                          <a:latin typeface="Open Sans" panose="020B0604020202020204" charset="0"/>
                          <a:ea typeface="Open Sans" panose="020B0604020202020204" charset="0"/>
                          <a:cs typeface="Open Sans" panose="020B0604020202020204" charset="0"/>
                        </a:rPr>
                        <a:t>Conduct</a:t>
                      </a:r>
                    </a:p>
                  </a:txBody>
                  <a:tcPr/>
                </a:tc>
                <a:tc>
                  <a:txBody>
                    <a:bodyPr/>
                    <a:lstStyle/>
                    <a:p>
                      <a:r>
                        <a:rPr lang="en-US" sz="1800" dirty="0">
                          <a:latin typeface="Open Sans" panose="020B0604020202020204" charset="0"/>
                          <a:ea typeface="Open Sans" panose="020B0604020202020204" charset="0"/>
                          <a:cs typeface="Open Sans" panose="020B0604020202020204" charset="0"/>
                        </a:rPr>
                        <a:t>Penalty</a:t>
                      </a:r>
                    </a:p>
                  </a:txBody>
                  <a:tcPr/>
                </a:tc>
                <a:extLst>
                  <a:ext uri="{0D108BD9-81ED-4DB2-BD59-A6C34878D82A}">
                    <a16:rowId xmlns:a16="http://schemas.microsoft.com/office/drawing/2014/main" val="10000"/>
                  </a:ext>
                </a:extLst>
              </a:tr>
              <a:tr h="1262031">
                <a:tc>
                  <a:txBody>
                    <a:bodyPr/>
                    <a:lstStyle/>
                    <a:p>
                      <a:r>
                        <a:rPr lang="en-US" sz="1800" dirty="0">
                          <a:latin typeface="Open Sans" panose="020B0604020202020204" charset="0"/>
                          <a:ea typeface="Open Sans" panose="020B0604020202020204" charset="0"/>
                          <a:cs typeface="Open Sans" panose="020B0604020202020204" charset="0"/>
                        </a:rPr>
                        <a:t>Did not know and should not have known of violation</a:t>
                      </a:r>
                    </a:p>
                    <a:p>
                      <a:endParaRPr lang="en-US" sz="1800" dirty="0">
                        <a:latin typeface="Open Sans" panose="020B0604020202020204" charset="0"/>
                        <a:ea typeface="Open Sans" panose="020B0604020202020204" charset="0"/>
                        <a:cs typeface="Open Sans" panose="020B0604020202020204" charset="0"/>
                      </a:endParaRPr>
                    </a:p>
                  </a:txBody>
                  <a:tcPr/>
                </a:tc>
                <a:tc>
                  <a:txBody>
                    <a:bodyPr/>
                    <a:lstStyle/>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$127* to $63,973* per violation</a:t>
                      </a:r>
                    </a:p>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Up to $1,919,173*</a:t>
                      </a:r>
                      <a:r>
                        <a:rPr lang="en-US" sz="1800" baseline="0" dirty="0">
                          <a:latin typeface="Open Sans" panose="020B0604020202020204" charset="0"/>
                          <a:ea typeface="Open Sans" panose="020B0604020202020204" charset="0"/>
                          <a:cs typeface="Open Sans" panose="020B0604020202020204" charset="0"/>
                        </a:rPr>
                        <a:t> </a:t>
                      </a:r>
                      <a:r>
                        <a:rPr lang="en-US" sz="1800" dirty="0">
                          <a:latin typeface="Open Sans" panose="020B0604020202020204" charset="0"/>
                          <a:ea typeface="Open Sans" panose="020B0604020202020204" charset="0"/>
                          <a:cs typeface="Open Sans" panose="020B0604020202020204" charset="0"/>
                        </a:rPr>
                        <a:t>per type per year</a:t>
                      </a:r>
                    </a:p>
                    <a:p>
                      <a:pPr marL="285750" indent="-285750">
                        <a:buFont typeface="Arial" panose="020B0604020202020204" pitchFamily="34" charset="0"/>
                        <a:buChar char="•"/>
                      </a:pPr>
                      <a:r>
                        <a:rPr lang="en-US" sz="1800" dirty="0">
                          <a:solidFill>
                            <a:srgbClr val="C00000"/>
                          </a:solidFill>
                          <a:latin typeface="Open Sans" panose="020B0604020202020204" charset="0"/>
                          <a:ea typeface="Open Sans" panose="020B0604020202020204" charset="0"/>
                          <a:cs typeface="Open Sans" panose="020B0604020202020204" charset="0"/>
                        </a:rPr>
                        <a:t>No penalty if correct w/in 30 days </a:t>
                      </a:r>
                    </a:p>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OCR may waive or reduce penalty</a:t>
                      </a:r>
                    </a:p>
                  </a:txBody>
                  <a:tcPr/>
                </a:tc>
                <a:extLst>
                  <a:ext uri="{0D108BD9-81ED-4DB2-BD59-A6C34878D82A}">
                    <a16:rowId xmlns:a16="http://schemas.microsoft.com/office/drawing/2014/main" val="10001"/>
                  </a:ext>
                </a:extLst>
              </a:tr>
              <a:tr h="1262031">
                <a:tc>
                  <a:txBody>
                    <a:bodyPr/>
                    <a:lstStyle/>
                    <a:p>
                      <a:r>
                        <a:rPr lang="en-US" sz="1800" dirty="0">
                          <a:latin typeface="Open Sans" panose="020B0604020202020204" charset="0"/>
                          <a:ea typeface="Open Sans" panose="020B0604020202020204" charset="0"/>
                          <a:cs typeface="Open Sans" panose="020B0604020202020204" charset="0"/>
                        </a:rPr>
                        <a:t>Violation due to reasonable cause</a:t>
                      </a:r>
                    </a:p>
                    <a:p>
                      <a:endParaRPr lang="en-US" sz="1800" dirty="0">
                        <a:latin typeface="Open Sans" panose="020B0604020202020204" charset="0"/>
                        <a:ea typeface="Open Sans" panose="020B0604020202020204" charset="0"/>
                        <a:cs typeface="Open Sans" panose="020B0604020202020204" charset="0"/>
                      </a:endParaRPr>
                    </a:p>
                  </a:txBody>
                  <a:tcPr/>
                </a:tc>
                <a:tc>
                  <a:txBody>
                    <a:bodyPr/>
                    <a:lstStyle/>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$1,280* to $63,973* per violation</a:t>
                      </a:r>
                    </a:p>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Up to $1,919,173* per type per year</a:t>
                      </a:r>
                    </a:p>
                    <a:p>
                      <a:pPr marL="285750" indent="-285750">
                        <a:buFont typeface="Arial" panose="020B0604020202020204" pitchFamily="34" charset="0"/>
                        <a:buChar char="•"/>
                      </a:pPr>
                      <a:r>
                        <a:rPr lang="en-US" sz="1800" dirty="0">
                          <a:solidFill>
                            <a:srgbClr val="C00000"/>
                          </a:solidFill>
                          <a:latin typeface="Open Sans" panose="020B0604020202020204" charset="0"/>
                          <a:ea typeface="Open Sans" panose="020B0604020202020204" charset="0"/>
                          <a:cs typeface="Open Sans" panose="020B0604020202020204" charset="0"/>
                        </a:rPr>
                        <a:t>No penalty if correct w/in 30 days</a:t>
                      </a:r>
                    </a:p>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OCR may waive or reduce penalty</a:t>
                      </a:r>
                    </a:p>
                  </a:txBody>
                  <a:tcPr/>
                </a:tc>
                <a:extLst>
                  <a:ext uri="{0D108BD9-81ED-4DB2-BD59-A6C34878D82A}">
                    <a16:rowId xmlns:a16="http://schemas.microsoft.com/office/drawing/2014/main" val="10002"/>
                  </a:ext>
                </a:extLst>
              </a:tr>
              <a:tr h="968535">
                <a:tc>
                  <a:txBody>
                    <a:bodyPr/>
                    <a:lstStyle/>
                    <a:p>
                      <a:r>
                        <a:rPr lang="en-US" sz="1800" dirty="0">
                          <a:solidFill>
                            <a:srgbClr val="C00000"/>
                          </a:solidFill>
                          <a:latin typeface="Open Sans" panose="020B0604020202020204" charset="0"/>
                          <a:ea typeface="Open Sans" panose="020B0604020202020204" charset="0"/>
                          <a:cs typeface="Open Sans" panose="020B0604020202020204" charset="0"/>
                        </a:rPr>
                        <a:t>Willful neglect,  </a:t>
                      </a:r>
                    </a:p>
                    <a:p>
                      <a:r>
                        <a:rPr lang="en-US" sz="1800" dirty="0">
                          <a:latin typeface="Open Sans" panose="020B0604020202020204" charset="0"/>
                          <a:ea typeface="Open Sans" panose="020B0604020202020204" charset="0"/>
                          <a:cs typeface="Open Sans" panose="020B0604020202020204" charset="0"/>
                        </a:rPr>
                        <a:t>but correct w/in 30 days</a:t>
                      </a:r>
                    </a:p>
                    <a:p>
                      <a:endParaRPr lang="en-US" sz="1800" dirty="0">
                        <a:latin typeface="Open Sans" panose="020B0604020202020204" charset="0"/>
                        <a:ea typeface="Open Sans" panose="020B0604020202020204" charset="0"/>
                        <a:cs typeface="Open Sans" panose="020B0604020202020204" charset="0"/>
                      </a:endParaRPr>
                    </a:p>
                  </a:txBody>
                  <a:tcPr/>
                </a:tc>
                <a:tc>
                  <a:txBody>
                    <a:bodyPr/>
                    <a:lstStyle/>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$12,794* to $63,973* per violation</a:t>
                      </a:r>
                    </a:p>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Up to $1,919,173* per type per year</a:t>
                      </a:r>
                    </a:p>
                    <a:p>
                      <a:pPr marL="285750" indent="-285750">
                        <a:buFont typeface="Arial" panose="020B0604020202020204" pitchFamily="34" charset="0"/>
                        <a:buChar char="•"/>
                      </a:pPr>
                      <a:r>
                        <a:rPr lang="en-US" sz="1800" dirty="0">
                          <a:solidFill>
                            <a:srgbClr val="C00000"/>
                          </a:solidFill>
                          <a:latin typeface="Open Sans" panose="020B0604020202020204" charset="0"/>
                          <a:ea typeface="Open Sans" panose="020B0604020202020204" charset="0"/>
                          <a:cs typeface="Open Sans" panose="020B0604020202020204" charset="0"/>
                        </a:rPr>
                        <a:t>Penalty is mandatory</a:t>
                      </a:r>
                    </a:p>
                  </a:txBody>
                  <a:tcPr/>
                </a:tc>
                <a:extLst>
                  <a:ext uri="{0D108BD9-81ED-4DB2-BD59-A6C34878D82A}">
                    <a16:rowId xmlns:a16="http://schemas.microsoft.com/office/drawing/2014/main" val="10003"/>
                  </a:ext>
                </a:extLst>
              </a:tr>
              <a:tr h="968535">
                <a:tc>
                  <a:txBody>
                    <a:bodyPr/>
                    <a:lstStyle/>
                    <a:p>
                      <a:r>
                        <a:rPr lang="en-US" sz="1800" dirty="0">
                          <a:solidFill>
                            <a:srgbClr val="C00000"/>
                          </a:solidFill>
                          <a:latin typeface="Open Sans" panose="020B0604020202020204" charset="0"/>
                          <a:ea typeface="Open Sans" panose="020B0604020202020204" charset="0"/>
                          <a:cs typeface="Open Sans" panose="020B0604020202020204" charset="0"/>
                        </a:rPr>
                        <a:t>Willful neglect,</a:t>
                      </a:r>
                    </a:p>
                    <a:p>
                      <a:r>
                        <a:rPr lang="en-US" sz="1800" dirty="0">
                          <a:latin typeface="Open Sans" panose="020B0604020202020204" charset="0"/>
                          <a:ea typeface="Open Sans" panose="020B0604020202020204" charset="0"/>
                          <a:cs typeface="Open Sans" panose="020B0604020202020204" charset="0"/>
                        </a:rPr>
                        <a:t>but do not correct w/in 30 days</a:t>
                      </a:r>
                    </a:p>
                  </a:txBody>
                  <a:tcPr/>
                </a:tc>
                <a:tc>
                  <a:txBody>
                    <a:bodyPr/>
                    <a:lstStyle/>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 $63,973 to $1,919,173* per violation</a:t>
                      </a:r>
                    </a:p>
                    <a:p>
                      <a:pPr marL="285750" indent="-285750">
                        <a:buFont typeface="Arial" panose="020B0604020202020204" pitchFamily="34" charset="0"/>
                        <a:buChar char="•"/>
                      </a:pPr>
                      <a:r>
                        <a:rPr lang="en-US" sz="1800" dirty="0">
                          <a:latin typeface="Open Sans" panose="020B0604020202020204" charset="0"/>
                          <a:ea typeface="Open Sans" panose="020B0604020202020204" charset="0"/>
                          <a:cs typeface="Open Sans" panose="020B0604020202020204" charset="0"/>
                        </a:rPr>
                        <a:t> Up to $1,919,173* per type per year</a:t>
                      </a:r>
                    </a:p>
                    <a:p>
                      <a:pPr marL="285750" indent="-285750">
                        <a:buFont typeface="Arial" panose="020B0604020202020204" pitchFamily="34" charset="0"/>
                        <a:buChar char="•"/>
                      </a:pPr>
                      <a:r>
                        <a:rPr lang="en-US" sz="1800" dirty="0">
                          <a:solidFill>
                            <a:srgbClr val="C00000"/>
                          </a:solidFill>
                          <a:latin typeface="Open Sans" panose="020B0604020202020204" charset="0"/>
                          <a:ea typeface="Open Sans" panose="020B0604020202020204" charset="0"/>
                          <a:cs typeface="Open Sans" panose="020B0604020202020204" charset="0"/>
                        </a:rPr>
                        <a:t> Penalty is mandatory</a:t>
                      </a: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162673" y="6317135"/>
            <a:ext cx="4984679" cy="400110"/>
          </a:xfrm>
          <a:prstGeom prst="rect">
            <a:avLst/>
          </a:prstGeom>
          <a:noFill/>
        </p:spPr>
        <p:txBody>
          <a:bodyPr wrap="square" rtlCol="0">
            <a:spAutoFit/>
          </a:bodyPr>
          <a:lstStyle/>
          <a:p>
            <a:r>
              <a:rPr lang="en-US" sz="2000" dirty="0"/>
              <a:t>(45 CFR 102.3, 160.404; 85 FR 2879)</a:t>
            </a:r>
          </a:p>
        </p:txBody>
      </p:sp>
    </p:spTree>
    <p:extLst>
      <p:ext uri="{BB962C8B-B14F-4D97-AF65-F5344CB8AC3E}">
        <p14:creationId xmlns:p14="http://schemas.microsoft.com/office/powerpoint/2010/main" val="3131355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HIPAA:  </a:t>
            </a:r>
            <a:br>
              <a:rPr lang="en-US" dirty="0"/>
            </a:br>
            <a:r>
              <a:rPr lang="en-US" dirty="0"/>
              <a:t>Avoiding Civil Penalties</a:t>
            </a:r>
          </a:p>
        </p:txBody>
      </p:sp>
      <p:sp>
        <p:nvSpPr>
          <p:cNvPr id="3" name="Content Placeholder 2"/>
          <p:cNvSpPr>
            <a:spLocks noGrp="1"/>
          </p:cNvSpPr>
          <p:nvPr>
            <p:ph sz="half" idx="1"/>
          </p:nvPr>
        </p:nvSpPr>
        <p:spPr>
          <a:xfrm>
            <a:off x="457200" y="2286000"/>
            <a:ext cx="4351106" cy="3744930"/>
          </a:xfrm>
        </p:spPr>
        <p:txBody>
          <a:bodyPr>
            <a:normAutofit fontScale="85000" lnSpcReduction="20000"/>
          </a:bodyPr>
          <a:lstStyle/>
          <a:p>
            <a:r>
              <a:rPr lang="en-US" dirty="0"/>
              <a:t>Have required policies and safeguards in place.</a:t>
            </a:r>
          </a:p>
          <a:p>
            <a:r>
              <a:rPr lang="en-US" dirty="0"/>
              <a:t>Execute business associate agreements.</a:t>
            </a:r>
          </a:p>
          <a:p>
            <a:r>
              <a:rPr lang="en-US" dirty="0"/>
              <a:t>Train personnel and document training.</a:t>
            </a:r>
          </a:p>
          <a:p>
            <a:r>
              <a:rPr lang="en-US" dirty="0"/>
              <a:t>Respond immediately to mitigate and correct any violation.</a:t>
            </a:r>
          </a:p>
          <a:p>
            <a:r>
              <a:rPr lang="en-US" dirty="0"/>
              <a:t>Timely report breaches if required.</a:t>
            </a:r>
          </a:p>
          <a:p>
            <a:endParaRPr lang="en-US" dirty="0"/>
          </a:p>
          <a:p>
            <a:pPr lvl="1"/>
            <a:endParaRPr lang="en-US" dirty="0"/>
          </a:p>
        </p:txBody>
      </p:sp>
      <p:sp>
        <p:nvSpPr>
          <p:cNvPr id="4" name="Content Placeholder 3"/>
          <p:cNvSpPr>
            <a:spLocks noGrp="1"/>
          </p:cNvSpPr>
          <p:nvPr>
            <p:ph sz="half" idx="2"/>
          </p:nvPr>
        </p:nvSpPr>
        <p:spPr>
          <a:xfrm>
            <a:off x="5268410" y="3333767"/>
            <a:ext cx="3456490" cy="2697163"/>
          </a:xfrm>
        </p:spPr>
        <p:txBody>
          <a:bodyPr>
            <a:normAutofit fontScale="85000" lnSpcReduction="20000"/>
          </a:bodyPr>
          <a:lstStyle/>
          <a:p>
            <a:pPr>
              <a:buNone/>
            </a:pPr>
            <a:r>
              <a:rPr lang="en-US" dirty="0"/>
              <a:t>	</a:t>
            </a:r>
            <a:r>
              <a:rPr lang="en-US" i="1" dirty="0">
                <a:solidFill>
                  <a:srgbClr val="C00000"/>
                </a:solidFill>
              </a:rPr>
              <a:t>No “willful neglect” = No penalties if correct violation within 30 days.</a:t>
            </a:r>
          </a:p>
        </p:txBody>
      </p:sp>
      <p:sp>
        <p:nvSpPr>
          <p:cNvPr id="5" name="Right Brace 4"/>
          <p:cNvSpPr/>
          <p:nvPr/>
        </p:nvSpPr>
        <p:spPr>
          <a:xfrm>
            <a:off x="4808306" y="2216379"/>
            <a:ext cx="620210" cy="332148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571500" y="1600200"/>
            <a:ext cx="7943850" cy="523220"/>
          </a:xfrm>
          <a:prstGeom prst="rect">
            <a:avLst/>
          </a:prstGeom>
          <a:noFill/>
        </p:spPr>
        <p:txBody>
          <a:bodyPr wrap="square" rtlCol="0">
            <a:spAutoFit/>
          </a:bodyPr>
          <a:lstStyle/>
          <a:p>
            <a:r>
              <a:rPr lang="en-US" sz="2800" dirty="0">
                <a:latin typeface="Open Sans" panose="020B0604020202020204" charset="0"/>
                <a:ea typeface="Open Sans" panose="020B0604020202020204" charset="0"/>
                <a:cs typeface="Open Sans" panose="020B0604020202020204" charset="0"/>
              </a:rPr>
              <a:t>You can likely avoid HIPAA civil penalties if you:</a:t>
            </a:r>
          </a:p>
        </p:txBody>
      </p:sp>
      <p:sp>
        <p:nvSpPr>
          <p:cNvPr id="6" name="TextBox 5">
            <a:extLst>
              <a:ext uri="{FF2B5EF4-FFF2-40B4-BE49-F238E27FC236}">
                <a16:creationId xmlns:a16="http://schemas.microsoft.com/office/drawing/2014/main" id="{F94F2DA8-0F92-4D61-8B09-BF2664977D0D}"/>
              </a:ext>
            </a:extLst>
          </p:cNvPr>
          <p:cNvSpPr txBox="1"/>
          <p:nvPr/>
        </p:nvSpPr>
        <p:spPr>
          <a:xfrm>
            <a:off x="287676" y="5700441"/>
            <a:ext cx="8399124" cy="400110"/>
          </a:xfrm>
          <a:prstGeom prst="rect">
            <a:avLst/>
          </a:prstGeom>
          <a:noFill/>
        </p:spPr>
        <p:txBody>
          <a:bodyPr wrap="square" rtlCol="0">
            <a:spAutoFit/>
          </a:bodyPr>
          <a:lstStyle/>
          <a:p>
            <a:r>
              <a:rPr lang="en-US" sz="2000" dirty="0"/>
              <a:t>(See </a:t>
            </a:r>
            <a:r>
              <a:rPr lang="en-US" sz="2000" dirty="0">
                <a:hlinkClick r:id="rId2"/>
              </a:rPr>
              <a:t>https://www.hollandhart.com/hipaa-checklist-covered-entities</a:t>
            </a:r>
            <a:r>
              <a:rPr lang="en-US" sz="2000" dirty="0"/>
              <a:t> )</a:t>
            </a:r>
          </a:p>
        </p:txBody>
      </p:sp>
    </p:spTree>
    <p:extLst>
      <p:ext uri="{BB962C8B-B14F-4D97-AF65-F5344CB8AC3E}">
        <p14:creationId xmlns:p14="http://schemas.microsoft.com/office/powerpoint/2010/main" val="2920835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096E-B627-45A7-B388-DB18808D79DA}"/>
              </a:ext>
            </a:extLst>
          </p:cNvPr>
          <p:cNvSpPr>
            <a:spLocks noGrp="1"/>
          </p:cNvSpPr>
          <p:nvPr>
            <p:ph type="title"/>
          </p:nvPr>
        </p:nvSpPr>
        <p:spPr/>
        <p:txBody>
          <a:bodyPr/>
          <a:lstStyle/>
          <a:p>
            <a:r>
              <a:rPr lang="en-US" dirty="0" err="1"/>
              <a:t>Hipaa</a:t>
            </a:r>
            <a:r>
              <a:rPr lang="en-US" dirty="0"/>
              <a:t>:</a:t>
            </a:r>
            <a:br>
              <a:rPr lang="en-US" dirty="0"/>
            </a:br>
            <a:r>
              <a:rPr lang="en-US" dirty="0"/>
              <a:t>use and disclosure rules</a:t>
            </a:r>
          </a:p>
        </p:txBody>
      </p:sp>
      <p:sp>
        <p:nvSpPr>
          <p:cNvPr id="3" name="Content Placeholder 2">
            <a:extLst>
              <a:ext uri="{FF2B5EF4-FFF2-40B4-BE49-F238E27FC236}">
                <a16:creationId xmlns:a16="http://schemas.microsoft.com/office/drawing/2014/main" id="{51D0A6A5-8652-498B-A8B9-9DD5001D82C4}"/>
              </a:ext>
            </a:extLst>
          </p:cNvPr>
          <p:cNvSpPr>
            <a:spLocks noGrp="1"/>
          </p:cNvSpPr>
          <p:nvPr>
            <p:ph idx="1"/>
          </p:nvPr>
        </p:nvSpPr>
        <p:spPr>
          <a:xfrm>
            <a:off x="628649" y="1447513"/>
            <a:ext cx="8320142" cy="5138222"/>
          </a:xfrm>
        </p:spPr>
        <p:txBody>
          <a:bodyPr>
            <a:normAutofit fontScale="92500" lnSpcReduction="20000"/>
          </a:bodyPr>
          <a:lstStyle/>
          <a:p>
            <a:pPr marL="0" indent="0">
              <a:buNone/>
            </a:pPr>
            <a:r>
              <a:rPr lang="en-US" dirty="0"/>
              <a:t>Don’t use or disclose protected health info (“PHI”) unless:</a:t>
            </a:r>
          </a:p>
          <a:p>
            <a:r>
              <a:rPr lang="en-US" dirty="0"/>
              <a:t>Have patient’s HIPAA-compliant authorization.</a:t>
            </a:r>
          </a:p>
          <a:p>
            <a:r>
              <a:rPr lang="en-US" dirty="0"/>
              <a:t>For treatment, payment or healthcare operations.</a:t>
            </a:r>
          </a:p>
          <a:p>
            <a:pPr lvl="1"/>
            <a:r>
              <a:rPr lang="en-US" dirty="0"/>
              <a:t>Exception:  psychotherapy notes</a:t>
            </a:r>
          </a:p>
          <a:p>
            <a:r>
              <a:rPr lang="en-US" dirty="0"/>
              <a:t>To personal representatives.</a:t>
            </a:r>
          </a:p>
          <a:p>
            <a:r>
              <a:rPr lang="en-US" dirty="0"/>
              <a:t>To business associates if have business associate agreement (“BAA”).</a:t>
            </a:r>
          </a:p>
          <a:p>
            <a:r>
              <a:rPr lang="en-US" dirty="0"/>
              <a:t>To family or others involved in patient’s care if:</a:t>
            </a:r>
          </a:p>
          <a:p>
            <a:pPr lvl="1"/>
            <a:r>
              <a:rPr lang="en-US" dirty="0"/>
              <a:t>Patient consents, or</a:t>
            </a:r>
          </a:p>
          <a:p>
            <a:pPr lvl="1"/>
            <a:r>
              <a:rPr lang="en-US" dirty="0"/>
              <a:t>If patient unable, it is consistent with prior wishes and provider determines it is in patient’s best interest.</a:t>
            </a:r>
          </a:p>
          <a:p>
            <a:r>
              <a:rPr lang="en-US" dirty="0"/>
              <a:t>For certain public health or govt functions…</a:t>
            </a:r>
          </a:p>
          <a:p>
            <a:pPr marL="0" indent="0">
              <a:buNone/>
            </a:pPr>
            <a:r>
              <a:rPr lang="en-US" sz="2200" dirty="0"/>
              <a:t>(45 CFR 164.501 to 164.512)</a:t>
            </a:r>
          </a:p>
          <a:p>
            <a:pPr lvl="1"/>
            <a:endParaRPr lang="en-US" dirty="0"/>
          </a:p>
        </p:txBody>
      </p:sp>
      <p:sp>
        <p:nvSpPr>
          <p:cNvPr id="4" name="Slide Number Placeholder 3">
            <a:extLst>
              <a:ext uri="{FF2B5EF4-FFF2-40B4-BE49-F238E27FC236}">
                <a16:creationId xmlns:a16="http://schemas.microsoft.com/office/drawing/2014/main" id="{E36FDDAD-BBF9-453C-9667-4A569729DEF8}"/>
              </a:ext>
            </a:extLst>
          </p:cNvPr>
          <p:cNvSpPr>
            <a:spLocks noGrp="1"/>
          </p:cNvSpPr>
          <p:nvPr>
            <p:ph type="sldNum" sz="quarter" idx="12"/>
          </p:nvPr>
        </p:nvSpPr>
        <p:spPr/>
        <p:txBody>
          <a:bodyPr/>
          <a:lstStyle/>
          <a:p>
            <a:fld id="{3A09F430-FB86-47CC-9B9A-75042EBE4A73}" type="slidenum">
              <a:rPr lang="en-US" smtClean="0"/>
              <a:pPr/>
              <a:t>29</a:t>
            </a:fld>
            <a:endParaRPr lang="en-US" dirty="0"/>
          </a:p>
        </p:txBody>
      </p:sp>
    </p:spTree>
    <p:extLst>
      <p:ext uri="{BB962C8B-B14F-4D97-AF65-F5344CB8AC3E}">
        <p14:creationId xmlns:p14="http://schemas.microsoft.com/office/powerpoint/2010/main" val="102020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7CC707-DB68-4B1A-BF37-EDFB2D16D3A8}"/>
              </a:ext>
            </a:extLst>
          </p:cNvPr>
          <p:cNvSpPr>
            <a:spLocks noGrp="1"/>
          </p:cNvSpPr>
          <p:nvPr>
            <p:ph type="title"/>
          </p:nvPr>
        </p:nvSpPr>
        <p:spPr/>
        <p:txBody>
          <a:bodyPr/>
          <a:lstStyle/>
          <a:p>
            <a:r>
              <a:rPr lang="en-US" dirty="0"/>
              <a:t>Overview</a:t>
            </a:r>
          </a:p>
        </p:txBody>
      </p:sp>
      <p:sp>
        <p:nvSpPr>
          <p:cNvPr id="12" name="Text Placeholder 11">
            <a:extLst>
              <a:ext uri="{FF2B5EF4-FFF2-40B4-BE49-F238E27FC236}">
                <a16:creationId xmlns:a16="http://schemas.microsoft.com/office/drawing/2014/main" id="{8611A442-B322-45C0-BA4C-FE33B8436EA6}"/>
              </a:ext>
            </a:extLst>
          </p:cNvPr>
          <p:cNvSpPr>
            <a:spLocks noGrp="1"/>
          </p:cNvSpPr>
          <p:nvPr>
            <p:ph type="body" idx="1"/>
          </p:nvPr>
        </p:nvSpPr>
        <p:spPr/>
        <p:txBody>
          <a:bodyPr/>
          <a:lstStyle/>
          <a:p>
            <a:r>
              <a:rPr lang="en-US" dirty="0"/>
              <a:t>Key Legal Issues</a:t>
            </a:r>
          </a:p>
        </p:txBody>
      </p:sp>
      <p:sp>
        <p:nvSpPr>
          <p:cNvPr id="11" name="Content Placeholder 10">
            <a:extLst>
              <a:ext uri="{FF2B5EF4-FFF2-40B4-BE49-F238E27FC236}">
                <a16:creationId xmlns:a16="http://schemas.microsoft.com/office/drawing/2014/main" id="{3B9A663C-C26F-4E73-8D66-B1E5426DB16F}"/>
              </a:ext>
            </a:extLst>
          </p:cNvPr>
          <p:cNvSpPr>
            <a:spLocks noGrp="1"/>
          </p:cNvSpPr>
          <p:nvPr>
            <p:ph sz="half" idx="2"/>
          </p:nvPr>
        </p:nvSpPr>
        <p:spPr/>
        <p:txBody>
          <a:bodyPr>
            <a:normAutofit fontScale="92500" lnSpcReduction="10000"/>
          </a:bodyPr>
          <a:lstStyle/>
          <a:p>
            <a:r>
              <a:rPr lang="en-US" dirty="0"/>
              <a:t>Consent </a:t>
            </a:r>
          </a:p>
          <a:p>
            <a:r>
              <a:rPr lang="en-US" dirty="0"/>
              <a:t>Confidentiality</a:t>
            </a:r>
          </a:p>
          <a:p>
            <a:r>
              <a:rPr lang="en-US" dirty="0"/>
              <a:t>Information Blocking Rule</a:t>
            </a:r>
          </a:p>
          <a:p>
            <a:r>
              <a:rPr lang="en-US" dirty="0"/>
              <a:t>No Surprise Billing Rule</a:t>
            </a:r>
          </a:p>
          <a:p>
            <a:r>
              <a:rPr lang="en-US" dirty="0"/>
              <a:t>Idaho Patient Act</a:t>
            </a:r>
          </a:p>
          <a:p>
            <a:r>
              <a:rPr lang="en-US" dirty="0"/>
              <a:t>Telehealth Access Act</a:t>
            </a:r>
          </a:p>
          <a:p>
            <a:r>
              <a:rPr lang="en-US" dirty="0"/>
              <a:t>Fraud and </a:t>
            </a:r>
            <a:r>
              <a:rPr lang="en-US"/>
              <a:t>Abuse Laws</a:t>
            </a:r>
            <a:endParaRPr lang="en-US" dirty="0"/>
          </a:p>
        </p:txBody>
      </p:sp>
      <p:sp>
        <p:nvSpPr>
          <p:cNvPr id="13" name="Text Placeholder 12">
            <a:extLst>
              <a:ext uri="{FF2B5EF4-FFF2-40B4-BE49-F238E27FC236}">
                <a16:creationId xmlns:a16="http://schemas.microsoft.com/office/drawing/2014/main" id="{FF7FD32C-24A8-4A31-B889-72F5C21BFB89}"/>
              </a:ext>
            </a:extLst>
          </p:cNvPr>
          <p:cNvSpPr>
            <a:spLocks noGrp="1"/>
          </p:cNvSpPr>
          <p:nvPr>
            <p:ph type="body" sz="quarter" idx="3"/>
          </p:nvPr>
        </p:nvSpPr>
        <p:spPr/>
        <p:txBody>
          <a:bodyPr/>
          <a:lstStyle/>
          <a:p>
            <a:r>
              <a:rPr lang="en-US" dirty="0"/>
              <a:t>Boundaries</a:t>
            </a:r>
          </a:p>
        </p:txBody>
      </p:sp>
      <p:sp>
        <p:nvSpPr>
          <p:cNvPr id="5" name="Slide Number Placeholder 4">
            <a:extLst>
              <a:ext uri="{FF2B5EF4-FFF2-40B4-BE49-F238E27FC236}">
                <a16:creationId xmlns:a16="http://schemas.microsoft.com/office/drawing/2014/main" id="{A93FA9E8-13FF-43AE-B585-5E4EBBF23121}"/>
              </a:ext>
            </a:extLst>
          </p:cNvPr>
          <p:cNvSpPr>
            <a:spLocks noGrp="1"/>
          </p:cNvSpPr>
          <p:nvPr>
            <p:ph type="sldNum" sz="quarter" idx="12"/>
          </p:nvPr>
        </p:nvSpPr>
        <p:spPr/>
        <p:txBody>
          <a:bodyPr/>
          <a:lstStyle/>
          <a:p>
            <a:fld id="{3A09F430-FB86-47CC-9B9A-75042EBE4A73}" type="slidenum">
              <a:rPr lang="en-US" smtClean="0"/>
              <a:pPr/>
              <a:t>3</a:t>
            </a:fld>
            <a:endParaRPr lang="en-US" dirty="0"/>
          </a:p>
        </p:txBody>
      </p:sp>
      <p:sp>
        <p:nvSpPr>
          <p:cNvPr id="17" name="Content Placeholder 16">
            <a:extLst>
              <a:ext uri="{FF2B5EF4-FFF2-40B4-BE49-F238E27FC236}">
                <a16:creationId xmlns:a16="http://schemas.microsoft.com/office/drawing/2014/main" id="{9A903575-6098-4094-AF1E-9D6D178BF6B2}"/>
              </a:ext>
            </a:extLst>
          </p:cNvPr>
          <p:cNvSpPr>
            <a:spLocks noGrp="1"/>
          </p:cNvSpPr>
          <p:nvPr>
            <p:ph sz="quarter" idx="4"/>
          </p:nvPr>
        </p:nvSpPr>
        <p:spPr/>
        <p:txBody>
          <a:bodyPr>
            <a:normAutofit fontScale="92500" lnSpcReduction="10000"/>
          </a:bodyPr>
          <a:lstStyle/>
          <a:p>
            <a:r>
              <a:rPr lang="en-US" dirty="0"/>
              <a:t>Guardians ad litem</a:t>
            </a:r>
          </a:p>
        </p:txBody>
      </p:sp>
      <p:pic>
        <p:nvPicPr>
          <p:cNvPr id="18" name="Picture 17">
            <a:extLst>
              <a:ext uri="{FF2B5EF4-FFF2-40B4-BE49-F238E27FC236}">
                <a16:creationId xmlns:a16="http://schemas.microsoft.com/office/drawing/2014/main" id="{597C94DF-DD4A-4102-BB77-02EC5FFE74CA}"/>
              </a:ext>
            </a:extLst>
          </p:cNvPr>
          <p:cNvPicPr>
            <a:picLocks noChangeAspect="1"/>
          </p:cNvPicPr>
          <p:nvPr/>
        </p:nvPicPr>
        <p:blipFill>
          <a:blip r:embed="rId2"/>
          <a:stretch>
            <a:fillRect/>
          </a:stretch>
        </p:blipFill>
        <p:spPr>
          <a:xfrm>
            <a:off x="4514851" y="3154165"/>
            <a:ext cx="4167455" cy="2778303"/>
          </a:xfrm>
          <a:prstGeom prst="rect">
            <a:avLst/>
          </a:prstGeom>
        </p:spPr>
      </p:pic>
    </p:spTree>
    <p:extLst>
      <p:ext uri="{BB962C8B-B14F-4D97-AF65-F5344CB8AC3E}">
        <p14:creationId xmlns:p14="http://schemas.microsoft.com/office/powerpoint/2010/main" val="4179103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HIPAA:</a:t>
            </a:r>
            <a:br>
              <a:rPr lang="en-US" dirty="0"/>
            </a:br>
            <a:r>
              <a:rPr lang="en-US" dirty="0"/>
              <a:t>Use and disclosure rules</a:t>
            </a:r>
          </a:p>
        </p:txBody>
      </p:sp>
      <p:sp>
        <p:nvSpPr>
          <p:cNvPr id="77827" name="Rectangle 3"/>
          <p:cNvSpPr>
            <a:spLocks noGrp="1" noChangeArrowheads="1"/>
          </p:cNvSpPr>
          <p:nvPr>
            <p:ph idx="1"/>
          </p:nvPr>
        </p:nvSpPr>
        <p:spPr>
          <a:xfrm>
            <a:off x="628650" y="1447514"/>
            <a:ext cx="7886700" cy="5056028"/>
          </a:xfrm>
        </p:spPr>
        <p:txBody>
          <a:bodyPr>
            <a:normAutofit lnSpcReduction="10000"/>
          </a:bodyPr>
          <a:lstStyle/>
          <a:p>
            <a:pPr marL="0" indent="0" eaLnBrk="1" hangingPunct="1">
              <a:buNone/>
            </a:pPr>
            <a:r>
              <a:rPr lang="en-US" altLang="en-US" sz="2400" dirty="0"/>
              <a:t>May use or disclose PHI for certain public health activities or  govt functions:</a:t>
            </a:r>
          </a:p>
          <a:p>
            <a:pPr eaLnBrk="1" hangingPunct="1"/>
            <a:r>
              <a:rPr lang="en-US" altLang="en-US" sz="2400" dirty="0"/>
              <a:t>Another law </a:t>
            </a:r>
            <a:r>
              <a:rPr lang="en-US" altLang="en-US" sz="2400" u="sng" dirty="0"/>
              <a:t>requires</a:t>
            </a:r>
            <a:r>
              <a:rPr lang="en-US" altLang="en-US" sz="2400" dirty="0"/>
              <a:t> disclosures</a:t>
            </a:r>
          </a:p>
          <a:p>
            <a:pPr eaLnBrk="1" hangingPunct="1"/>
            <a:r>
              <a:rPr lang="en-US" altLang="en-US" sz="2400" dirty="0"/>
              <a:t>Disclosures to prevent serious and imminent harm.</a:t>
            </a:r>
          </a:p>
          <a:p>
            <a:pPr eaLnBrk="1" hangingPunct="1"/>
            <a:r>
              <a:rPr lang="en-US" altLang="en-US" sz="2400" dirty="0"/>
              <a:t>Public health activities</a:t>
            </a:r>
          </a:p>
          <a:p>
            <a:pPr eaLnBrk="1" hangingPunct="1"/>
            <a:r>
              <a:rPr lang="en-US" altLang="en-US" sz="2400" dirty="0"/>
              <a:t>Health oversight activities</a:t>
            </a:r>
          </a:p>
          <a:p>
            <a:pPr eaLnBrk="1" hangingPunct="1"/>
            <a:r>
              <a:rPr lang="en-US" altLang="en-US" sz="2400" dirty="0"/>
              <a:t>Judicial or administrative proceedings</a:t>
            </a:r>
          </a:p>
          <a:p>
            <a:pPr lvl="1"/>
            <a:r>
              <a:rPr lang="en-US" altLang="en-US" sz="2000" dirty="0"/>
              <a:t>Court order or warrant</a:t>
            </a:r>
          </a:p>
          <a:p>
            <a:pPr lvl="1"/>
            <a:r>
              <a:rPr lang="en-US" altLang="en-US" sz="2000" dirty="0"/>
              <a:t>Subpoenas</a:t>
            </a:r>
          </a:p>
          <a:p>
            <a:pPr eaLnBrk="1" hangingPunct="1"/>
            <a:r>
              <a:rPr lang="en-US" altLang="en-US" sz="2400" dirty="0"/>
              <a:t>Law enforcement</a:t>
            </a:r>
          </a:p>
          <a:p>
            <a:pPr eaLnBrk="1" hangingPunct="1"/>
            <a:r>
              <a:rPr lang="en-US" altLang="en-US" sz="2400" dirty="0"/>
              <a:t>Workers compensation</a:t>
            </a:r>
          </a:p>
          <a:p>
            <a:pPr eaLnBrk="1" hangingPunct="1"/>
            <a:r>
              <a:rPr lang="en-US" altLang="en-US" sz="2400" dirty="0"/>
              <a:t>Others</a:t>
            </a:r>
          </a:p>
          <a:p>
            <a:pPr marL="0" indent="0" eaLnBrk="1" hangingPunct="1">
              <a:buNone/>
            </a:pPr>
            <a:r>
              <a:rPr lang="en-US" altLang="en-US" sz="2000" dirty="0"/>
              <a:t>(45 CFR 164.512)</a:t>
            </a:r>
          </a:p>
        </p:txBody>
      </p:sp>
      <p:sp>
        <p:nvSpPr>
          <p:cNvPr id="3" name="Right Brace 2">
            <a:extLst>
              <a:ext uri="{FF2B5EF4-FFF2-40B4-BE49-F238E27FC236}">
                <a16:creationId xmlns:a16="http://schemas.microsoft.com/office/drawing/2014/main" id="{3B3B9C09-EFEC-4BF7-823F-3DBA7A622253}"/>
              </a:ext>
            </a:extLst>
          </p:cNvPr>
          <p:cNvSpPr/>
          <p:nvPr/>
        </p:nvSpPr>
        <p:spPr>
          <a:xfrm>
            <a:off x="6215865" y="3113070"/>
            <a:ext cx="711515" cy="2774022"/>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chemeClr val="tx1"/>
                </a:solidFill>
              </a:ln>
              <a:solidFill>
                <a:srgbClr val="C00000"/>
              </a:solidFill>
            </a:endParaRPr>
          </a:p>
        </p:txBody>
      </p:sp>
      <p:sp>
        <p:nvSpPr>
          <p:cNvPr id="4" name="TextBox 3">
            <a:extLst>
              <a:ext uri="{FF2B5EF4-FFF2-40B4-BE49-F238E27FC236}">
                <a16:creationId xmlns:a16="http://schemas.microsoft.com/office/drawing/2014/main" id="{ED17EA85-FF27-42BD-8DAA-C84A5B8F0C54}"/>
              </a:ext>
            </a:extLst>
          </p:cNvPr>
          <p:cNvSpPr txBox="1"/>
          <p:nvPr/>
        </p:nvSpPr>
        <p:spPr>
          <a:xfrm>
            <a:off x="6608529" y="3530585"/>
            <a:ext cx="2229495" cy="1938992"/>
          </a:xfrm>
          <a:prstGeom prst="rect">
            <a:avLst/>
          </a:prstGeom>
          <a:noFill/>
        </p:spPr>
        <p:txBody>
          <a:bodyPr wrap="square" rtlCol="0">
            <a:spAutoFit/>
          </a:bodyPr>
          <a:lstStyle/>
          <a:p>
            <a:pPr algn="ctr"/>
            <a:r>
              <a:rPr lang="en-US" sz="2400" dirty="0">
                <a:solidFill>
                  <a:srgbClr val="C00000"/>
                </a:solidFill>
                <a:latin typeface="Open Sans" panose="020B0604020202020204" charset="0"/>
                <a:ea typeface="Open Sans" panose="020B0604020202020204" charset="0"/>
                <a:cs typeface="Open Sans" panose="020B0604020202020204" charset="0"/>
              </a:rPr>
              <a:t>Ensure you comply with specific regulatory requirements</a:t>
            </a:r>
            <a:endParaRPr lang="en-US" sz="2400" dirty="0">
              <a:solidFill>
                <a:srgbClr val="C00000"/>
              </a:solidFill>
              <a:latin typeface="Franklin Gothic Medium Cond" panose="020B0606030402020204" pitchFamily="34" charset="0"/>
            </a:endParaRPr>
          </a:p>
        </p:txBody>
      </p:sp>
    </p:spTree>
    <p:extLst>
      <p:ext uri="{BB962C8B-B14F-4D97-AF65-F5344CB8AC3E}">
        <p14:creationId xmlns:p14="http://schemas.microsoft.com/office/powerpoint/2010/main" val="229608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096E-B627-45A7-B388-DB18808D79DA}"/>
              </a:ext>
            </a:extLst>
          </p:cNvPr>
          <p:cNvSpPr>
            <a:spLocks noGrp="1"/>
          </p:cNvSpPr>
          <p:nvPr>
            <p:ph type="title"/>
          </p:nvPr>
        </p:nvSpPr>
        <p:spPr/>
        <p:txBody>
          <a:bodyPr/>
          <a:lstStyle/>
          <a:p>
            <a:r>
              <a:rPr lang="en-US" dirty="0" err="1"/>
              <a:t>Hipaa</a:t>
            </a:r>
            <a:r>
              <a:rPr lang="en-US" dirty="0"/>
              <a:t>:</a:t>
            </a:r>
            <a:br>
              <a:rPr lang="en-US" dirty="0"/>
            </a:br>
            <a:r>
              <a:rPr lang="en-US" dirty="0"/>
              <a:t>use and disclosure rules</a:t>
            </a:r>
          </a:p>
        </p:txBody>
      </p:sp>
      <p:sp>
        <p:nvSpPr>
          <p:cNvPr id="3" name="Content Placeholder 2">
            <a:extLst>
              <a:ext uri="{FF2B5EF4-FFF2-40B4-BE49-F238E27FC236}">
                <a16:creationId xmlns:a16="http://schemas.microsoft.com/office/drawing/2014/main" id="{51D0A6A5-8652-498B-A8B9-9DD5001D82C4}"/>
              </a:ext>
            </a:extLst>
          </p:cNvPr>
          <p:cNvSpPr>
            <a:spLocks noGrp="1"/>
          </p:cNvSpPr>
          <p:nvPr>
            <p:ph idx="1"/>
          </p:nvPr>
        </p:nvSpPr>
        <p:spPr>
          <a:xfrm>
            <a:off x="628649" y="1447513"/>
            <a:ext cx="8217399" cy="5045362"/>
          </a:xfrm>
        </p:spPr>
        <p:txBody>
          <a:bodyPr>
            <a:normAutofit fontScale="92500" lnSpcReduction="20000"/>
          </a:bodyPr>
          <a:lstStyle/>
          <a:p>
            <a:pPr marL="0" indent="0">
              <a:buNone/>
            </a:pPr>
            <a:r>
              <a:rPr lang="en-US" dirty="0"/>
              <a:t>Idaho laws that </a:t>
            </a:r>
            <a:r>
              <a:rPr lang="en-US" u="sng" dirty="0"/>
              <a:t>require</a:t>
            </a:r>
            <a:r>
              <a:rPr lang="en-US" dirty="0"/>
              <a:t> disclosures:</a:t>
            </a:r>
          </a:p>
          <a:p>
            <a:r>
              <a:rPr lang="en-US" dirty="0"/>
              <a:t>Child abuse or neglect.  </a:t>
            </a:r>
            <a:r>
              <a:rPr lang="en-US" sz="2000" dirty="0"/>
              <a:t>(IC 16-1605)</a:t>
            </a:r>
          </a:p>
          <a:p>
            <a:r>
              <a:rPr lang="en-US" dirty="0"/>
              <a:t>Vulnerable adult abuse or neglect.  </a:t>
            </a:r>
            <a:r>
              <a:rPr lang="en-US" sz="2000" dirty="0"/>
              <a:t>(IC 39-5303)</a:t>
            </a:r>
          </a:p>
          <a:p>
            <a:r>
              <a:rPr lang="en-US" dirty="0"/>
              <a:t>Treatment of person:</a:t>
            </a:r>
          </a:p>
          <a:p>
            <a:pPr lvl="1"/>
            <a:r>
              <a:rPr lang="en-US" dirty="0"/>
              <a:t>Injured by a firearm; or</a:t>
            </a:r>
          </a:p>
          <a:p>
            <a:pPr lvl="1"/>
            <a:r>
              <a:rPr lang="en-US" dirty="0"/>
              <a:t>Injury indicating person is victim of a crime.  </a:t>
            </a:r>
            <a:r>
              <a:rPr lang="en-US" sz="2000" dirty="0"/>
              <a:t>(IC 39-1390)</a:t>
            </a:r>
          </a:p>
          <a:p>
            <a:r>
              <a:rPr lang="en-US" dirty="0"/>
              <a:t>Mental health providers’ duty to warn victim and report to local law enforcement if patient has communicated explicit threat of imminent and serious physical harm to clearly identifiable victim and patient has apparent intent and ability to carry out the threat.  </a:t>
            </a:r>
            <a:r>
              <a:rPr lang="en-US" sz="2200" dirty="0"/>
              <a:t>(IC 6-1902 to -1903)</a:t>
            </a:r>
          </a:p>
          <a:p>
            <a:r>
              <a:rPr lang="en-US" dirty="0"/>
              <a:t>Certain communicable diseases.  </a:t>
            </a:r>
            <a:r>
              <a:rPr lang="en-US" sz="2200" dirty="0"/>
              <a:t>(IC 19-4301A)</a:t>
            </a:r>
          </a:p>
          <a:p>
            <a:r>
              <a:rPr lang="en-US" dirty="0"/>
              <a:t>Others</a:t>
            </a:r>
          </a:p>
          <a:p>
            <a:endParaRPr lang="en-US" sz="2200" dirty="0"/>
          </a:p>
          <a:p>
            <a:endParaRPr lang="en-US" dirty="0"/>
          </a:p>
        </p:txBody>
      </p:sp>
      <p:sp>
        <p:nvSpPr>
          <p:cNvPr id="4" name="Slide Number Placeholder 3">
            <a:extLst>
              <a:ext uri="{FF2B5EF4-FFF2-40B4-BE49-F238E27FC236}">
                <a16:creationId xmlns:a16="http://schemas.microsoft.com/office/drawing/2014/main" id="{E36FDDAD-BBF9-453C-9667-4A569729DEF8}"/>
              </a:ext>
            </a:extLst>
          </p:cNvPr>
          <p:cNvSpPr>
            <a:spLocks noGrp="1"/>
          </p:cNvSpPr>
          <p:nvPr>
            <p:ph type="sldNum" sz="quarter" idx="12"/>
          </p:nvPr>
        </p:nvSpPr>
        <p:spPr/>
        <p:txBody>
          <a:bodyPr/>
          <a:lstStyle/>
          <a:p>
            <a:fld id="{3A09F430-FB86-47CC-9B9A-75042EBE4A73}" type="slidenum">
              <a:rPr lang="en-US" smtClean="0"/>
              <a:pPr/>
              <a:t>31</a:t>
            </a:fld>
            <a:endParaRPr lang="en-US" dirty="0"/>
          </a:p>
        </p:txBody>
      </p:sp>
    </p:spTree>
    <p:extLst>
      <p:ext uri="{BB962C8B-B14F-4D97-AF65-F5344CB8AC3E}">
        <p14:creationId xmlns:p14="http://schemas.microsoft.com/office/powerpoint/2010/main" val="3079897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HIPAA:</a:t>
            </a:r>
            <a:br>
              <a:rPr lang="en-US" dirty="0"/>
            </a:br>
            <a:r>
              <a:rPr lang="en-US" dirty="0"/>
              <a:t>Personal Representatives</a:t>
            </a:r>
          </a:p>
        </p:txBody>
      </p:sp>
      <p:sp>
        <p:nvSpPr>
          <p:cNvPr id="114691" name="Rectangle 3"/>
          <p:cNvSpPr>
            <a:spLocks noGrp="1" noChangeArrowheads="1"/>
          </p:cNvSpPr>
          <p:nvPr>
            <p:ph sz="half" idx="1"/>
          </p:nvPr>
        </p:nvSpPr>
        <p:spPr>
          <a:xfrm>
            <a:off x="607660" y="1467803"/>
            <a:ext cx="3886200" cy="5025072"/>
          </a:xfrm>
        </p:spPr>
        <p:txBody>
          <a:bodyPr>
            <a:normAutofit fontScale="92500" lnSpcReduction="20000"/>
          </a:bodyPr>
          <a:lstStyle/>
          <a:p>
            <a:pPr eaLnBrk="1" hangingPunct="1">
              <a:lnSpc>
                <a:spcPct val="90000"/>
              </a:lnSpc>
            </a:pPr>
            <a:r>
              <a:rPr lang="en-US" dirty="0"/>
              <a:t>Under HIPAA, treat the personal rep as if they were the patient.</a:t>
            </a:r>
          </a:p>
          <a:p>
            <a:pPr eaLnBrk="1" hangingPunct="1">
              <a:lnSpc>
                <a:spcPct val="90000"/>
              </a:lnSpc>
            </a:pPr>
            <a:r>
              <a:rPr lang="en-US" dirty="0"/>
              <a:t>Personal rep may exercise patient rights.</a:t>
            </a:r>
          </a:p>
          <a:p>
            <a:pPr eaLnBrk="1" hangingPunct="1">
              <a:lnSpc>
                <a:spcPct val="90000"/>
              </a:lnSpc>
            </a:pPr>
            <a:r>
              <a:rPr lang="en-US" dirty="0"/>
              <a:t>Personal rep = persons with authority under state law to:</a:t>
            </a:r>
          </a:p>
          <a:p>
            <a:pPr lvl="1" eaLnBrk="1" hangingPunct="1">
              <a:lnSpc>
                <a:spcPct val="90000"/>
              </a:lnSpc>
            </a:pPr>
            <a:r>
              <a:rPr lang="en-US" sz="2800" dirty="0"/>
              <a:t>Make healthcare decisions for patient, or</a:t>
            </a:r>
          </a:p>
          <a:p>
            <a:pPr lvl="1" eaLnBrk="1" hangingPunct="1">
              <a:lnSpc>
                <a:spcPct val="90000"/>
              </a:lnSpc>
            </a:pPr>
            <a:r>
              <a:rPr lang="en-US" sz="2800" dirty="0"/>
              <a:t>Make decisions for deceased patient’s estate.</a:t>
            </a:r>
          </a:p>
          <a:p>
            <a:pPr marL="0" indent="0">
              <a:lnSpc>
                <a:spcPct val="90000"/>
              </a:lnSpc>
              <a:buNone/>
            </a:pPr>
            <a:r>
              <a:rPr lang="en-US" sz="2400" dirty="0"/>
              <a:t>(45 CFR 164.502(g))</a:t>
            </a:r>
          </a:p>
        </p:txBody>
      </p:sp>
      <p:sp>
        <p:nvSpPr>
          <p:cNvPr id="2" name="Content Placeholder 1"/>
          <p:cNvSpPr>
            <a:spLocks noGrp="1"/>
          </p:cNvSpPr>
          <p:nvPr>
            <p:ph sz="half" idx="2"/>
          </p:nvPr>
        </p:nvSpPr>
        <p:spPr>
          <a:xfrm>
            <a:off x="4629150" y="1467802"/>
            <a:ext cx="4093610" cy="5169303"/>
          </a:xfrm>
        </p:spPr>
        <p:txBody>
          <a:bodyPr>
            <a:normAutofit fontScale="92500" lnSpcReduction="20000"/>
          </a:bodyPr>
          <a:lstStyle/>
          <a:p>
            <a:r>
              <a:rPr lang="en-US" dirty="0"/>
              <a:t>For example, in Idaho, personal reps =</a:t>
            </a:r>
          </a:p>
          <a:p>
            <a:pPr lvl="1"/>
            <a:r>
              <a:rPr lang="en-US" sz="2600" dirty="0"/>
              <a:t>Court appointed guardian</a:t>
            </a:r>
          </a:p>
          <a:p>
            <a:pPr lvl="1"/>
            <a:r>
              <a:rPr lang="en-US" sz="2600" dirty="0"/>
              <a:t>Agent in </a:t>
            </a:r>
            <a:r>
              <a:rPr lang="en-US" sz="2600" dirty="0" err="1"/>
              <a:t>DPOA</a:t>
            </a:r>
            <a:endParaRPr lang="en-US" sz="2600" dirty="0"/>
          </a:p>
          <a:p>
            <a:pPr lvl="1"/>
            <a:r>
              <a:rPr lang="en-US" sz="2600" dirty="0"/>
              <a:t>Spouse</a:t>
            </a:r>
          </a:p>
          <a:p>
            <a:pPr lvl="1"/>
            <a:r>
              <a:rPr lang="en-US" sz="2600" dirty="0"/>
              <a:t>Adult child</a:t>
            </a:r>
          </a:p>
          <a:p>
            <a:pPr lvl="1"/>
            <a:r>
              <a:rPr lang="en-US" sz="2600" dirty="0"/>
              <a:t>Parent</a:t>
            </a:r>
          </a:p>
          <a:p>
            <a:pPr lvl="1"/>
            <a:r>
              <a:rPr lang="en-US" sz="2600" dirty="0"/>
              <a:t>Delegation of parental authority</a:t>
            </a:r>
          </a:p>
          <a:p>
            <a:pPr lvl="1"/>
            <a:r>
              <a:rPr lang="en-US" sz="2600" dirty="0"/>
              <a:t>Other appropriate relative</a:t>
            </a:r>
          </a:p>
          <a:p>
            <a:pPr lvl="1"/>
            <a:r>
              <a:rPr lang="en-US" sz="2600" dirty="0"/>
              <a:t>Any other person responsible for patient’s care</a:t>
            </a:r>
          </a:p>
          <a:p>
            <a:pPr marL="0" indent="0">
              <a:buNone/>
            </a:pPr>
            <a:r>
              <a:rPr lang="en-US" sz="2200" dirty="0"/>
              <a:t>(IC 39-4504)</a:t>
            </a:r>
          </a:p>
          <a:p>
            <a:pPr lvl="1"/>
            <a:endParaRPr lang="en-US" dirty="0"/>
          </a:p>
        </p:txBody>
      </p:sp>
    </p:spTree>
    <p:extLst>
      <p:ext uri="{BB962C8B-B14F-4D97-AF65-F5344CB8AC3E}">
        <p14:creationId xmlns:p14="http://schemas.microsoft.com/office/powerpoint/2010/main" val="1138330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err="1"/>
              <a:t>Hipaa</a:t>
            </a:r>
            <a:r>
              <a:rPr lang="en-US" dirty="0"/>
              <a:t>:</a:t>
            </a:r>
            <a:br>
              <a:rPr lang="en-US" dirty="0"/>
            </a:br>
            <a:r>
              <a:rPr lang="en-US" dirty="0"/>
              <a:t>Personal Representatives</a:t>
            </a:r>
          </a:p>
        </p:txBody>
      </p:sp>
      <p:sp>
        <p:nvSpPr>
          <p:cNvPr id="116739" name="Rectangle 3"/>
          <p:cNvSpPr>
            <a:spLocks noGrp="1" noChangeArrowheads="1"/>
          </p:cNvSpPr>
          <p:nvPr>
            <p:ph idx="1"/>
          </p:nvPr>
        </p:nvSpPr>
        <p:spPr/>
        <p:txBody>
          <a:bodyPr>
            <a:normAutofit/>
          </a:bodyPr>
          <a:lstStyle/>
          <a:p>
            <a:pPr eaLnBrk="1" hangingPunct="1">
              <a:lnSpc>
                <a:spcPct val="90000"/>
              </a:lnSpc>
            </a:pPr>
            <a:r>
              <a:rPr lang="en-US" sz="2800" dirty="0"/>
              <a:t>Not required to treat personal rep as patient (i.e., not required to disclose PHI to them) if:</a:t>
            </a:r>
          </a:p>
          <a:p>
            <a:pPr lvl="1" eaLnBrk="1" hangingPunct="1">
              <a:lnSpc>
                <a:spcPct val="90000"/>
              </a:lnSpc>
            </a:pPr>
            <a:r>
              <a:rPr lang="en-US" dirty="0"/>
              <a:t>Minor has authority to consent to care.</a:t>
            </a:r>
          </a:p>
          <a:p>
            <a:pPr lvl="1" eaLnBrk="1" hangingPunct="1">
              <a:lnSpc>
                <a:spcPct val="90000"/>
              </a:lnSpc>
            </a:pPr>
            <a:r>
              <a:rPr lang="en-US" dirty="0"/>
              <a:t>Minor obtains care at the direction of a court or person appointed by the court.</a:t>
            </a:r>
          </a:p>
          <a:p>
            <a:pPr lvl="1" eaLnBrk="1" hangingPunct="1">
              <a:lnSpc>
                <a:spcPct val="90000"/>
              </a:lnSpc>
            </a:pPr>
            <a:r>
              <a:rPr lang="en-US" dirty="0"/>
              <a:t>Parent agrees that provider may have a confidential relationship.</a:t>
            </a:r>
          </a:p>
          <a:p>
            <a:pPr lvl="1" eaLnBrk="1" hangingPunct="1">
              <a:lnSpc>
                <a:spcPct val="90000"/>
              </a:lnSpc>
            </a:pPr>
            <a:r>
              <a:rPr lang="en-US" dirty="0"/>
              <a:t>Provider determines that treating personal representative as the patient is not in the best interest </a:t>
            </a:r>
            <a:br>
              <a:rPr lang="en-US" dirty="0"/>
            </a:br>
            <a:r>
              <a:rPr lang="en-US" dirty="0"/>
              <a:t>of patient, e.g., abuse.</a:t>
            </a:r>
          </a:p>
          <a:p>
            <a:pPr marL="0" indent="0">
              <a:buNone/>
            </a:pPr>
            <a:r>
              <a:rPr lang="en-US" sz="2000" dirty="0"/>
              <a:t>(45 CFR 164.502(g))</a:t>
            </a:r>
          </a:p>
        </p:txBody>
      </p:sp>
    </p:spTree>
    <p:extLst>
      <p:ext uri="{BB962C8B-B14F-4D97-AF65-F5344CB8AC3E}">
        <p14:creationId xmlns:p14="http://schemas.microsoft.com/office/powerpoint/2010/main" val="1769728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HIPAA:</a:t>
            </a:r>
            <a:br>
              <a:rPr lang="en-US" dirty="0"/>
            </a:br>
            <a:r>
              <a:rPr lang="en-US" dirty="0"/>
              <a:t>Security Rule</a:t>
            </a:r>
          </a:p>
        </p:txBody>
      </p:sp>
      <p:sp>
        <p:nvSpPr>
          <p:cNvPr id="3" name="Content Placeholder 2"/>
          <p:cNvSpPr>
            <a:spLocks noGrp="1"/>
          </p:cNvSpPr>
          <p:nvPr>
            <p:ph sz="half" idx="1"/>
          </p:nvPr>
        </p:nvSpPr>
        <p:spPr>
          <a:xfrm>
            <a:off x="607660" y="1467802"/>
            <a:ext cx="4406129" cy="4881627"/>
          </a:xfrm>
        </p:spPr>
        <p:txBody>
          <a:bodyPr>
            <a:normAutofit lnSpcReduction="10000"/>
          </a:bodyPr>
          <a:lstStyle/>
          <a:p>
            <a:r>
              <a:rPr lang="en-US" sz="3000" dirty="0"/>
              <a:t>Risk assessment</a:t>
            </a:r>
          </a:p>
          <a:p>
            <a:r>
              <a:rPr lang="en-US" sz="3000" dirty="0"/>
              <a:t>Implement safeguards.</a:t>
            </a:r>
          </a:p>
          <a:p>
            <a:pPr lvl="1"/>
            <a:r>
              <a:rPr lang="en-US" sz="3000" dirty="0"/>
              <a:t>Administrative</a:t>
            </a:r>
          </a:p>
          <a:p>
            <a:pPr lvl="1"/>
            <a:r>
              <a:rPr lang="en-US" sz="3000" dirty="0"/>
              <a:t>Physical</a:t>
            </a:r>
          </a:p>
          <a:p>
            <a:pPr lvl="1"/>
            <a:r>
              <a:rPr lang="en-US" sz="3000" dirty="0"/>
              <a:t>Technical, including encryption</a:t>
            </a:r>
          </a:p>
          <a:p>
            <a:r>
              <a:rPr lang="en-US" sz="3000" dirty="0"/>
              <a:t>Execute business associate agreements (“BAAs”).</a:t>
            </a:r>
          </a:p>
          <a:p>
            <a:pPr marL="0" indent="0">
              <a:buNone/>
            </a:pPr>
            <a:r>
              <a:rPr lang="en-US" sz="2200" dirty="0"/>
              <a:t>(45 CFR 164.301 et seq.)</a:t>
            </a:r>
          </a:p>
          <a:p>
            <a:endParaRPr lang="en-US" sz="3000" dirty="0"/>
          </a:p>
          <a:p>
            <a:pPr marL="0" indent="0">
              <a:buNone/>
            </a:pPr>
            <a:endParaRPr lang="en-US" sz="3200" dirty="0"/>
          </a:p>
        </p:txBody>
      </p:sp>
      <p:sp>
        <p:nvSpPr>
          <p:cNvPr id="4" name="Content Placeholder 3"/>
          <p:cNvSpPr>
            <a:spLocks noGrp="1"/>
          </p:cNvSpPr>
          <p:nvPr>
            <p:ph sz="half" idx="2"/>
          </p:nvPr>
        </p:nvSpPr>
        <p:spPr>
          <a:xfrm>
            <a:off x="5383658" y="2372500"/>
            <a:ext cx="3316627" cy="3310473"/>
          </a:xfrm>
        </p:spPr>
        <p:txBody>
          <a:bodyPr>
            <a:normAutofit lnSpcReduction="10000"/>
          </a:bodyPr>
          <a:lstStyle/>
          <a:p>
            <a:pPr marL="0" indent="0">
              <a:buNone/>
            </a:pPr>
            <a:r>
              <a:rPr lang="en-US" sz="3200" dirty="0">
                <a:solidFill>
                  <a:srgbClr val="C00000"/>
                </a:solidFill>
              </a:rPr>
              <a:t>Protect </a:t>
            </a:r>
            <a:r>
              <a:rPr lang="en-US" sz="3200" dirty="0" err="1">
                <a:solidFill>
                  <a:srgbClr val="C00000"/>
                </a:solidFill>
              </a:rPr>
              <a:t>ePHI</a:t>
            </a:r>
            <a:r>
              <a:rPr lang="en-US" sz="3200" dirty="0">
                <a:solidFill>
                  <a:srgbClr val="C00000"/>
                </a:solidFill>
              </a:rPr>
              <a:t>:</a:t>
            </a:r>
          </a:p>
          <a:p>
            <a:r>
              <a:rPr lang="en-US" sz="3200" dirty="0">
                <a:solidFill>
                  <a:srgbClr val="C00000"/>
                </a:solidFill>
              </a:rPr>
              <a:t>Confidentiality</a:t>
            </a:r>
          </a:p>
          <a:p>
            <a:r>
              <a:rPr lang="en-US" sz="3200" dirty="0">
                <a:solidFill>
                  <a:srgbClr val="C00000"/>
                </a:solidFill>
              </a:rPr>
              <a:t>Integrity</a:t>
            </a:r>
          </a:p>
          <a:p>
            <a:r>
              <a:rPr lang="en-US" sz="3200" dirty="0">
                <a:solidFill>
                  <a:srgbClr val="C00000"/>
                </a:solidFill>
              </a:rPr>
              <a:t>Availability</a:t>
            </a:r>
          </a:p>
        </p:txBody>
      </p:sp>
      <p:sp>
        <p:nvSpPr>
          <p:cNvPr id="5" name="Right Brace 4"/>
          <p:cNvSpPr/>
          <p:nvPr/>
        </p:nvSpPr>
        <p:spPr>
          <a:xfrm>
            <a:off x="4829281" y="1621898"/>
            <a:ext cx="544103" cy="3874778"/>
          </a:xfrm>
          <a:prstGeom prst="rightBrace">
            <a:avLst>
              <a:gd name="adj1" fmla="val 44423"/>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2739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7BA5C1-7ED5-4E30-BBEE-54C784372F18}"/>
              </a:ext>
            </a:extLst>
          </p:cNvPr>
          <p:cNvSpPr>
            <a:spLocks noGrp="1"/>
          </p:cNvSpPr>
          <p:nvPr>
            <p:ph type="title"/>
          </p:nvPr>
        </p:nvSpPr>
        <p:spPr/>
        <p:txBody>
          <a:bodyPr/>
          <a:lstStyle/>
          <a:p>
            <a:r>
              <a:rPr lang="en-US" sz="2400" dirty="0">
                <a:hlinkClick r:id="rId2">
                  <a:extLst>
                    <a:ext uri="{A12FA001-AC4F-418D-AE19-62706E023703}">
                      <ahyp:hlinkClr xmlns:ahyp="http://schemas.microsoft.com/office/drawing/2018/hyperlinkcolor" val="tx"/>
                    </a:ext>
                  </a:extLst>
                </a:hlinkClick>
              </a:rPr>
              <a:t>https://www.hhs.gov/blog/2022/02/28/improving-cybersecurity-posture-healthcare-2022.html</a:t>
            </a:r>
            <a:r>
              <a:rPr lang="en-US" sz="2400" dirty="0"/>
              <a:t> </a:t>
            </a:r>
          </a:p>
        </p:txBody>
      </p:sp>
      <p:pic>
        <p:nvPicPr>
          <p:cNvPr id="9" name="Content Placeholder 8">
            <a:extLst>
              <a:ext uri="{FF2B5EF4-FFF2-40B4-BE49-F238E27FC236}">
                <a16:creationId xmlns:a16="http://schemas.microsoft.com/office/drawing/2014/main" id="{0056D4BA-64D8-4733-AED6-1F68BF00C0B8}"/>
              </a:ext>
            </a:extLst>
          </p:cNvPr>
          <p:cNvPicPr>
            <a:picLocks noGrp="1" noChangeAspect="1"/>
          </p:cNvPicPr>
          <p:nvPr>
            <p:ph idx="1"/>
          </p:nvPr>
        </p:nvPicPr>
        <p:blipFill rotWithShape="1">
          <a:blip r:embed="rId3"/>
          <a:srcRect l="10940" t="6769" r="58893"/>
          <a:stretch/>
        </p:blipFill>
        <p:spPr>
          <a:xfrm>
            <a:off x="6287" y="1440298"/>
            <a:ext cx="9219911" cy="8013823"/>
          </a:xfrm>
        </p:spPr>
      </p:pic>
      <p:sp>
        <p:nvSpPr>
          <p:cNvPr id="5" name="Slide Number Placeholder 4">
            <a:extLst>
              <a:ext uri="{FF2B5EF4-FFF2-40B4-BE49-F238E27FC236}">
                <a16:creationId xmlns:a16="http://schemas.microsoft.com/office/drawing/2014/main" id="{C904FF05-9A0E-46E0-B613-DADFD0BF7965}"/>
              </a:ext>
            </a:extLst>
          </p:cNvPr>
          <p:cNvSpPr>
            <a:spLocks noGrp="1"/>
          </p:cNvSpPr>
          <p:nvPr>
            <p:ph type="sldNum" sz="quarter" idx="12"/>
          </p:nvPr>
        </p:nvSpPr>
        <p:spPr/>
        <p:txBody>
          <a:bodyPr/>
          <a:lstStyle/>
          <a:p>
            <a:fld id="{3A09F430-FB86-47CC-9B9A-75042EBE4A73}" type="slidenum">
              <a:rPr lang="en-US" smtClean="0"/>
              <a:pPr/>
              <a:t>35</a:t>
            </a:fld>
            <a:endParaRPr lang="en-US" dirty="0"/>
          </a:p>
        </p:txBody>
      </p:sp>
    </p:spTree>
    <p:extLst>
      <p:ext uri="{BB962C8B-B14F-4D97-AF65-F5344CB8AC3E}">
        <p14:creationId xmlns:p14="http://schemas.microsoft.com/office/powerpoint/2010/main" val="1014984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0FE727-E83F-4190-B6BD-5E3E3B67AC56}"/>
              </a:ext>
            </a:extLst>
          </p:cNvPr>
          <p:cNvSpPr>
            <a:spLocks noGrp="1"/>
          </p:cNvSpPr>
          <p:nvPr>
            <p:ph type="title"/>
          </p:nvPr>
        </p:nvSpPr>
        <p:spPr/>
        <p:txBody>
          <a:bodyPr/>
          <a:lstStyle/>
          <a:p>
            <a:r>
              <a:rPr lang="en-US" sz="2400" dirty="0">
                <a:hlinkClick r:id="rId2">
                  <a:extLst>
                    <a:ext uri="{A12FA001-AC4F-418D-AE19-62706E023703}">
                      <ahyp:hlinkClr xmlns:ahyp="http://schemas.microsoft.com/office/drawing/2018/hyperlinkcolor" val="tx"/>
                    </a:ext>
                  </a:extLst>
                </a:hlinkClick>
              </a:rPr>
              <a:t>https://www.hhs.gov/hipaa/for-professionals/security/guidance/cybersecurity-newsletter-first-quarter-2022/index.html</a:t>
            </a:r>
            <a:r>
              <a:rPr lang="en-US" sz="2400" dirty="0"/>
              <a:t> </a:t>
            </a:r>
          </a:p>
        </p:txBody>
      </p:sp>
      <p:sp>
        <p:nvSpPr>
          <p:cNvPr id="5" name="Slide Number Placeholder 4">
            <a:extLst>
              <a:ext uri="{FF2B5EF4-FFF2-40B4-BE49-F238E27FC236}">
                <a16:creationId xmlns:a16="http://schemas.microsoft.com/office/drawing/2014/main" id="{DF587C47-2958-4775-BA2A-87C81818953B}"/>
              </a:ext>
            </a:extLst>
          </p:cNvPr>
          <p:cNvSpPr>
            <a:spLocks noGrp="1"/>
          </p:cNvSpPr>
          <p:nvPr>
            <p:ph type="sldNum" sz="quarter" idx="12"/>
          </p:nvPr>
        </p:nvSpPr>
        <p:spPr/>
        <p:txBody>
          <a:bodyPr/>
          <a:lstStyle/>
          <a:p>
            <a:fld id="{3A09F430-FB86-47CC-9B9A-75042EBE4A73}" type="slidenum">
              <a:rPr lang="en-US" smtClean="0"/>
              <a:pPr/>
              <a:t>36</a:t>
            </a:fld>
            <a:endParaRPr lang="en-US" dirty="0"/>
          </a:p>
        </p:txBody>
      </p:sp>
      <p:pic>
        <p:nvPicPr>
          <p:cNvPr id="7" name="Content Placeholder 6">
            <a:extLst>
              <a:ext uri="{FF2B5EF4-FFF2-40B4-BE49-F238E27FC236}">
                <a16:creationId xmlns:a16="http://schemas.microsoft.com/office/drawing/2014/main" id="{3F726697-1F59-4FC0-8059-438CDF72A5DE}"/>
              </a:ext>
            </a:extLst>
          </p:cNvPr>
          <p:cNvPicPr>
            <a:picLocks noGrp="1" noChangeAspect="1"/>
          </p:cNvPicPr>
          <p:nvPr>
            <p:ph idx="1"/>
          </p:nvPr>
        </p:nvPicPr>
        <p:blipFill>
          <a:blip r:embed="rId3"/>
          <a:stretch>
            <a:fillRect/>
          </a:stretch>
        </p:blipFill>
        <p:spPr>
          <a:xfrm>
            <a:off x="0" y="1409266"/>
            <a:ext cx="10191964" cy="5732979"/>
          </a:xfrm>
        </p:spPr>
      </p:pic>
      <p:sp>
        <p:nvSpPr>
          <p:cNvPr id="8" name="Arrow: Right 7">
            <a:extLst>
              <a:ext uri="{FF2B5EF4-FFF2-40B4-BE49-F238E27FC236}">
                <a16:creationId xmlns:a16="http://schemas.microsoft.com/office/drawing/2014/main" id="{775F07FD-7DE2-4E9C-B4AF-FD4B15A0958F}"/>
              </a:ext>
            </a:extLst>
          </p:cNvPr>
          <p:cNvSpPr/>
          <p:nvPr/>
        </p:nvSpPr>
        <p:spPr>
          <a:xfrm>
            <a:off x="174662" y="3647326"/>
            <a:ext cx="1047964" cy="134591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804FF6-5AB6-42D1-9914-BE420FA098A4}"/>
              </a:ext>
            </a:extLst>
          </p:cNvPr>
          <p:cNvSpPr/>
          <p:nvPr/>
        </p:nvSpPr>
        <p:spPr>
          <a:xfrm>
            <a:off x="3585680" y="4274255"/>
            <a:ext cx="5270643" cy="234895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t>Addresses:</a:t>
            </a:r>
          </a:p>
          <a:p>
            <a:pPr marL="742950" lvl="1" indent="-285750">
              <a:buFont typeface="Arial" panose="020B0604020202020204" pitchFamily="34" charset="0"/>
              <a:buChar char="•"/>
            </a:pPr>
            <a:r>
              <a:rPr lang="en-US" sz="2400" b="1" dirty="0"/>
              <a:t>Phishing</a:t>
            </a:r>
          </a:p>
          <a:p>
            <a:pPr marL="742950" lvl="1" indent="-285750">
              <a:buFont typeface="Arial" panose="020B0604020202020204" pitchFamily="34" charset="0"/>
              <a:buChar char="•"/>
            </a:pPr>
            <a:r>
              <a:rPr lang="en-US" sz="2400" b="1" dirty="0"/>
              <a:t>Exploiting known vulnerabilities</a:t>
            </a:r>
          </a:p>
          <a:p>
            <a:pPr marL="742950" lvl="1" indent="-285750">
              <a:buFont typeface="Arial" panose="020B0604020202020204" pitchFamily="34" charset="0"/>
              <a:buChar char="•"/>
            </a:pPr>
            <a:r>
              <a:rPr lang="en-US" sz="2400" b="1" dirty="0"/>
              <a:t>Weak cybersecurity practices</a:t>
            </a:r>
          </a:p>
          <a:p>
            <a:pPr marL="742950" lvl="1" indent="-285750">
              <a:buFont typeface="Arial" panose="020B0604020202020204" pitchFamily="34" charset="0"/>
              <a:buChar char="•"/>
            </a:pPr>
            <a:r>
              <a:rPr lang="en-US" sz="2400" b="1" dirty="0"/>
              <a:t>List of resources</a:t>
            </a:r>
          </a:p>
        </p:txBody>
      </p:sp>
    </p:spTree>
    <p:extLst>
      <p:ext uri="{BB962C8B-B14F-4D97-AF65-F5344CB8AC3E}">
        <p14:creationId xmlns:p14="http://schemas.microsoft.com/office/powerpoint/2010/main" val="1527892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1423-145B-40E3-BB8C-4FCB6A1606D1}"/>
              </a:ext>
            </a:extLst>
          </p:cNvPr>
          <p:cNvSpPr>
            <a:spLocks noGrp="1"/>
          </p:cNvSpPr>
          <p:nvPr>
            <p:ph type="title"/>
          </p:nvPr>
        </p:nvSpPr>
        <p:spPr/>
        <p:txBody>
          <a:bodyPr/>
          <a:lstStyle/>
          <a:p>
            <a:r>
              <a:rPr lang="en-US" dirty="0"/>
              <a:t>HIPAA:</a:t>
            </a:r>
            <a:br>
              <a:rPr lang="en-US" dirty="0"/>
            </a:br>
            <a:r>
              <a:rPr lang="en-US" dirty="0"/>
              <a:t>Patient Rights</a:t>
            </a:r>
          </a:p>
        </p:txBody>
      </p:sp>
      <p:sp>
        <p:nvSpPr>
          <p:cNvPr id="3" name="Content Placeholder 2">
            <a:extLst>
              <a:ext uri="{FF2B5EF4-FFF2-40B4-BE49-F238E27FC236}">
                <a16:creationId xmlns:a16="http://schemas.microsoft.com/office/drawing/2014/main" id="{079E32FD-46EB-4D62-8BF4-4FAAF0F6B18E}"/>
              </a:ext>
            </a:extLst>
          </p:cNvPr>
          <p:cNvSpPr>
            <a:spLocks noGrp="1"/>
          </p:cNvSpPr>
          <p:nvPr>
            <p:ph idx="1"/>
          </p:nvPr>
        </p:nvSpPr>
        <p:spPr/>
        <p:txBody>
          <a:bodyPr/>
          <a:lstStyle/>
          <a:p>
            <a:r>
              <a:rPr lang="en-US" dirty="0"/>
              <a:t>Notice of Privacy Practices.</a:t>
            </a:r>
          </a:p>
          <a:p>
            <a:r>
              <a:rPr lang="en-US" dirty="0"/>
              <a:t>Request restrictions on use or disclosure.</a:t>
            </a:r>
          </a:p>
          <a:p>
            <a:r>
              <a:rPr lang="en-US" dirty="0"/>
              <a:t>Receive communications by alternative means.</a:t>
            </a:r>
          </a:p>
          <a:p>
            <a:r>
              <a:rPr lang="en-US" dirty="0"/>
              <a:t>Access to info.</a:t>
            </a:r>
          </a:p>
          <a:p>
            <a:r>
              <a:rPr lang="en-US" dirty="0"/>
              <a:t>Amendment of info.</a:t>
            </a:r>
          </a:p>
          <a:p>
            <a:r>
              <a:rPr lang="en-US" dirty="0"/>
              <a:t>Accounting of disclosures of info.</a:t>
            </a:r>
          </a:p>
          <a:p>
            <a:pPr marL="0" indent="0">
              <a:buNone/>
            </a:pPr>
            <a:r>
              <a:rPr lang="en-US" sz="2000" dirty="0"/>
              <a:t>(45 CFR 164.520 et. seq.)</a:t>
            </a:r>
          </a:p>
        </p:txBody>
      </p:sp>
    </p:spTree>
    <p:extLst>
      <p:ext uri="{BB962C8B-B14F-4D97-AF65-F5344CB8AC3E}">
        <p14:creationId xmlns:p14="http://schemas.microsoft.com/office/powerpoint/2010/main" val="1069218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65125"/>
            <a:ext cx="8229600" cy="914400"/>
          </a:xfrm>
        </p:spPr>
        <p:txBody>
          <a:bodyPr>
            <a:noAutofit/>
          </a:bodyPr>
          <a:lstStyle/>
          <a:p>
            <a:r>
              <a:rPr lang="en-US" dirty="0"/>
              <a:t>HIPAA:</a:t>
            </a:r>
            <a:br>
              <a:rPr lang="en-US" dirty="0"/>
            </a:br>
            <a:r>
              <a:rPr lang="en-US" dirty="0"/>
              <a:t>Administrative Requirements</a:t>
            </a:r>
          </a:p>
        </p:txBody>
      </p:sp>
      <p:sp>
        <p:nvSpPr>
          <p:cNvPr id="187395" name="Rectangle 3"/>
          <p:cNvSpPr>
            <a:spLocks noGrp="1" noChangeArrowheads="1"/>
          </p:cNvSpPr>
          <p:nvPr>
            <p:ph idx="1"/>
          </p:nvPr>
        </p:nvSpPr>
        <p:spPr>
          <a:xfrm>
            <a:off x="457200" y="1600200"/>
            <a:ext cx="8229600" cy="4800601"/>
          </a:xfrm>
        </p:spPr>
        <p:txBody>
          <a:bodyPr/>
          <a:lstStyle/>
          <a:p>
            <a:pPr eaLnBrk="1" hangingPunct="1"/>
            <a:r>
              <a:rPr lang="en-US" dirty="0"/>
              <a:t>Designate HIPAA privacy and security officers</a:t>
            </a:r>
          </a:p>
          <a:p>
            <a:pPr eaLnBrk="1" hangingPunct="1"/>
            <a:r>
              <a:rPr lang="en-US" dirty="0"/>
              <a:t>Implement policies and safeguards</a:t>
            </a:r>
          </a:p>
          <a:p>
            <a:pPr eaLnBrk="1" hangingPunct="1"/>
            <a:r>
              <a:rPr lang="en-US" dirty="0"/>
              <a:t>Train workforce</a:t>
            </a:r>
          </a:p>
          <a:p>
            <a:pPr eaLnBrk="1" hangingPunct="1"/>
            <a:r>
              <a:rPr lang="en-US" dirty="0"/>
              <a:t>Respond to complaints</a:t>
            </a:r>
          </a:p>
          <a:p>
            <a:pPr eaLnBrk="1" hangingPunct="1"/>
            <a:r>
              <a:rPr lang="en-US" dirty="0"/>
              <a:t>Mitigate violations</a:t>
            </a:r>
          </a:p>
          <a:p>
            <a:pPr eaLnBrk="1" hangingPunct="1"/>
            <a:r>
              <a:rPr lang="en-US" dirty="0"/>
              <a:t>Maintain documents for 6 years</a:t>
            </a:r>
          </a:p>
          <a:p>
            <a:pPr marL="0" indent="0" eaLnBrk="1" hangingPunct="1">
              <a:buNone/>
            </a:pPr>
            <a:r>
              <a:rPr lang="en-US" sz="2000" dirty="0"/>
              <a:t>(45 CFR 164.530)</a:t>
            </a:r>
          </a:p>
        </p:txBody>
      </p:sp>
    </p:spTree>
    <p:extLst>
      <p:ext uri="{BB962C8B-B14F-4D97-AF65-F5344CB8AC3E}">
        <p14:creationId xmlns:p14="http://schemas.microsoft.com/office/powerpoint/2010/main" val="3603563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87A33-B5D1-422E-89E6-D8D367E5E4E8}"/>
              </a:ext>
            </a:extLst>
          </p:cNvPr>
          <p:cNvSpPr>
            <a:spLocks noGrp="1"/>
          </p:cNvSpPr>
          <p:nvPr>
            <p:ph type="title"/>
          </p:nvPr>
        </p:nvSpPr>
        <p:spPr/>
        <p:txBody>
          <a:bodyPr/>
          <a:lstStyle/>
          <a:p>
            <a:r>
              <a:rPr lang="en-US" dirty="0"/>
              <a:t>HIPAA:</a:t>
            </a:r>
            <a:br>
              <a:rPr lang="en-US" dirty="0"/>
            </a:br>
            <a:r>
              <a:rPr lang="en-US" dirty="0"/>
              <a:t>Breach notification</a:t>
            </a:r>
          </a:p>
        </p:txBody>
      </p:sp>
      <p:sp>
        <p:nvSpPr>
          <p:cNvPr id="32771" name="Rectangle 3"/>
          <p:cNvSpPr>
            <a:spLocks noGrp="1" noChangeArrowheads="1"/>
          </p:cNvSpPr>
          <p:nvPr>
            <p:ph idx="1"/>
          </p:nvPr>
        </p:nvSpPr>
        <p:spPr>
          <a:xfrm>
            <a:off x="628650" y="1447513"/>
            <a:ext cx="8155754" cy="5045361"/>
          </a:xfrm>
        </p:spPr>
        <p:txBody>
          <a:bodyPr>
            <a:normAutofit fontScale="92500" lnSpcReduction="20000"/>
          </a:bodyPr>
          <a:lstStyle/>
          <a:p>
            <a:pPr eaLnBrk="1" hangingPunct="1"/>
            <a:r>
              <a:rPr lang="en-US" dirty="0"/>
              <a:t>If there is “breach” of “unsecured PHI”,</a:t>
            </a:r>
          </a:p>
          <a:p>
            <a:pPr lvl="1" eaLnBrk="1" hangingPunct="1"/>
            <a:r>
              <a:rPr lang="en-US" sz="2800" dirty="0"/>
              <a:t>Covered entity must notify:</a:t>
            </a:r>
          </a:p>
          <a:p>
            <a:pPr lvl="2" eaLnBrk="1" hangingPunct="1"/>
            <a:r>
              <a:rPr lang="en-US" sz="2800" dirty="0"/>
              <a:t>Each individual whose unsecured PHI has been accessed, acquired, used, or disclosed in violation of privacy rule.</a:t>
            </a:r>
          </a:p>
          <a:p>
            <a:pPr lvl="3"/>
            <a:r>
              <a:rPr lang="en-US" sz="2600" dirty="0"/>
              <a:t>Within 60 days after discovery.</a:t>
            </a:r>
          </a:p>
          <a:p>
            <a:pPr lvl="2" eaLnBrk="1" hangingPunct="1"/>
            <a:r>
              <a:rPr lang="en-US" sz="2800" dirty="0"/>
              <a:t>HHS via website.</a:t>
            </a:r>
          </a:p>
          <a:p>
            <a:pPr lvl="3"/>
            <a:r>
              <a:rPr lang="en-US" sz="2600" dirty="0"/>
              <a:t>&lt; 500 persons:  by 60 days after new year, or</a:t>
            </a:r>
          </a:p>
          <a:p>
            <a:pPr lvl="3"/>
            <a:r>
              <a:rPr lang="en-US" sz="2600" dirty="0"/>
              <a:t>≥ 500 persons:  within 60 days after discovery.</a:t>
            </a:r>
          </a:p>
          <a:p>
            <a:pPr lvl="2" eaLnBrk="1" hangingPunct="1"/>
            <a:r>
              <a:rPr lang="en-US" sz="2800" dirty="0"/>
              <a:t>Local media, if breach involves &gt; 500 persons in a state.</a:t>
            </a:r>
          </a:p>
          <a:p>
            <a:pPr lvl="3"/>
            <a:r>
              <a:rPr lang="en-US" sz="2600" dirty="0"/>
              <a:t>Within 60 days after discovery.</a:t>
            </a:r>
          </a:p>
          <a:p>
            <a:pPr lvl="1" eaLnBrk="1" hangingPunct="1"/>
            <a:r>
              <a:rPr lang="en-US" sz="2800" dirty="0"/>
              <a:t>Business associate must notify covered entity.</a:t>
            </a:r>
          </a:p>
          <a:p>
            <a:pPr eaLnBrk="1" hangingPunct="1">
              <a:buNone/>
            </a:pPr>
            <a:r>
              <a:rPr lang="en-US" sz="2200" dirty="0"/>
              <a:t>(45 CFR 164.400 et seq.)</a:t>
            </a:r>
          </a:p>
        </p:txBody>
      </p:sp>
    </p:spTree>
    <p:extLst>
      <p:ext uri="{BB962C8B-B14F-4D97-AF65-F5344CB8AC3E}">
        <p14:creationId xmlns:p14="http://schemas.microsoft.com/office/powerpoint/2010/main" val="4149105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234" y="365125"/>
            <a:ext cx="6183116" cy="914400"/>
          </a:xfrm>
        </p:spPr>
        <p:txBody>
          <a:bodyPr/>
          <a:lstStyle/>
          <a:p>
            <a:r>
              <a:rPr lang="en-US" dirty="0"/>
              <a:t>Additional resources</a:t>
            </a:r>
          </a:p>
        </p:txBody>
      </p:sp>
      <p:sp>
        <p:nvSpPr>
          <p:cNvPr id="3" name="Content Placeholder 2"/>
          <p:cNvSpPr>
            <a:spLocks noGrp="1"/>
          </p:cNvSpPr>
          <p:nvPr>
            <p:ph idx="1"/>
          </p:nvPr>
        </p:nvSpPr>
        <p:spPr>
          <a:xfrm>
            <a:off x="628650" y="1447513"/>
            <a:ext cx="7886700" cy="4908837"/>
          </a:xfrm>
        </p:spPr>
        <p:txBody>
          <a:bodyPr>
            <a:normAutofit fontScale="77500" lnSpcReduction="20000"/>
          </a:bodyPr>
          <a:lstStyle/>
          <a:p>
            <a:r>
              <a:rPr lang="en-US" dirty="0"/>
              <a:t>Stanger, </a:t>
            </a:r>
            <a:r>
              <a:rPr lang="en-US" i="1" dirty="0"/>
              <a:t>Medical Consents in Idaho:  A Primer</a:t>
            </a:r>
            <a:r>
              <a:rPr lang="en-US" dirty="0"/>
              <a:t>, Univ. of Idaho L. Review, </a:t>
            </a:r>
            <a:r>
              <a:rPr lang="en-US" dirty="0">
                <a:hlinkClick r:id="rId2"/>
              </a:rPr>
              <a:t>https://www.hollandhart.com/presentations/Medical-Consents-in-Idaho-A-Primer.pdf</a:t>
            </a:r>
            <a:r>
              <a:rPr lang="en-US" dirty="0"/>
              <a:t> </a:t>
            </a:r>
          </a:p>
          <a:p>
            <a:r>
              <a:rPr lang="en-US" dirty="0"/>
              <a:t>Stanger, </a:t>
            </a:r>
            <a:r>
              <a:rPr lang="en-US" i="1" dirty="0"/>
              <a:t>Consent for Treatment of Minors in Idaho</a:t>
            </a:r>
            <a:r>
              <a:rPr lang="en-US" dirty="0"/>
              <a:t>, </a:t>
            </a:r>
            <a:r>
              <a:rPr lang="en-US" dirty="0">
                <a:hlinkClick r:id="rId3"/>
              </a:rPr>
              <a:t>https://www.hollandhart.com/consent-for-treatment-of-minors-in-idaho</a:t>
            </a:r>
            <a:endParaRPr lang="en-US" dirty="0"/>
          </a:p>
          <a:p>
            <a:r>
              <a:rPr lang="en-US" dirty="0"/>
              <a:t>Stanger, </a:t>
            </a:r>
            <a:r>
              <a:rPr lang="en-US" i="1" dirty="0"/>
              <a:t>Complying With HIPAA: A Checklist for Covered Entities</a:t>
            </a:r>
            <a:r>
              <a:rPr lang="en-US" dirty="0"/>
              <a:t>, </a:t>
            </a:r>
            <a:r>
              <a:rPr lang="en-US" dirty="0">
                <a:hlinkClick r:id="rId4"/>
              </a:rPr>
              <a:t>https://www.hollandhart.com/hipaa-checklist-covered-entities</a:t>
            </a:r>
            <a:endParaRPr lang="en-US" dirty="0"/>
          </a:p>
          <a:p>
            <a:r>
              <a:rPr lang="en-US" dirty="0"/>
              <a:t>Stanger, </a:t>
            </a:r>
            <a:r>
              <a:rPr lang="en-US" i="1" dirty="0"/>
              <a:t>Responding to HIPAA Breaches</a:t>
            </a:r>
            <a:r>
              <a:rPr lang="en-US" dirty="0"/>
              <a:t>, </a:t>
            </a:r>
            <a:r>
              <a:rPr lang="en-US" dirty="0">
                <a:hlinkClick r:id="rId5"/>
              </a:rPr>
              <a:t>https://www.hollandhart.com/responding-to-hipaa-breaches</a:t>
            </a:r>
            <a:endParaRPr lang="en-US" dirty="0"/>
          </a:p>
          <a:p>
            <a:r>
              <a:rPr lang="en-US" dirty="0"/>
              <a:t>Stanger, </a:t>
            </a:r>
            <a:r>
              <a:rPr lang="en-US" i="1" dirty="0"/>
              <a:t>Healthcare Providers: Beware New Information Blocking Rule</a:t>
            </a:r>
            <a:r>
              <a:rPr lang="en-US" dirty="0"/>
              <a:t>, </a:t>
            </a:r>
            <a:r>
              <a:rPr lang="en-US" dirty="0">
                <a:hlinkClick r:id="rId6"/>
              </a:rPr>
              <a:t>https://www.hollandhart.com/health-care-providers-beware-new-information-blocking-rule</a:t>
            </a:r>
            <a:r>
              <a:rPr lang="en-US" dirty="0"/>
              <a:t> </a:t>
            </a:r>
          </a:p>
          <a:p>
            <a:endParaRPr lang="en-US" dirty="0"/>
          </a:p>
          <a:p>
            <a:endParaRPr lang="en-US" dirty="0"/>
          </a:p>
        </p:txBody>
      </p:sp>
      <p:sp>
        <p:nvSpPr>
          <p:cNvPr id="5" name="Slide Number Placeholder 4">
            <a:extLst>
              <a:ext uri="{FF2B5EF4-FFF2-40B4-BE49-F238E27FC236}">
                <a16:creationId xmlns:a16="http://schemas.microsoft.com/office/drawing/2014/main" id="{E1BC7E77-0FDC-4DA5-92B3-D307CD1E96CF}"/>
              </a:ext>
            </a:extLst>
          </p:cNvPr>
          <p:cNvSpPr>
            <a:spLocks noGrp="1"/>
          </p:cNvSpPr>
          <p:nvPr>
            <p:ph type="sldNum" sz="quarter" idx="12"/>
          </p:nvPr>
        </p:nvSpPr>
        <p:spPr/>
        <p:txBody>
          <a:bodyPr/>
          <a:lstStyle/>
          <a:p>
            <a:fld id="{3A09F430-FB86-47CC-9B9A-75042EBE4A73}" type="slidenum">
              <a:rPr lang="en-US" smtClean="0"/>
              <a:pPr/>
              <a:t>4</a:t>
            </a:fld>
            <a:endParaRPr lang="en-US" dirty="0"/>
          </a:p>
        </p:txBody>
      </p:sp>
      <p:pic>
        <p:nvPicPr>
          <p:cNvPr id="4" name="Picture 3"/>
          <p:cNvPicPr>
            <a:picLocks noChangeAspect="1"/>
          </p:cNvPicPr>
          <p:nvPr/>
        </p:nvPicPr>
        <p:blipFill>
          <a:blip r:embed="rId7"/>
          <a:stretch>
            <a:fillRect/>
          </a:stretch>
        </p:blipFill>
        <p:spPr>
          <a:xfrm>
            <a:off x="80480" y="81699"/>
            <a:ext cx="2042187" cy="1365815"/>
          </a:xfrm>
          <a:prstGeom prst="rect">
            <a:avLst/>
          </a:prstGeom>
        </p:spPr>
      </p:pic>
    </p:spTree>
    <p:extLst>
      <p:ext uri="{BB962C8B-B14F-4D97-AF65-F5344CB8AC3E}">
        <p14:creationId xmlns:p14="http://schemas.microsoft.com/office/powerpoint/2010/main" val="3460368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Autofit/>
          </a:bodyPr>
          <a:lstStyle/>
          <a:p>
            <a:pPr eaLnBrk="1" hangingPunct="1"/>
            <a:r>
              <a:rPr lang="en-US" dirty="0"/>
              <a:t>HIPAA:</a:t>
            </a:r>
            <a:br>
              <a:rPr lang="en-US" dirty="0"/>
            </a:br>
            <a:r>
              <a:rPr lang="en-US" dirty="0"/>
              <a:t>“Breach” of Unsecured PHI</a:t>
            </a:r>
          </a:p>
        </p:txBody>
      </p:sp>
      <p:sp>
        <p:nvSpPr>
          <p:cNvPr id="34819" name="Content Placeholder 2"/>
          <p:cNvSpPr>
            <a:spLocks noGrp="1"/>
          </p:cNvSpPr>
          <p:nvPr>
            <p:ph idx="1"/>
          </p:nvPr>
        </p:nvSpPr>
        <p:spPr>
          <a:xfrm>
            <a:off x="628650" y="1447513"/>
            <a:ext cx="7886700" cy="5158769"/>
          </a:xfrm>
        </p:spPr>
        <p:txBody>
          <a:bodyPr>
            <a:normAutofit fontScale="92500" lnSpcReduction="10000"/>
          </a:bodyPr>
          <a:lstStyle/>
          <a:p>
            <a:pPr eaLnBrk="1" hangingPunct="1"/>
            <a:r>
              <a:rPr lang="en-US" sz="2400" dirty="0"/>
              <a:t>Acquisition, access, use or disclosure of PHI in violation of privacy rule is presumed to be a breach unless the covered entity or business associate demonstrates that there is a low probability that the info has been compromised based on a risk assessment of the following factors:</a:t>
            </a:r>
          </a:p>
          <a:p>
            <a:pPr lvl="1" eaLnBrk="1" hangingPunct="1"/>
            <a:r>
              <a:rPr lang="en-US" dirty="0"/>
              <a:t>nature and extent of PHI involved;</a:t>
            </a:r>
          </a:p>
          <a:p>
            <a:pPr lvl="1" eaLnBrk="1" hangingPunct="1"/>
            <a:r>
              <a:rPr lang="en-US" dirty="0"/>
              <a:t>unauthorized person who used or received the PHI;</a:t>
            </a:r>
          </a:p>
          <a:p>
            <a:pPr lvl="1" eaLnBrk="1" hangingPunct="1"/>
            <a:r>
              <a:rPr lang="en-US" dirty="0"/>
              <a:t>whether PHI was actually acquired or viewed; and</a:t>
            </a:r>
          </a:p>
          <a:p>
            <a:pPr lvl="1" eaLnBrk="1" hangingPunct="1">
              <a:spcAft>
                <a:spcPts val="600"/>
              </a:spcAft>
            </a:pPr>
            <a:r>
              <a:rPr lang="en-US" dirty="0"/>
              <a:t>extent to which the risk to the PHI has been mitigated,</a:t>
            </a:r>
          </a:p>
          <a:p>
            <a:pPr marL="457200" lvl="1" indent="0" eaLnBrk="1" hangingPunct="1">
              <a:spcAft>
                <a:spcPts val="600"/>
              </a:spcAft>
              <a:buNone/>
            </a:pPr>
            <a:r>
              <a:rPr lang="en-US" u="sng" dirty="0"/>
              <a:t>unless</a:t>
            </a:r>
            <a:r>
              <a:rPr lang="en-US" dirty="0"/>
              <a:t> an exception applies, e.g.,</a:t>
            </a:r>
          </a:p>
          <a:p>
            <a:pPr lvl="1" eaLnBrk="1" hangingPunct="1">
              <a:spcAft>
                <a:spcPts val="600"/>
              </a:spcAft>
            </a:pPr>
            <a:r>
              <a:rPr lang="en-US" dirty="0"/>
              <a:t>Internal accidental access or disclosure, or</a:t>
            </a:r>
          </a:p>
          <a:p>
            <a:pPr lvl="1" eaLnBrk="1" hangingPunct="1">
              <a:spcAft>
                <a:spcPts val="600"/>
              </a:spcAft>
            </a:pPr>
            <a:r>
              <a:rPr lang="en-US" dirty="0"/>
              <a:t>No reason to believe that recipient could retain PHI.</a:t>
            </a:r>
          </a:p>
          <a:p>
            <a:pPr eaLnBrk="1" hangingPunct="1">
              <a:buFont typeface="Wingdings" pitchFamily="2" charset="2"/>
              <a:buNone/>
            </a:pPr>
            <a:r>
              <a:rPr lang="en-US" sz="2000" dirty="0"/>
              <a:t>(45 CFR 164.402)</a:t>
            </a:r>
            <a:endParaRPr lang="en-US" sz="2000" dirty="0">
              <a:solidFill>
                <a:schemeClr val="tx1"/>
              </a:solidFill>
            </a:endParaRPr>
          </a:p>
        </p:txBody>
      </p:sp>
    </p:spTree>
    <p:extLst>
      <p:ext uri="{BB962C8B-B14F-4D97-AF65-F5344CB8AC3E}">
        <p14:creationId xmlns:p14="http://schemas.microsoft.com/office/powerpoint/2010/main" val="1026365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Hipaa</a:t>
            </a:r>
            <a:r>
              <a:rPr lang="en-US" dirty="0"/>
              <a:t> and 42 CFR PART 2</a:t>
            </a:r>
          </a:p>
        </p:txBody>
      </p:sp>
      <p:pic>
        <p:nvPicPr>
          <p:cNvPr id="4" name="Content Placeholder 3">
            <a:extLst>
              <a:ext uri="{FF2B5EF4-FFF2-40B4-BE49-F238E27FC236}">
                <a16:creationId xmlns:a16="http://schemas.microsoft.com/office/drawing/2014/main" id="{63DC0B8E-D687-458B-834E-AFB62F150C2D}"/>
              </a:ext>
            </a:extLst>
          </p:cNvPr>
          <p:cNvPicPr>
            <a:picLocks noGrp="1" noChangeAspect="1"/>
          </p:cNvPicPr>
          <p:nvPr>
            <p:ph sz="half" idx="1"/>
          </p:nvPr>
        </p:nvPicPr>
        <p:blipFill>
          <a:blip r:embed="rId2"/>
          <a:stretch>
            <a:fillRect/>
          </a:stretch>
        </p:blipFill>
        <p:spPr>
          <a:xfrm>
            <a:off x="4621739" y="1529934"/>
            <a:ext cx="4273846" cy="2692744"/>
          </a:xfrm>
          <a:prstGeom prst="rect">
            <a:avLst/>
          </a:prstGeom>
        </p:spPr>
      </p:pic>
      <p:sp>
        <p:nvSpPr>
          <p:cNvPr id="3" name="Content Placeholder 2">
            <a:extLst>
              <a:ext uri="{FF2B5EF4-FFF2-40B4-BE49-F238E27FC236}">
                <a16:creationId xmlns:a16="http://schemas.microsoft.com/office/drawing/2014/main" id="{75A1840D-10E3-444B-9BC9-E7509BD8E860}"/>
              </a:ext>
            </a:extLst>
          </p:cNvPr>
          <p:cNvSpPr>
            <a:spLocks noGrp="1"/>
          </p:cNvSpPr>
          <p:nvPr>
            <p:ph sz="half" idx="2"/>
          </p:nvPr>
        </p:nvSpPr>
        <p:spPr>
          <a:xfrm>
            <a:off x="248415" y="1529933"/>
            <a:ext cx="4224109" cy="4962941"/>
          </a:xfrm>
        </p:spPr>
        <p:txBody>
          <a:bodyPr>
            <a:normAutofit fontScale="92500" lnSpcReduction="20000"/>
          </a:bodyPr>
          <a:lstStyle/>
          <a:p>
            <a:pPr marL="0" indent="0">
              <a:buNone/>
            </a:pPr>
            <a:r>
              <a:rPr lang="en-US" dirty="0"/>
              <a:t>Comply with both HIPAA and 42 CFR part 2 if you are—</a:t>
            </a:r>
          </a:p>
          <a:p>
            <a:r>
              <a:rPr lang="en-US" sz="2600" dirty="0"/>
              <a:t>Federally assisted substance use disorder program, or </a:t>
            </a:r>
          </a:p>
          <a:p>
            <a:r>
              <a:rPr lang="en-US" sz="2600" dirty="0"/>
              <a:t>Entities having direct control over the part 2 program; or </a:t>
            </a:r>
          </a:p>
          <a:p>
            <a:r>
              <a:rPr lang="en-US" sz="2600" dirty="0"/>
              <a:t>“Lawful holders” who</a:t>
            </a:r>
          </a:p>
          <a:p>
            <a:pPr lvl="1"/>
            <a:r>
              <a:rPr lang="en-US" dirty="0"/>
              <a:t>Receive SUD info from part 2 program, and</a:t>
            </a:r>
          </a:p>
          <a:p>
            <a:pPr lvl="1"/>
            <a:r>
              <a:rPr lang="en-US" dirty="0"/>
              <a:t>Receive required notice prohibiting redisclosure.</a:t>
            </a:r>
          </a:p>
          <a:p>
            <a:pPr marL="0" indent="0">
              <a:buNone/>
            </a:pPr>
            <a:r>
              <a:rPr lang="en-US" sz="2200" dirty="0"/>
              <a:t>(42 CFR 2.12(d)(2))</a:t>
            </a:r>
          </a:p>
          <a:p>
            <a:pPr lvl="1"/>
            <a:endParaRPr lang="en-US" dirty="0"/>
          </a:p>
          <a:p>
            <a:pPr lvl="2"/>
            <a:endParaRPr lang="en-US" dirty="0"/>
          </a:p>
        </p:txBody>
      </p:sp>
      <p:sp>
        <p:nvSpPr>
          <p:cNvPr id="5" name="TextBox 4">
            <a:extLst>
              <a:ext uri="{FF2B5EF4-FFF2-40B4-BE49-F238E27FC236}">
                <a16:creationId xmlns:a16="http://schemas.microsoft.com/office/drawing/2014/main" id="{A93BC466-15E0-4549-B213-D6E0D1F02339}"/>
              </a:ext>
            </a:extLst>
          </p:cNvPr>
          <p:cNvSpPr txBox="1"/>
          <p:nvPr/>
        </p:nvSpPr>
        <p:spPr>
          <a:xfrm>
            <a:off x="4522262" y="1529934"/>
            <a:ext cx="2917860" cy="1938992"/>
          </a:xfrm>
          <a:prstGeom prst="rect">
            <a:avLst/>
          </a:prstGeom>
          <a:noFill/>
        </p:spPr>
        <p:txBody>
          <a:bodyPr wrap="square" rtlCol="0">
            <a:spAutoFit/>
          </a:bodyPr>
          <a:lstStyle/>
          <a:p>
            <a:pPr algn="ctr"/>
            <a:r>
              <a:rPr lang="en-US" sz="3000" b="1" dirty="0">
                <a:solidFill>
                  <a:srgbClr val="C00000"/>
                </a:solidFill>
                <a:latin typeface="Rockwell" panose="02060603020205020403" pitchFamily="18" charset="0"/>
              </a:rPr>
              <a:t>SUBSTANCE USE DISORDER RECORDS</a:t>
            </a:r>
          </a:p>
        </p:txBody>
      </p:sp>
      <p:sp>
        <p:nvSpPr>
          <p:cNvPr id="6" name="TextBox 5">
            <a:extLst>
              <a:ext uri="{FF2B5EF4-FFF2-40B4-BE49-F238E27FC236}">
                <a16:creationId xmlns:a16="http://schemas.microsoft.com/office/drawing/2014/main" id="{C3CF0421-FAD5-467A-B121-CF79F562A42E}"/>
              </a:ext>
            </a:extLst>
          </p:cNvPr>
          <p:cNvSpPr txBox="1"/>
          <p:nvPr/>
        </p:nvSpPr>
        <p:spPr>
          <a:xfrm>
            <a:off x="5208997" y="4428162"/>
            <a:ext cx="3686587" cy="1877437"/>
          </a:xfrm>
          <a:prstGeom prst="rect">
            <a:avLst/>
          </a:prstGeom>
          <a:noFill/>
        </p:spPr>
        <p:txBody>
          <a:bodyPr wrap="square" rtlCol="0">
            <a:spAutoFit/>
          </a:bodyPr>
          <a:lstStyle/>
          <a:p>
            <a:pPr marL="285750" indent="-285750">
              <a:buFont typeface="Wingdings" panose="05000000000000000000" pitchFamily="2" charset="2"/>
              <a:buChar char="§"/>
            </a:pPr>
            <a:r>
              <a:rPr lang="en-US" sz="2400" dirty="0">
                <a:latin typeface="Open Sans" panose="020B0604020202020204" charset="0"/>
                <a:ea typeface="Open Sans" panose="020B0604020202020204" charset="0"/>
                <a:cs typeface="Open Sans" panose="020B0604020202020204" charset="0"/>
              </a:rPr>
              <a:t>Civil penalties for violations.</a:t>
            </a:r>
          </a:p>
          <a:p>
            <a:pPr marL="285750" indent="-285750">
              <a:buFont typeface="Wingdings" panose="05000000000000000000" pitchFamily="2" charset="2"/>
              <a:buChar char="§"/>
            </a:pPr>
            <a:r>
              <a:rPr lang="en-US" sz="2400" dirty="0">
                <a:latin typeface="Open Sans" panose="020B0604020202020204" charset="0"/>
                <a:ea typeface="Open Sans" panose="020B0604020202020204" charset="0"/>
                <a:cs typeface="Open Sans" panose="020B0604020202020204" charset="0"/>
              </a:rPr>
              <a:t>Breach notification for breaches</a:t>
            </a:r>
            <a:r>
              <a:rPr lang="en-US" dirty="0"/>
              <a:t>.</a:t>
            </a:r>
          </a:p>
          <a:p>
            <a:r>
              <a:rPr lang="en-US" sz="2000" dirty="0"/>
              <a:t>(CARES Act 3221)</a:t>
            </a:r>
          </a:p>
        </p:txBody>
      </p:sp>
      <p:sp>
        <p:nvSpPr>
          <p:cNvPr id="7" name="Arrow: Right 6">
            <a:extLst>
              <a:ext uri="{FF2B5EF4-FFF2-40B4-BE49-F238E27FC236}">
                <a16:creationId xmlns:a16="http://schemas.microsoft.com/office/drawing/2014/main" id="{2A87FE7D-F771-4F57-A7C5-0FC5CED9D5DE}"/>
              </a:ext>
            </a:extLst>
          </p:cNvPr>
          <p:cNvSpPr/>
          <p:nvPr/>
        </p:nvSpPr>
        <p:spPr>
          <a:xfrm>
            <a:off x="4383561" y="4524368"/>
            <a:ext cx="914399" cy="98631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374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B7F5-5ABE-4214-9E6E-DF0AE0FBF20A}"/>
              </a:ext>
            </a:extLst>
          </p:cNvPr>
          <p:cNvSpPr>
            <a:spLocks noGrp="1"/>
          </p:cNvSpPr>
          <p:nvPr>
            <p:ph type="title"/>
          </p:nvPr>
        </p:nvSpPr>
        <p:spPr/>
        <p:txBody>
          <a:bodyPr/>
          <a:lstStyle/>
          <a:p>
            <a:r>
              <a:rPr lang="en-US" dirty="0">
                <a:latin typeface="Open Sans" panose="020B0604020202020204" charset="0"/>
                <a:ea typeface="Open Sans" panose="020B0604020202020204" charset="0"/>
                <a:cs typeface="Open Sans" panose="020B0604020202020204" charset="0"/>
              </a:rPr>
              <a:t>42 </a:t>
            </a:r>
            <a:r>
              <a:rPr lang="en-US" dirty="0" err="1">
                <a:latin typeface="Open Sans" panose="020B0604020202020204" charset="0"/>
                <a:ea typeface="Open Sans" panose="020B0604020202020204" charset="0"/>
                <a:cs typeface="Open Sans" panose="020B0604020202020204" charset="0"/>
              </a:rPr>
              <a:t>cfr</a:t>
            </a:r>
            <a:r>
              <a:rPr lang="en-US" dirty="0">
                <a:latin typeface="Open Sans" panose="020B0604020202020204" charset="0"/>
                <a:ea typeface="Open Sans" panose="020B0604020202020204" charset="0"/>
                <a:cs typeface="Open Sans" panose="020B0604020202020204" charset="0"/>
              </a:rPr>
              <a:t> part 2:</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use or disclose </a:t>
            </a:r>
            <a:r>
              <a:rPr lang="en-US" dirty="0" err="1">
                <a:latin typeface="Open Sans" panose="020B0604020202020204" charset="0"/>
                <a:ea typeface="Open Sans" panose="020B0604020202020204" charset="0"/>
                <a:cs typeface="Open Sans" panose="020B0604020202020204" charset="0"/>
              </a:rPr>
              <a:t>sud</a:t>
            </a:r>
            <a:r>
              <a:rPr lang="en-US" dirty="0">
                <a:latin typeface="Open Sans" panose="020B0604020202020204" charset="0"/>
                <a:ea typeface="Open Sans" panose="020B0604020202020204" charset="0"/>
                <a:cs typeface="Open Sans" panose="020B0604020202020204" charset="0"/>
              </a:rPr>
              <a:t> info</a:t>
            </a:r>
          </a:p>
        </p:txBody>
      </p:sp>
      <p:sp>
        <p:nvSpPr>
          <p:cNvPr id="3" name="Content Placeholder 2">
            <a:extLst>
              <a:ext uri="{FF2B5EF4-FFF2-40B4-BE49-F238E27FC236}">
                <a16:creationId xmlns:a16="http://schemas.microsoft.com/office/drawing/2014/main" id="{1EF4E815-67E7-4DD9-946E-77F0E1CC4BA1}"/>
              </a:ext>
            </a:extLst>
          </p:cNvPr>
          <p:cNvSpPr>
            <a:spLocks noGrp="1"/>
          </p:cNvSpPr>
          <p:nvPr>
            <p:ph idx="1"/>
          </p:nvPr>
        </p:nvSpPr>
        <p:spPr>
          <a:xfrm>
            <a:off x="628650" y="1447513"/>
            <a:ext cx="8145480" cy="5127948"/>
          </a:xfrm>
        </p:spPr>
        <p:txBody>
          <a:bodyPr>
            <a:normAutofit/>
          </a:bodyPr>
          <a:lstStyle/>
          <a:p>
            <a:r>
              <a:rPr lang="en-US" sz="2600" dirty="0">
                <a:latin typeface="Open Sans" panose="020B0604020202020204" charset="0"/>
                <a:ea typeface="Open Sans" panose="020B0604020202020204" charset="0"/>
                <a:cs typeface="Open Sans" panose="020B0604020202020204" charset="0"/>
              </a:rPr>
              <a:t>Generally prohibits use or disclosure of records without patient consent if:</a:t>
            </a:r>
          </a:p>
          <a:p>
            <a:pPr lvl="1"/>
            <a:r>
              <a:rPr lang="en-US" sz="2600" dirty="0">
                <a:solidFill>
                  <a:srgbClr val="C00000"/>
                </a:solidFill>
                <a:latin typeface="Open Sans" panose="020B0604020202020204" charset="0"/>
                <a:ea typeface="Open Sans" panose="020B0604020202020204" charset="0"/>
                <a:cs typeface="Open Sans" panose="020B0604020202020204" charset="0"/>
              </a:rPr>
              <a:t>Record identifies a patient as having, having had, or referred for a substance use disorder </a:t>
            </a:r>
            <a:r>
              <a:rPr lang="en-US" sz="2600" dirty="0">
                <a:latin typeface="Open Sans" panose="020B0604020202020204" charset="0"/>
                <a:ea typeface="Open Sans" panose="020B0604020202020204" charset="0"/>
                <a:cs typeface="Open Sans" panose="020B0604020202020204" charset="0"/>
              </a:rPr>
              <a:t>(“SUD”); and</a:t>
            </a:r>
          </a:p>
          <a:p>
            <a:pPr lvl="1"/>
            <a:r>
              <a:rPr lang="en-US" sz="2600" dirty="0">
                <a:latin typeface="Open Sans" panose="020B0604020202020204" charset="0"/>
                <a:ea typeface="Open Sans" panose="020B0604020202020204" charset="0"/>
                <a:cs typeface="Open Sans" panose="020B0604020202020204" charset="0"/>
              </a:rPr>
              <a:t>SUD record is created, obtained, or maintained by a </a:t>
            </a:r>
            <a:r>
              <a:rPr lang="en-US" sz="2600" dirty="0">
                <a:solidFill>
                  <a:srgbClr val="C00000"/>
                </a:solidFill>
                <a:latin typeface="Open Sans" panose="020B0604020202020204" charset="0"/>
                <a:ea typeface="Open Sans" panose="020B0604020202020204" charset="0"/>
                <a:cs typeface="Open Sans" panose="020B0604020202020204" charset="0"/>
              </a:rPr>
              <a:t>federally assisted drug or alcohol abuse program</a:t>
            </a:r>
            <a:r>
              <a:rPr lang="en-US" sz="2600" dirty="0">
                <a:latin typeface="Open Sans" panose="020B0604020202020204" charset="0"/>
                <a:ea typeface="Open Sans" panose="020B0604020202020204" charset="0"/>
                <a:cs typeface="Open Sans" panose="020B0604020202020204" charset="0"/>
              </a:rPr>
              <a:t>.</a:t>
            </a:r>
          </a:p>
          <a:p>
            <a:pPr marL="0" indent="0">
              <a:buNone/>
            </a:pPr>
            <a:r>
              <a:rPr lang="en-US" sz="2000" dirty="0">
                <a:latin typeface="Open Sans" panose="020B0604020202020204" charset="0"/>
                <a:ea typeface="Open Sans" panose="020B0604020202020204" charset="0"/>
                <a:cs typeface="Open Sans" panose="020B0604020202020204" charset="0"/>
              </a:rPr>
              <a:t>(42 CFR 2.12(a))</a:t>
            </a:r>
          </a:p>
          <a:p>
            <a:pPr marL="0" indent="0">
              <a:buNone/>
            </a:pPr>
            <a:endParaRPr lang="en-US" sz="20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258822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6206-3AF2-414D-B73E-C706E5154357}"/>
              </a:ext>
            </a:extLst>
          </p:cNvPr>
          <p:cNvSpPr>
            <a:spLocks noGrp="1"/>
          </p:cNvSpPr>
          <p:nvPr>
            <p:ph type="title"/>
          </p:nvPr>
        </p:nvSpPr>
        <p:spPr>
          <a:xfrm>
            <a:off x="628650" y="365125"/>
            <a:ext cx="8371512" cy="914400"/>
          </a:xfrm>
        </p:spPr>
        <p:txBody>
          <a:bodyPr>
            <a:noAutofit/>
          </a:bodyPr>
          <a:lstStyle/>
          <a:p>
            <a:r>
              <a:rPr lang="en-US" dirty="0">
                <a:latin typeface="Open Sans" panose="020B0604020202020204" charset="0"/>
                <a:ea typeface="Open Sans" panose="020B0604020202020204" charset="0"/>
                <a:cs typeface="Open Sans" panose="020B0604020202020204" charset="0"/>
              </a:rPr>
              <a:t>42 </a:t>
            </a:r>
            <a:r>
              <a:rPr lang="en-US" dirty="0" err="1">
                <a:latin typeface="Open Sans" panose="020B0604020202020204" charset="0"/>
                <a:ea typeface="Open Sans" panose="020B0604020202020204" charset="0"/>
                <a:cs typeface="Open Sans" panose="020B0604020202020204" charset="0"/>
              </a:rPr>
              <a:t>cfr</a:t>
            </a:r>
            <a:r>
              <a:rPr lang="en-US" dirty="0">
                <a:latin typeface="Open Sans" panose="020B0604020202020204" charset="0"/>
                <a:ea typeface="Open Sans" panose="020B0604020202020204" charset="0"/>
                <a:cs typeface="Open Sans" panose="020B0604020202020204" charset="0"/>
              </a:rPr>
              <a:t> part 2:</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“Federally Assisted” Program</a:t>
            </a:r>
          </a:p>
        </p:txBody>
      </p:sp>
      <p:sp>
        <p:nvSpPr>
          <p:cNvPr id="7" name="Content Placeholder 6">
            <a:extLst>
              <a:ext uri="{FF2B5EF4-FFF2-40B4-BE49-F238E27FC236}">
                <a16:creationId xmlns:a16="http://schemas.microsoft.com/office/drawing/2014/main" id="{517774E3-7541-482C-BD57-CEB8DF1B5E81}"/>
              </a:ext>
            </a:extLst>
          </p:cNvPr>
          <p:cNvSpPr>
            <a:spLocks noGrp="1"/>
          </p:cNvSpPr>
          <p:nvPr>
            <p:ph idx="1"/>
          </p:nvPr>
        </p:nvSpPr>
        <p:spPr>
          <a:xfrm>
            <a:off x="457200" y="1468223"/>
            <a:ext cx="8229600" cy="5138059"/>
          </a:xfrm>
        </p:spPr>
        <p:txBody>
          <a:bodyPr>
            <a:normAutofit fontScale="92500" lnSpcReduction="10000"/>
          </a:bodyPr>
          <a:lstStyle/>
          <a:p>
            <a:r>
              <a:rPr lang="en-US" sz="2600" dirty="0">
                <a:latin typeface="Open Sans" panose="020B0604020202020204" charset="0"/>
                <a:ea typeface="Open Sans" panose="020B0604020202020204" charset="0"/>
                <a:cs typeface="Open Sans" panose="020B0604020202020204" charset="0"/>
              </a:rPr>
              <a:t>“Federally assisted” =</a:t>
            </a:r>
          </a:p>
          <a:p>
            <a:pPr lvl="1"/>
            <a:r>
              <a:rPr lang="en-US" sz="2400" dirty="0">
                <a:latin typeface="Open Sans" panose="020B0604020202020204" charset="0"/>
                <a:ea typeface="Open Sans" panose="020B0604020202020204" charset="0"/>
                <a:cs typeface="Open Sans" panose="020B0604020202020204" charset="0"/>
              </a:rPr>
              <a:t>Carried out under license or  authorization granted by U.S. department or agency (e.g., participating in Medicare, DEA registration, etc.);</a:t>
            </a:r>
          </a:p>
          <a:p>
            <a:pPr lvl="1"/>
            <a:r>
              <a:rPr lang="en-US" sz="2400" dirty="0">
                <a:latin typeface="Open Sans" panose="020B0604020202020204" charset="0"/>
                <a:ea typeface="Open Sans" panose="020B0604020202020204" charset="0"/>
                <a:cs typeface="Open Sans" panose="020B0604020202020204" charset="0"/>
              </a:rPr>
              <a:t>Supported by funds provided by a U.S. department or agency (e.g., receiving federal financial assistance, Medicaid, grants, etc.); </a:t>
            </a:r>
          </a:p>
          <a:p>
            <a:pPr lvl="1"/>
            <a:r>
              <a:rPr lang="en-US" sz="2400" dirty="0">
                <a:latin typeface="Open Sans" panose="020B0604020202020204" charset="0"/>
                <a:ea typeface="Open Sans" panose="020B0604020202020204" charset="0"/>
                <a:cs typeface="Open Sans" panose="020B0604020202020204" charset="0"/>
              </a:rPr>
              <a:t>Program is tax-exempt or claims tax deductions relating to program; or</a:t>
            </a:r>
          </a:p>
          <a:p>
            <a:pPr lvl="1"/>
            <a:r>
              <a:rPr lang="en-US" sz="2400" dirty="0">
                <a:latin typeface="Open Sans" panose="020B0604020202020204" charset="0"/>
                <a:ea typeface="Open Sans" panose="020B0604020202020204" charset="0"/>
                <a:cs typeface="Open Sans" panose="020B0604020202020204" charset="0"/>
              </a:rPr>
              <a:t>Conducted directly or by contract or otherwise by any dept or agency of the United States (but see rules re VA or armed forces).</a:t>
            </a:r>
          </a:p>
          <a:p>
            <a:pPr marL="0" indent="0">
              <a:buNone/>
            </a:pPr>
            <a:r>
              <a:rPr lang="en-US" sz="2200" dirty="0">
                <a:latin typeface="Open Sans" panose="020B0604020202020204" charset="0"/>
                <a:ea typeface="Open Sans" panose="020B0604020202020204" charset="0"/>
                <a:cs typeface="Open Sans" panose="020B0604020202020204" charset="0"/>
              </a:rPr>
              <a:t>(42 CFR 2.12(b))</a:t>
            </a:r>
          </a:p>
          <a:p>
            <a:r>
              <a:rPr lang="en-US" sz="2600" u="sng" dirty="0">
                <a:latin typeface="Open Sans" panose="020B0604020202020204" charset="0"/>
                <a:ea typeface="Open Sans" panose="020B0604020202020204" charset="0"/>
                <a:cs typeface="Open Sans" panose="020B0604020202020204" charset="0"/>
              </a:rPr>
              <a:t>Not</a:t>
            </a:r>
            <a:r>
              <a:rPr lang="en-US" sz="2600" dirty="0">
                <a:latin typeface="Open Sans" panose="020B0604020202020204" charset="0"/>
                <a:ea typeface="Open Sans" panose="020B0604020202020204" charset="0"/>
                <a:cs typeface="Open Sans" panose="020B0604020202020204" charset="0"/>
              </a:rPr>
              <a:t> purely private pay programs.</a:t>
            </a:r>
          </a:p>
          <a:p>
            <a:pPr lvl="1">
              <a:buFont typeface="Wingdings" panose="05000000000000000000" pitchFamily="2" charset="2"/>
              <a:buChar char="Ø"/>
            </a:pPr>
            <a:r>
              <a:rPr lang="en-US" i="1" dirty="0">
                <a:latin typeface="Open Sans" panose="020B0604020202020204" charset="0"/>
                <a:ea typeface="Open Sans" panose="020B0604020202020204" charset="0"/>
                <a:cs typeface="Open Sans" panose="020B0604020202020204" charset="0"/>
              </a:rPr>
              <a:t>But HIPAA may still apply.</a:t>
            </a:r>
            <a:endParaRPr lang="en-US" dirty="0">
              <a:latin typeface="Open Sans" panose="020B0604020202020204" charset="0"/>
              <a:ea typeface="Open Sans" panose="020B0604020202020204" charset="0"/>
              <a:cs typeface="Open Sans" panose="020B0604020202020204" charset="0"/>
            </a:endParaRPr>
          </a:p>
          <a:p>
            <a:pPr marL="457200" lvl="1" indent="0">
              <a:buNone/>
            </a:pPr>
            <a:endParaRPr lang="en-US" dirty="0"/>
          </a:p>
        </p:txBody>
      </p:sp>
    </p:spTree>
    <p:extLst>
      <p:ext uri="{BB962C8B-B14F-4D97-AF65-F5344CB8AC3E}">
        <p14:creationId xmlns:p14="http://schemas.microsoft.com/office/powerpoint/2010/main" val="3134343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CD4D-E163-4C02-8503-2CA7FD971762}"/>
              </a:ext>
            </a:extLst>
          </p:cNvPr>
          <p:cNvSpPr>
            <a:spLocks noGrp="1"/>
          </p:cNvSpPr>
          <p:nvPr>
            <p:ph type="title"/>
          </p:nvPr>
        </p:nvSpPr>
        <p:spPr>
          <a:xfrm>
            <a:off x="628649" y="365125"/>
            <a:ext cx="8299593" cy="914400"/>
          </a:xfrm>
        </p:spPr>
        <p:txBody>
          <a:bodyPr>
            <a:noAutofit/>
          </a:bodyPr>
          <a:lstStyle/>
          <a:p>
            <a:r>
              <a:rPr lang="en-US" dirty="0">
                <a:latin typeface="Open Sans" panose="020B0604020202020204" charset="0"/>
                <a:ea typeface="Open Sans" panose="020B0604020202020204" charset="0"/>
                <a:cs typeface="Open Sans" panose="020B0604020202020204" charset="0"/>
              </a:rPr>
              <a:t>42 </a:t>
            </a:r>
            <a:r>
              <a:rPr lang="en-US" dirty="0" err="1">
                <a:latin typeface="Open Sans" panose="020B0604020202020204" charset="0"/>
                <a:ea typeface="Open Sans" panose="020B0604020202020204" charset="0"/>
                <a:cs typeface="Open Sans" panose="020B0604020202020204" charset="0"/>
              </a:rPr>
              <a:t>cfr</a:t>
            </a:r>
            <a:r>
              <a:rPr lang="en-US" dirty="0">
                <a:latin typeface="Open Sans" panose="020B0604020202020204" charset="0"/>
                <a:ea typeface="Open Sans" panose="020B0604020202020204" charset="0"/>
                <a:cs typeface="Open Sans" panose="020B0604020202020204" charset="0"/>
              </a:rPr>
              <a:t> part 2:</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Federally Assisted “Program”</a:t>
            </a:r>
          </a:p>
        </p:txBody>
      </p:sp>
      <p:graphicFrame>
        <p:nvGraphicFramePr>
          <p:cNvPr id="4" name="Content Placeholder 3">
            <a:extLst>
              <a:ext uri="{FF2B5EF4-FFF2-40B4-BE49-F238E27FC236}">
                <a16:creationId xmlns:a16="http://schemas.microsoft.com/office/drawing/2014/main" id="{D0E96D88-8A76-4A89-B571-C3DA70E0CEF7}"/>
              </a:ext>
            </a:extLst>
          </p:cNvPr>
          <p:cNvGraphicFramePr>
            <a:graphicFrameLocks noGrp="1"/>
          </p:cNvGraphicFramePr>
          <p:nvPr>
            <p:ph idx="1"/>
          </p:nvPr>
        </p:nvGraphicFramePr>
        <p:xfrm>
          <a:off x="94268" y="1461156"/>
          <a:ext cx="8946036" cy="5396844"/>
        </p:xfrm>
        <a:graphic>
          <a:graphicData uri="http://schemas.openxmlformats.org/drawingml/2006/table">
            <a:tbl>
              <a:tblPr firstRow="1" bandRow="1">
                <a:tableStyleId>{5C22544A-7EE6-4342-B048-85BDC9FD1C3A}</a:tableStyleId>
              </a:tblPr>
              <a:tblGrid>
                <a:gridCol w="2982012">
                  <a:extLst>
                    <a:ext uri="{9D8B030D-6E8A-4147-A177-3AD203B41FA5}">
                      <a16:colId xmlns:a16="http://schemas.microsoft.com/office/drawing/2014/main" val="2063027967"/>
                    </a:ext>
                  </a:extLst>
                </a:gridCol>
                <a:gridCol w="2982012">
                  <a:extLst>
                    <a:ext uri="{9D8B030D-6E8A-4147-A177-3AD203B41FA5}">
                      <a16:colId xmlns:a16="http://schemas.microsoft.com/office/drawing/2014/main" val="1352744171"/>
                    </a:ext>
                  </a:extLst>
                </a:gridCol>
                <a:gridCol w="2982012">
                  <a:extLst>
                    <a:ext uri="{9D8B030D-6E8A-4147-A177-3AD203B41FA5}">
                      <a16:colId xmlns:a16="http://schemas.microsoft.com/office/drawing/2014/main" val="207954551"/>
                    </a:ext>
                  </a:extLst>
                </a:gridCol>
              </a:tblGrid>
              <a:tr h="505683">
                <a:tc rowSpan="2">
                  <a:txBody>
                    <a:bodyPr/>
                    <a:lstStyle/>
                    <a:p>
                      <a:pPr algn="ctr"/>
                      <a:r>
                        <a:rPr lang="en-US" sz="2200" dirty="0">
                          <a:latin typeface="Open Sans" panose="020B0604020202020204" charset="0"/>
                          <a:ea typeface="Open Sans" panose="020B0604020202020204" charset="0"/>
                          <a:cs typeface="Open Sans" panose="020B0604020202020204" charset="0"/>
                        </a:rPr>
                        <a:t>Individual or Entity;</a:t>
                      </a:r>
                    </a:p>
                    <a:p>
                      <a:pPr algn="ctr"/>
                      <a:r>
                        <a:rPr lang="en-US" sz="2200" u="sng" dirty="0">
                          <a:latin typeface="Open Sans" panose="020B0604020202020204" charset="0"/>
                          <a:ea typeface="Open Sans" panose="020B0604020202020204" charset="0"/>
                          <a:cs typeface="Open Sans" panose="020B0604020202020204" charset="0"/>
                        </a:rPr>
                        <a:t>Not</a:t>
                      </a:r>
                      <a:r>
                        <a:rPr lang="en-US" sz="2200" dirty="0">
                          <a:latin typeface="Open Sans" panose="020B0604020202020204" charset="0"/>
                          <a:ea typeface="Open Sans" panose="020B0604020202020204" charset="0"/>
                          <a:cs typeface="Open Sans" panose="020B0604020202020204" charset="0"/>
                        </a:rPr>
                        <a:t> General Medical Facility</a:t>
                      </a:r>
                    </a:p>
                  </a:txBody>
                  <a:tcPr/>
                </a:tc>
                <a:tc gridSpan="2">
                  <a:txBody>
                    <a:bodyPr/>
                    <a:lstStyle/>
                    <a:p>
                      <a:pPr algn="ctr"/>
                      <a:r>
                        <a:rPr lang="en-US" sz="2200" dirty="0">
                          <a:latin typeface="Open Sans" panose="020B0604020202020204" charset="0"/>
                          <a:ea typeface="Open Sans" panose="020B0604020202020204" charset="0"/>
                          <a:cs typeface="Open Sans" panose="020B0604020202020204" charset="0"/>
                        </a:rPr>
                        <a:t>General Medical Facility</a:t>
                      </a:r>
                    </a:p>
                  </a:txBody>
                  <a:tcPr/>
                </a:tc>
                <a:tc hMerge="1">
                  <a:txBody>
                    <a:bodyPr/>
                    <a:lstStyle/>
                    <a:p>
                      <a:endParaRPr lang="en-US" dirty="0"/>
                    </a:p>
                  </a:txBody>
                  <a:tcPr/>
                </a:tc>
                <a:extLst>
                  <a:ext uri="{0D108BD9-81ED-4DB2-BD59-A6C34878D82A}">
                    <a16:rowId xmlns:a16="http://schemas.microsoft.com/office/drawing/2014/main" val="1698827582"/>
                  </a:ext>
                </a:extLst>
              </a:tr>
              <a:tr h="903006">
                <a:tc vMerge="1">
                  <a:txBody>
                    <a:bodyPr/>
                    <a:lstStyle/>
                    <a:p>
                      <a:endParaRPr lang="en-US" dirty="0"/>
                    </a:p>
                  </a:txBody>
                  <a:tcPr/>
                </a:tc>
                <a:tc>
                  <a:txBody>
                    <a:bodyPr/>
                    <a:lstStyle/>
                    <a:p>
                      <a:pPr algn="ctr"/>
                      <a:r>
                        <a:rPr lang="en-US" sz="2200" dirty="0">
                          <a:latin typeface="Open Sans" panose="020B0604020202020204" charset="0"/>
                          <a:ea typeface="Open Sans" panose="020B0604020202020204" charset="0"/>
                          <a:cs typeface="Open Sans" panose="020B0604020202020204" charset="0"/>
                        </a:rPr>
                        <a:t>Identified Unit</a:t>
                      </a:r>
                    </a:p>
                  </a:txBody>
                  <a:tcPr/>
                </a:tc>
                <a:tc>
                  <a:txBody>
                    <a:bodyPr/>
                    <a:lstStyle/>
                    <a:p>
                      <a:pPr algn="ctr"/>
                      <a:r>
                        <a:rPr lang="en-US" sz="2200" dirty="0">
                          <a:latin typeface="Open Sans" panose="020B0604020202020204" charset="0"/>
                          <a:ea typeface="Open Sans" panose="020B0604020202020204" charset="0"/>
                          <a:cs typeface="Open Sans" panose="020B0604020202020204" charset="0"/>
                        </a:rPr>
                        <a:t>Medical Personnel or Staff</a:t>
                      </a:r>
                    </a:p>
                  </a:txBody>
                  <a:tcPr/>
                </a:tc>
                <a:extLst>
                  <a:ext uri="{0D108BD9-81ED-4DB2-BD59-A6C34878D82A}">
                    <a16:rowId xmlns:a16="http://schemas.microsoft.com/office/drawing/2014/main" val="3379554870"/>
                  </a:ext>
                </a:extLst>
              </a:tr>
              <a:tr h="3988155">
                <a:tc>
                  <a:txBody>
                    <a:bodyPr/>
                    <a:lstStyle/>
                    <a:p>
                      <a:pPr marL="342900" indent="-342900">
                        <a:buFont typeface="+mj-lt"/>
                        <a:buAutoNum type="arabicPeriod"/>
                      </a:pPr>
                      <a:r>
                        <a:rPr lang="en-US" sz="2200" dirty="0">
                          <a:latin typeface="Open Sans" panose="020B0604020202020204" charset="0"/>
                          <a:ea typeface="Open Sans" panose="020B0604020202020204" charset="0"/>
                          <a:cs typeface="Open Sans" panose="020B0604020202020204" charset="0"/>
                        </a:rPr>
                        <a:t>Holds itself out as providing SUD diagnosis, treatment, or referral for treatment, </a:t>
                      </a:r>
                      <a:r>
                        <a:rPr lang="en-US" sz="2200" i="1" dirty="0">
                          <a:latin typeface="Open Sans" panose="020B0604020202020204" charset="0"/>
                          <a:ea typeface="Open Sans" panose="020B0604020202020204" charset="0"/>
                          <a:cs typeface="Open Sans" panose="020B0604020202020204" charset="0"/>
                        </a:rPr>
                        <a:t>and</a:t>
                      </a:r>
                    </a:p>
                    <a:p>
                      <a:pPr marL="342900" indent="-342900">
                        <a:buFont typeface="+mj-lt"/>
                        <a:buAutoNum type="arabicPeriod"/>
                      </a:pPr>
                      <a:r>
                        <a:rPr lang="en-US" sz="2200" dirty="0">
                          <a:latin typeface="Open Sans" panose="020B0604020202020204" charset="0"/>
                          <a:ea typeface="Open Sans" panose="020B0604020202020204" charset="0"/>
                          <a:cs typeface="Open Sans" panose="020B0604020202020204" charset="0"/>
                        </a:rPr>
                        <a:t>Provides SUD diagnosis,  treatment, or referral for treatment</a:t>
                      </a:r>
                    </a:p>
                  </a:txBody>
                  <a:tcPr/>
                </a:tc>
                <a:tc>
                  <a:txBody>
                    <a:bodyPr/>
                    <a:lstStyle/>
                    <a:p>
                      <a:pPr marL="342900" indent="-342900">
                        <a:buFont typeface="+mj-lt"/>
                        <a:buAutoNum type="arabicPeriod"/>
                      </a:pPr>
                      <a:r>
                        <a:rPr lang="en-US" sz="2200" dirty="0">
                          <a:latin typeface="Open Sans" panose="020B0604020202020204" charset="0"/>
                          <a:ea typeface="Open Sans" panose="020B0604020202020204" charset="0"/>
                          <a:cs typeface="Open Sans" panose="020B0604020202020204" charset="0"/>
                        </a:rPr>
                        <a:t>Holds itself out as providing SUD diagnosis, treatment, or referral for treatment, </a:t>
                      </a:r>
                      <a:r>
                        <a:rPr lang="en-US" sz="2200" i="1" dirty="0">
                          <a:latin typeface="Open Sans" panose="020B0604020202020204" charset="0"/>
                          <a:ea typeface="Open Sans" panose="020B0604020202020204" charset="0"/>
                          <a:cs typeface="Open Sans" panose="020B0604020202020204" charset="0"/>
                        </a:rPr>
                        <a:t>and</a:t>
                      </a:r>
                    </a:p>
                    <a:p>
                      <a:pPr marL="342900" indent="-342900">
                        <a:buFont typeface="+mj-lt"/>
                        <a:buAutoNum type="arabicPeriod"/>
                      </a:pPr>
                      <a:r>
                        <a:rPr lang="en-US" sz="2200" dirty="0">
                          <a:latin typeface="Open Sans" panose="020B0604020202020204" charset="0"/>
                          <a:ea typeface="Open Sans" panose="020B0604020202020204" charset="0"/>
                          <a:cs typeface="Open Sans" panose="020B0604020202020204" charset="0"/>
                        </a:rPr>
                        <a:t>Provides SUD diagnosis,  treatment, or referral for treatment</a:t>
                      </a:r>
                    </a:p>
                  </a:txBody>
                  <a:tcPr/>
                </a:tc>
                <a:tc>
                  <a:txBody>
                    <a:bodyPr/>
                    <a:lstStyle/>
                    <a:p>
                      <a:pPr marL="342900" indent="-342900">
                        <a:buFont typeface="+mj-lt"/>
                        <a:buAutoNum type="arabicPeriod"/>
                      </a:pPr>
                      <a:r>
                        <a:rPr lang="en-US" sz="2200" dirty="0">
                          <a:latin typeface="Open Sans" panose="020B0604020202020204" charset="0"/>
                          <a:ea typeface="Open Sans" panose="020B0604020202020204" charset="0"/>
                          <a:cs typeface="Open Sans" panose="020B0604020202020204" charset="0"/>
                        </a:rPr>
                        <a:t>Primary function is to provide SUD diagnosis, treatment or referral for treatment, </a:t>
                      </a:r>
                      <a:r>
                        <a:rPr lang="en-US" sz="2200" i="1" dirty="0">
                          <a:latin typeface="Open Sans" panose="020B0604020202020204" charset="0"/>
                          <a:ea typeface="Open Sans" panose="020B0604020202020204" charset="0"/>
                          <a:cs typeface="Open Sans" panose="020B0604020202020204" charset="0"/>
                        </a:rPr>
                        <a:t>and</a:t>
                      </a:r>
                    </a:p>
                    <a:p>
                      <a:pPr marL="342900" indent="-342900">
                        <a:buFont typeface="+mj-lt"/>
                        <a:buAutoNum type="arabicPeriod"/>
                      </a:pPr>
                      <a:r>
                        <a:rPr lang="en-US" sz="2200" dirty="0">
                          <a:latin typeface="Open Sans" panose="020B0604020202020204" charset="0"/>
                          <a:ea typeface="Open Sans" panose="020B0604020202020204" charset="0"/>
                          <a:cs typeface="Open Sans" panose="020B0604020202020204" charset="0"/>
                        </a:rPr>
                        <a:t>Identified as such providers</a:t>
                      </a:r>
                    </a:p>
                  </a:txBody>
                  <a:tcPr/>
                </a:tc>
                <a:extLst>
                  <a:ext uri="{0D108BD9-81ED-4DB2-BD59-A6C34878D82A}">
                    <a16:rowId xmlns:a16="http://schemas.microsoft.com/office/drawing/2014/main" val="2765407092"/>
                  </a:ext>
                </a:extLst>
              </a:tr>
            </a:tbl>
          </a:graphicData>
        </a:graphic>
      </p:graphicFrame>
    </p:spTree>
    <p:extLst>
      <p:ext uri="{BB962C8B-B14F-4D97-AF65-F5344CB8AC3E}">
        <p14:creationId xmlns:p14="http://schemas.microsoft.com/office/powerpoint/2010/main" val="1360559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032C-00DB-4468-88B3-02EF00D26894}"/>
              </a:ext>
            </a:extLst>
          </p:cNvPr>
          <p:cNvSpPr>
            <a:spLocks noGrp="1"/>
          </p:cNvSpPr>
          <p:nvPr>
            <p:ph type="title"/>
          </p:nvPr>
        </p:nvSpPr>
        <p:spPr/>
        <p:txBody>
          <a:bodyPr/>
          <a:lstStyle/>
          <a:p>
            <a:r>
              <a:rPr lang="en-US" dirty="0"/>
              <a:t>42 CFR part 2:</a:t>
            </a:r>
            <a:br>
              <a:rPr lang="en-US" dirty="0"/>
            </a:br>
            <a:r>
              <a:rPr lang="en-US" dirty="0"/>
              <a:t>Disclosure of SUD info</a:t>
            </a:r>
          </a:p>
        </p:txBody>
      </p:sp>
      <p:sp>
        <p:nvSpPr>
          <p:cNvPr id="3" name="Text Placeholder 2">
            <a:extLst>
              <a:ext uri="{FF2B5EF4-FFF2-40B4-BE49-F238E27FC236}">
                <a16:creationId xmlns:a16="http://schemas.microsoft.com/office/drawing/2014/main" id="{A212D864-FCE9-4EAA-B824-991AC0EC8375}"/>
              </a:ext>
            </a:extLst>
          </p:cNvPr>
          <p:cNvSpPr>
            <a:spLocks noGrp="1"/>
          </p:cNvSpPr>
          <p:nvPr>
            <p:ph type="body" idx="1"/>
          </p:nvPr>
        </p:nvSpPr>
        <p:spPr>
          <a:xfrm>
            <a:off x="629842" y="1700834"/>
            <a:ext cx="3868340" cy="457200"/>
          </a:xfrm>
        </p:spPr>
        <p:txBody>
          <a:bodyPr>
            <a:noAutofit/>
          </a:bodyPr>
          <a:lstStyle/>
          <a:p>
            <a:r>
              <a:rPr lang="en-US" sz="2000" dirty="0">
                <a:solidFill>
                  <a:srgbClr val="C00000"/>
                </a:solidFill>
              </a:rPr>
              <a:t>With patient’s written consent</a:t>
            </a:r>
          </a:p>
        </p:txBody>
      </p:sp>
      <p:sp>
        <p:nvSpPr>
          <p:cNvPr id="4" name="Content Placeholder 3">
            <a:extLst>
              <a:ext uri="{FF2B5EF4-FFF2-40B4-BE49-F238E27FC236}">
                <a16:creationId xmlns:a16="http://schemas.microsoft.com/office/drawing/2014/main" id="{7EDB5BB5-1A42-4258-A82A-FBF1338BA676}"/>
              </a:ext>
            </a:extLst>
          </p:cNvPr>
          <p:cNvSpPr>
            <a:spLocks noGrp="1"/>
          </p:cNvSpPr>
          <p:nvPr>
            <p:ph sz="half" idx="2"/>
          </p:nvPr>
        </p:nvSpPr>
        <p:spPr>
          <a:xfrm>
            <a:off x="629843" y="2356701"/>
            <a:ext cx="3122026" cy="4136174"/>
          </a:xfrm>
        </p:spPr>
        <p:txBody>
          <a:bodyPr>
            <a:normAutofit fontScale="62500" lnSpcReduction="20000"/>
          </a:bodyPr>
          <a:lstStyle/>
          <a:p>
            <a:r>
              <a:rPr lang="en-US" dirty="0"/>
              <a:t>For treatment, payment or healthcare operations.</a:t>
            </a:r>
          </a:p>
          <a:p>
            <a:r>
              <a:rPr lang="en-US" dirty="0"/>
              <a:t>For other purposes specified in consent.</a:t>
            </a:r>
          </a:p>
          <a:p>
            <a:r>
              <a:rPr lang="en-US" dirty="0"/>
              <a:t>Consent must contain required elements.</a:t>
            </a:r>
          </a:p>
          <a:p>
            <a:r>
              <a:rPr lang="en-US" dirty="0"/>
              <a:t>Must include notice prohibiting redisclosure.</a:t>
            </a:r>
          </a:p>
          <a:p>
            <a:pPr marL="0" indent="0">
              <a:buNone/>
            </a:pPr>
            <a:endParaRPr lang="en-US" dirty="0"/>
          </a:p>
          <a:p>
            <a:pPr marL="0" indent="0">
              <a:buNone/>
            </a:pPr>
            <a:r>
              <a:rPr lang="en-US" dirty="0"/>
              <a:t>(CARES Act 3221; 42 CFR 2.31-2.33)</a:t>
            </a:r>
          </a:p>
          <a:p>
            <a:pPr marL="0" indent="0">
              <a:buNone/>
            </a:pPr>
            <a:endParaRPr lang="en-US" dirty="0"/>
          </a:p>
          <a:p>
            <a:pPr>
              <a:buFont typeface="Wingdings" panose="05000000000000000000" pitchFamily="2" charset="2"/>
              <a:buChar char="Ø"/>
            </a:pPr>
            <a:r>
              <a:rPr lang="en-US" i="1" dirty="0">
                <a:solidFill>
                  <a:srgbClr val="C00000"/>
                </a:solidFill>
              </a:rPr>
              <a:t>Compare HIPAA.</a:t>
            </a:r>
          </a:p>
        </p:txBody>
      </p:sp>
      <p:sp>
        <p:nvSpPr>
          <p:cNvPr id="5" name="Text Placeholder 4">
            <a:extLst>
              <a:ext uri="{FF2B5EF4-FFF2-40B4-BE49-F238E27FC236}">
                <a16:creationId xmlns:a16="http://schemas.microsoft.com/office/drawing/2014/main" id="{4F3575C1-8A76-4E86-BE50-DB522E75DA10}"/>
              </a:ext>
            </a:extLst>
          </p:cNvPr>
          <p:cNvSpPr>
            <a:spLocks noGrp="1"/>
          </p:cNvSpPr>
          <p:nvPr>
            <p:ph type="body" sz="quarter" idx="3"/>
          </p:nvPr>
        </p:nvSpPr>
        <p:spPr>
          <a:xfrm>
            <a:off x="4025244" y="1700834"/>
            <a:ext cx="4488914" cy="457200"/>
          </a:xfrm>
        </p:spPr>
        <p:txBody>
          <a:bodyPr>
            <a:noAutofit/>
          </a:bodyPr>
          <a:lstStyle/>
          <a:p>
            <a:r>
              <a:rPr lang="en-US" sz="2000" dirty="0">
                <a:solidFill>
                  <a:srgbClr val="C00000"/>
                </a:solidFill>
              </a:rPr>
              <a:t>Without patient’s written consent</a:t>
            </a:r>
          </a:p>
        </p:txBody>
      </p:sp>
      <p:sp>
        <p:nvSpPr>
          <p:cNvPr id="6" name="Content Placeholder 5">
            <a:extLst>
              <a:ext uri="{FF2B5EF4-FFF2-40B4-BE49-F238E27FC236}">
                <a16:creationId xmlns:a16="http://schemas.microsoft.com/office/drawing/2014/main" id="{4254B61F-49E2-4C99-BBE7-01809B3DD826}"/>
              </a:ext>
            </a:extLst>
          </p:cNvPr>
          <p:cNvSpPr>
            <a:spLocks noGrp="1"/>
          </p:cNvSpPr>
          <p:nvPr>
            <p:ph sz="quarter" idx="4"/>
          </p:nvPr>
        </p:nvSpPr>
        <p:spPr>
          <a:xfrm>
            <a:off x="4100660" y="2356701"/>
            <a:ext cx="4864232" cy="4041552"/>
          </a:xfrm>
        </p:spPr>
        <p:txBody>
          <a:bodyPr>
            <a:normAutofit fontScale="62500" lnSpcReduction="20000"/>
          </a:bodyPr>
          <a:lstStyle/>
          <a:p>
            <a:r>
              <a:rPr lang="en-US" dirty="0"/>
              <a:t>Within part 2 program if need to know.</a:t>
            </a:r>
          </a:p>
          <a:p>
            <a:r>
              <a:rPr lang="en-US" dirty="0"/>
              <a:t>To those with administrative control over program.</a:t>
            </a:r>
          </a:p>
          <a:p>
            <a:r>
              <a:rPr lang="en-US" dirty="0"/>
              <a:t>Qualified Service Organization (“QSO”) if have QSOA agreement (“QSOA”)</a:t>
            </a:r>
          </a:p>
          <a:p>
            <a:r>
              <a:rPr lang="en-US" dirty="0"/>
              <a:t>Medical emergency.</a:t>
            </a:r>
          </a:p>
          <a:p>
            <a:r>
              <a:rPr lang="en-US" dirty="0"/>
              <a:t>Report to law enforcement if crime on premises or threat against program personnel.</a:t>
            </a:r>
          </a:p>
          <a:p>
            <a:r>
              <a:rPr lang="en-US" dirty="0"/>
              <a:t>Report child abuse.</a:t>
            </a:r>
          </a:p>
          <a:p>
            <a:r>
              <a:rPr lang="en-US" dirty="0"/>
              <a:t>Research subject to conditions.</a:t>
            </a:r>
          </a:p>
          <a:p>
            <a:r>
              <a:rPr lang="en-US" dirty="0"/>
              <a:t>Audits and investigations subject to conditions.</a:t>
            </a:r>
          </a:p>
          <a:p>
            <a:r>
              <a:rPr lang="en-US" dirty="0"/>
              <a:t>Per compliant order + subpoena.</a:t>
            </a:r>
          </a:p>
          <a:p>
            <a:endParaRPr lang="en-US" dirty="0"/>
          </a:p>
        </p:txBody>
      </p:sp>
      <p:sp>
        <p:nvSpPr>
          <p:cNvPr id="7" name="Slide Number Placeholder 6">
            <a:extLst>
              <a:ext uri="{FF2B5EF4-FFF2-40B4-BE49-F238E27FC236}">
                <a16:creationId xmlns:a16="http://schemas.microsoft.com/office/drawing/2014/main" id="{4FFADCDD-DFC0-4CD1-8F41-1919AF5BF7B9}"/>
              </a:ext>
            </a:extLst>
          </p:cNvPr>
          <p:cNvSpPr>
            <a:spLocks noGrp="1"/>
          </p:cNvSpPr>
          <p:nvPr>
            <p:ph type="sldNum" sz="quarter" idx="12"/>
          </p:nvPr>
        </p:nvSpPr>
        <p:spPr/>
        <p:txBody>
          <a:bodyPr/>
          <a:lstStyle/>
          <a:p>
            <a:fld id="{3A09F430-FB86-47CC-9B9A-75042EBE4A73}" type="slidenum">
              <a:rPr lang="en-US" smtClean="0"/>
              <a:pPr/>
              <a:t>45</a:t>
            </a:fld>
            <a:endParaRPr lang="en-US" dirty="0"/>
          </a:p>
        </p:txBody>
      </p:sp>
    </p:spTree>
    <p:extLst>
      <p:ext uri="{BB962C8B-B14F-4D97-AF65-F5344CB8AC3E}">
        <p14:creationId xmlns:p14="http://schemas.microsoft.com/office/powerpoint/2010/main" val="1632975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A3E1CD-05F6-42A9-9E16-BB21BC74B2B6}"/>
              </a:ext>
            </a:extLst>
          </p:cNvPr>
          <p:cNvSpPr>
            <a:spLocks noGrp="1"/>
          </p:cNvSpPr>
          <p:nvPr>
            <p:ph type="title"/>
          </p:nvPr>
        </p:nvSpPr>
        <p:spPr>
          <a:xfrm>
            <a:off x="607660" y="261430"/>
            <a:ext cx="8326814" cy="914400"/>
          </a:xfrm>
        </p:spPr>
        <p:txBody>
          <a:bodyPr/>
          <a:lstStyle/>
          <a:p>
            <a:r>
              <a:rPr lang="en-US" sz="2800" dirty="0">
                <a:latin typeface="Open Sans" panose="020B0604020202020204" charset="0"/>
                <a:ea typeface="Open Sans" panose="020B0604020202020204" charset="0"/>
                <a:cs typeface="Open Sans" panose="020B0604020202020204" charset="0"/>
                <a:hlinkClick r:id="rId2">
                  <a:extLst>
                    <a:ext uri="{A12FA001-AC4F-418D-AE19-62706E023703}">
                      <ahyp:hlinkClr xmlns:ahyp="http://schemas.microsoft.com/office/drawing/2018/hyperlinkcolor" val="tx"/>
                    </a:ext>
                  </a:extLst>
                </a:hlinkClick>
              </a:rPr>
              <a:t>www.samhsa.gov/about-us/who-we-are/laws-regulations/confidentiality-regulations-faqs</a:t>
            </a:r>
            <a:r>
              <a:rPr lang="en-US" sz="2800" dirty="0">
                <a:latin typeface="Open Sans" panose="020B0604020202020204" charset="0"/>
                <a:ea typeface="Open Sans" panose="020B0604020202020204" charset="0"/>
                <a:cs typeface="Open Sans" panose="020B0604020202020204" charset="0"/>
              </a:rPr>
              <a:t> </a:t>
            </a:r>
          </a:p>
        </p:txBody>
      </p:sp>
      <p:pic>
        <p:nvPicPr>
          <p:cNvPr id="8" name="Content Placeholder 7">
            <a:extLst>
              <a:ext uri="{FF2B5EF4-FFF2-40B4-BE49-F238E27FC236}">
                <a16:creationId xmlns:a16="http://schemas.microsoft.com/office/drawing/2014/main" id="{AC325912-8AB4-4B2D-B229-C520DB1B0AFE}"/>
              </a:ext>
            </a:extLst>
          </p:cNvPr>
          <p:cNvPicPr>
            <a:picLocks noGrp="1" noChangeAspect="1"/>
          </p:cNvPicPr>
          <p:nvPr>
            <p:ph idx="1"/>
          </p:nvPr>
        </p:nvPicPr>
        <p:blipFill rotWithShape="1">
          <a:blip r:embed="rId3"/>
          <a:srcRect l="11831" t="7513" r="8928" b="6866"/>
          <a:stretch/>
        </p:blipFill>
        <p:spPr>
          <a:xfrm>
            <a:off x="408593" y="1391304"/>
            <a:ext cx="8326814" cy="5060868"/>
          </a:xfrm>
          <a:prstGeom prst="rect">
            <a:avLst/>
          </a:prstGeom>
        </p:spPr>
      </p:pic>
      <p:sp>
        <p:nvSpPr>
          <p:cNvPr id="5" name="Slide Number Placeholder 4">
            <a:extLst>
              <a:ext uri="{FF2B5EF4-FFF2-40B4-BE49-F238E27FC236}">
                <a16:creationId xmlns:a16="http://schemas.microsoft.com/office/drawing/2014/main" id="{B9D43526-B966-4807-B120-8985154B149F}"/>
              </a:ext>
            </a:extLst>
          </p:cNvPr>
          <p:cNvSpPr>
            <a:spLocks noGrp="1"/>
          </p:cNvSpPr>
          <p:nvPr>
            <p:ph type="sldNum" sz="quarter" idx="12"/>
          </p:nvPr>
        </p:nvSpPr>
        <p:spPr/>
        <p:txBody>
          <a:bodyPr/>
          <a:lstStyle/>
          <a:p>
            <a:fld id="{3A09F430-FB86-47CC-9B9A-75042EBE4A73}" type="slidenum">
              <a:rPr lang="en-US" smtClean="0"/>
              <a:pPr/>
              <a:t>46</a:t>
            </a:fld>
            <a:endParaRPr lang="en-US" dirty="0"/>
          </a:p>
        </p:txBody>
      </p:sp>
    </p:spTree>
    <p:extLst>
      <p:ext uri="{BB962C8B-B14F-4D97-AF65-F5344CB8AC3E}">
        <p14:creationId xmlns:p14="http://schemas.microsoft.com/office/powerpoint/2010/main" val="656222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51AD-B04E-4416-9958-EE342F468BB6}"/>
              </a:ext>
            </a:extLst>
          </p:cNvPr>
          <p:cNvSpPr>
            <a:spLocks noGrp="1"/>
          </p:cNvSpPr>
          <p:nvPr>
            <p:ph type="title"/>
          </p:nvPr>
        </p:nvSpPr>
        <p:spPr>
          <a:xfrm>
            <a:off x="628650" y="365125"/>
            <a:ext cx="8134350" cy="914400"/>
          </a:xfrm>
        </p:spPr>
        <p:txBody>
          <a:bodyPr/>
          <a:lstStyle/>
          <a:p>
            <a:r>
              <a:rPr lang="en-US" dirty="0"/>
              <a:t>Information blocking rule, 45 </a:t>
            </a:r>
            <a:r>
              <a:rPr lang="en-US" dirty="0" err="1"/>
              <a:t>cfr</a:t>
            </a:r>
            <a:r>
              <a:rPr lang="en-US" dirty="0"/>
              <a:t> 171</a:t>
            </a:r>
          </a:p>
        </p:txBody>
      </p:sp>
      <p:sp>
        <p:nvSpPr>
          <p:cNvPr id="5" name="Slide Number Placeholder 4">
            <a:extLst>
              <a:ext uri="{FF2B5EF4-FFF2-40B4-BE49-F238E27FC236}">
                <a16:creationId xmlns:a16="http://schemas.microsoft.com/office/drawing/2014/main" id="{7ED4C3CA-8B48-422F-96E2-C766247D29FE}"/>
              </a:ext>
            </a:extLst>
          </p:cNvPr>
          <p:cNvSpPr>
            <a:spLocks noGrp="1"/>
          </p:cNvSpPr>
          <p:nvPr>
            <p:ph type="sldNum" sz="quarter" idx="12"/>
          </p:nvPr>
        </p:nvSpPr>
        <p:spPr/>
        <p:txBody>
          <a:bodyPr/>
          <a:lstStyle/>
          <a:p>
            <a:fld id="{3A09F430-FB86-47CC-9B9A-75042EBE4A73}" type="slidenum">
              <a:rPr lang="en-US" smtClean="0"/>
              <a:pPr/>
              <a:t>47</a:t>
            </a:fld>
            <a:endParaRPr lang="en-US" dirty="0"/>
          </a:p>
        </p:txBody>
      </p:sp>
      <p:sp>
        <p:nvSpPr>
          <p:cNvPr id="8" name="TextBox 7">
            <a:extLst>
              <a:ext uri="{FF2B5EF4-FFF2-40B4-BE49-F238E27FC236}">
                <a16:creationId xmlns:a16="http://schemas.microsoft.com/office/drawing/2014/main" id="{F4C1B894-F368-412D-9BE7-44F42FA9F0BC}"/>
              </a:ext>
            </a:extLst>
          </p:cNvPr>
          <p:cNvSpPr txBox="1"/>
          <p:nvPr/>
        </p:nvSpPr>
        <p:spPr>
          <a:xfrm>
            <a:off x="211282" y="4648200"/>
            <a:ext cx="8704118" cy="584775"/>
          </a:xfrm>
          <a:prstGeom prst="rect">
            <a:avLst/>
          </a:prstGeom>
          <a:noFill/>
        </p:spPr>
        <p:txBody>
          <a:bodyPr wrap="square" rtlCol="0">
            <a:spAutoFit/>
          </a:bodyPr>
          <a:lstStyle/>
          <a:p>
            <a:pPr algn="ctr"/>
            <a:r>
              <a:rPr lang="en-US" sz="3200" dirty="0"/>
              <a:t>45 CFR part 171</a:t>
            </a:r>
          </a:p>
        </p:txBody>
      </p:sp>
      <p:pic>
        <p:nvPicPr>
          <p:cNvPr id="13" name="Content Placeholder 12">
            <a:extLst>
              <a:ext uri="{FF2B5EF4-FFF2-40B4-BE49-F238E27FC236}">
                <a16:creationId xmlns:a16="http://schemas.microsoft.com/office/drawing/2014/main" id="{BC8A203E-89A7-466E-AA2D-48C098D6AA8C}"/>
              </a:ext>
            </a:extLst>
          </p:cNvPr>
          <p:cNvPicPr>
            <a:picLocks noGrp="1" noChangeAspect="1"/>
          </p:cNvPicPr>
          <p:nvPr>
            <p:ph idx="1"/>
          </p:nvPr>
        </p:nvPicPr>
        <p:blipFill>
          <a:blip r:embed="rId2"/>
          <a:stretch>
            <a:fillRect/>
          </a:stretch>
        </p:blipFill>
        <p:spPr>
          <a:xfrm>
            <a:off x="628650" y="1472340"/>
            <a:ext cx="7840136" cy="4657748"/>
          </a:xfrm>
          <a:prstGeom prst="rect">
            <a:avLst/>
          </a:prstGeom>
        </p:spPr>
      </p:pic>
    </p:spTree>
    <p:extLst>
      <p:ext uri="{BB962C8B-B14F-4D97-AF65-F5344CB8AC3E}">
        <p14:creationId xmlns:p14="http://schemas.microsoft.com/office/powerpoint/2010/main" val="1581136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290A0D-E036-44C9-BA0D-0417283D90F2}"/>
              </a:ext>
            </a:extLst>
          </p:cNvPr>
          <p:cNvSpPr>
            <a:spLocks noGrp="1"/>
          </p:cNvSpPr>
          <p:nvPr>
            <p:ph type="title"/>
          </p:nvPr>
        </p:nvSpPr>
        <p:spPr/>
        <p:txBody>
          <a:bodyPr/>
          <a:lstStyle/>
          <a:p>
            <a:r>
              <a:rPr lang="en-US" dirty="0"/>
              <a:t>Info Blocking Rule</a:t>
            </a:r>
          </a:p>
        </p:txBody>
      </p:sp>
      <p:sp>
        <p:nvSpPr>
          <p:cNvPr id="9" name="Content Placeholder 8">
            <a:extLst>
              <a:ext uri="{FF2B5EF4-FFF2-40B4-BE49-F238E27FC236}">
                <a16:creationId xmlns:a16="http://schemas.microsoft.com/office/drawing/2014/main" id="{E6524734-B876-4BBF-BCC0-7733E5CD37A1}"/>
              </a:ext>
            </a:extLst>
          </p:cNvPr>
          <p:cNvSpPr>
            <a:spLocks noGrp="1"/>
          </p:cNvSpPr>
          <p:nvPr>
            <p:ph sz="half" idx="1"/>
          </p:nvPr>
        </p:nvSpPr>
        <p:spPr/>
        <p:txBody>
          <a:bodyPr>
            <a:normAutofit fontScale="92500" lnSpcReduction="20000"/>
          </a:bodyPr>
          <a:lstStyle/>
          <a:p>
            <a:r>
              <a:rPr lang="en-US" dirty="0"/>
              <a:t>Applies to “actors”</a:t>
            </a:r>
          </a:p>
          <a:p>
            <a:pPr lvl="1"/>
            <a:r>
              <a:rPr lang="en-US" sz="2800" dirty="0"/>
              <a:t>Healthcare providers.</a:t>
            </a:r>
          </a:p>
          <a:p>
            <a:pPr lvl="1"/>
            <a:r>
              <a:rPr lang="en-US" sz="2800" dirty="0"/>
              <a:t>Developers or offerors of certified health IT.</a:t>
            </a:r>
          </a:p>
          <a:p>
            <a:pPr lvl="2"/>
            <a:r>
              <a:rPr lang="en-US" sz="2600" dirty="0"/>
              <a:t>Not providers who develop their own IT.</a:t>
            </a:r>
          </a:p>
          <a:p>
            <a:pPr lvl="1"/>
            <a:r>
              <a:rPr lang="en-US" sz="2800" dirty="0"/>
              <a:t>Health info network/exchange.</a:t>
            </a:r>
            <a:endParaRPr lang="en-US" sz="2800" dirty="0">
              <a:solidFill>
                <a:srgbClr val="FF0000"/>
              </a:solidFill>
            </a:endParaRPr>
          </a:p>
          <a:p>
            <a:pPr marL="0" indent="0">
              <a:buNone/>
            </a:pPr>
            <a:r>
              <a:rPr lang="en-US" sz="2200" dirty="0"/>
              <a:t>(45 CFR 171.101)</a:t>
            </a:r>
          </a:p>
          <a:p>
            <a:pPr lvl="1"/>
            <a:endParaRPr lang="en-US" dirty="0"/>
          </a:p>
        </p:txBody>
      </p:sp>
      <p:sp>
        <p:nvSpPr>
          <p:cNvPr id="10" name="Content Placeholder 9">
            <a:extLst>
              <a:ext uri="{FF2B5EF4-FFF2-40B4-BE49-F238E27FC236}">
                <a16:creationId xmlns:a16="http://schemas.microsoft.com/office/drawing/2014/main" id="{6B860EA2-E6A8-4963-8195-AED6AA638C4B}"/>
              </a:ext>
            </a:extLst>
          </p:cNvPr>
          <p:cNvSpPr>
            <a:spLocks noGrp="1"/>
          </p:cNvSpPr>
          <p:nvPr>
            <p:ph sz="half" idx="2"/>
          </p:nvPr>
        </p:nvSpPr>
        <p:spPr>
          <a:xfrm>
            <a:off x="4629150" y="1467803"/>
            <a:ext cx="4210050" cy="4888548"/>
          </a:xfrm>
        </p:spPr>
        <p:txBody>
          <a:bodyPr>
            <a:normAutofit fontScale="92500" lnSpcReduction="20000"/>
          </a:bodyPr>
          <a:lstStyle/>
          <a:p>
            <a:r>
              <a:rPr lang="en-US" dirty="0"/>
              <a:t>Prohibits info blocking, i.e., practice that is likely to interfere with access, exchange, or use of electronic health info,</a:t>
            </a:r>
          </a:p>
          <a:p>
            <a:pPr marL="0" indent="0">
              <a:buNone/>
            </a:pPr>
            <a:r>
              <a:rPr lang="en-US" dirty="0"/>
              <a:t>and</a:t>
            </a:r>
          </a:p>
          <a:p>
            <a:r>
              <a:rPr lang="en-US" dirty="0"/>
              <a:t>Provider: </a:t>
            </a:r>
            <a:r>
              <a:rPr lang="en-US" u="sng" dirty="0"/>
              <a:t>knows</a:t>
            </a:r>
            <a:r>
              <a:rPr lang="en-US" dirty="0"/>
              <a:t> practice is unreasonable and likely to interfere.</a:t>
            </a:r>
          </a:p>
          <a:p>
            <a:r>
              <a:rPr lang="en-US" dirty="0"/>
              <a:t>Developer/HIN/HIE:  </a:t>
            </a:r>
            <a:r>
              <a:rPr lang="en-US" u="sng" dirty="0"/>
              <a:t>knows or should know</a:t>
            </a:r>
            <a:r>
              <a:rPr lang="en-US" dirty="0"/>
              <a:t> practice is likely to interfere.</a:t>
            </a:r>
          </a:p>
          <a:p>
            <a:pPr marL="0" indent="0">
              <a:buNone/>
            </a:pPr>
            <a:r>
              <a:rPr lang="en-US" sz="2200" dirty="0"/>
              <a:t>(45 CFR 171.103)</a:t>
            </a:r>
          </a:p>
        </p:txBody>
      </p:sp>
      <p:sp>
        <p:nvSpPr>
          <p:cNvPr id="5" name="Slide Number Placeholder 4">
            <a:extLst>
              <a:ext uri="{FF2B5EF4-FFF2-40B4-BE49-F238E27FC236}">
                <a16:creationId xmlns:a16="http://schemas.microsoft.com/office/drawing/2014/main" id="{35F48AD9-2F6C-438F-8C67-371B537D0391}"/>
              </a:ext>
            </a:extLst>
          </p:cNvPr>
          <p:cNvSpPr>
            <a:spLocks noGrp="1"/>
          </p:cNvSpPr>
          <p:nvPr>
            <p:ph type="sldNum" sz="quarter" idx="12"/>
          </p:nvPr>
        </p:nvSpPr>
        <p:spPr/>
        <p:txBody>
          <a:bodyPr/>
          <a:lstStyle/>
          <a:p>
            <a:fld id="{3A09F430-FB86-47CC-9B9A-75042EBE4A73}" type="slidenum">
              <a:rPr lang="en-US" smtClean="0"/>
              <a:pPr/>
              <a:t>48</a:t>
            </a:fld>
            <a:endParaRPr lang="en-US" dirty="0"/>
          </a:p>
        </p:txBody>
      </p:sp>
    </p:spTree>
    <p:extLst>
      <p:ext uri="{BB962C8B-B14F-4D97-AF65-F5344CB8AC3E}">
        <p14:creationId xmlns:p14="http://schemas.microsoft.com/office/powerpoint/2010/main" val="1365826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13A03E-1EF3-481E-A0EE-9549C379650F}"/>
              </a:ext>
            </a:extLst>
          </p:cNvPr>
          <p:cNvSpPr>
            <a:spLocks noGrp="1"/>
          </p:cNvSpPr>
          <p:nvPr>
            <p:ph type="title"/>
          </p:nvPr>
        </p:nvSpPr>
        <p:spPr/>
        <p:txBody>
          <a:bodyPr>
            <a:noAutofit/>
          </a:bodyPr>
          <a:lstStyle/>
          <a:p>
            <a:r>
              <a:rPr lang="en-US" dirty="0"/>
              <a:t>Info Blocking Rule:</a:t>
            </a:r>
            <a:br>
              <a:rPr lang="en-US" dirty="0"/>
            </a:br>
            <a:r>
              <a:rPr lang="en-US" dirty="0"/>
              <a:t>Penalties</a:t>
            </a:r>
          </a:p>
        </p:txBody>
      </p:sp>
      <p:sp>
        <p:nvSpPr>
          <p:cNvPr id="3" name="Text Placeholder 2">
            <a:extLst>
              <a:ext uri="{FF2B5EF4-FFF2-40B4-BE49-F238E27FC236}">
                <a16:creationId xmlns:a16="http://schemas.microsoft.com/office/drawing/2014/main" id="{AF39BD4C-38D9-49E0-A731-F53F576368C5}"/>
              </a:ext>
            </a:extLst>
          </p:cNvPr>
          <p:cNvSpPr>
            <a:spLocks noGrp="1"/>
          </p:cNvSpPr>
          <p:nvPr>
            <p:ph type="body" idx="1"/>
          </p:nvPr>
        </p:nvSpPr>
        <p:spPr/>
        <p:txBody>
          <a:bodyPr/>
          <a:lstStyle/>
          <a:p>
            <a:r>
              <a:rPr lang="en-US" dirty="0">
                <a:solidFill>
                  <a:schemeClr val="bg2">
                    <a:lumMod val="25000"/>
                  </a:schemeClr>
                </a:solidFill>
              </a:rPr>
              <a:t>Developers, HIN, HIE</a:t>
            </a:r>
          </a:p>
        </p:txBody>
      </p:sp>
      <p:sp>
        <p:nvSpPr>
          <p:cNvPr id="7" name="Content Placeholder 6">
            <a:extLst>
              <a:ext uri="{FF2B5EF4-FFF2-40B4-BE49-F238E27FC236}">
                <a16:creationId xmlns:a16="http://schemas.microsoft.com/office/drawing/2014/main" id="{E0415C15-EE2A-4F29-910C-A304373C3006}"/>
              </a:ext>
            </a:extLst>
          </p:cNvPr>
          <p:cNvSpPr>
            <a:spLocks noGrp="1"/>
          </p:cNvSpPr>
          <p:nvPr>
            <p:ph sz="half" idx="2"/>
          </p:nvPr>
        </p:nvSpPr>
        <p:spPr/>
        <p:txBody>
          <a:bodyPr>
            <a:normAutofit fontScale="92500" lnSpcReduction="10000"/>
          </a:bodyPr>
          <a:lstStyle/>
          <a:p>
            <a:r>
              <a:rPr lang="en-US" dirty="0"/>
              <a:t>Complaints to ONC</a:t>
            </a:r>
          </a:p>
          <a:p>
            <a:pPr lvl="1"/>
            <a:r>
              <a:rPr lang="en-US" dirty="0">
                <a:hlinkClick r:id="rId2"/>
              </a:rPr>
              <a:t>https://www.healthit.gov/topic/information-blocking</a:t>
            </a:r>
            <a:r>
              <a:rPr lang="en-US" dirty="0"/>
              <a:t>. </a:t>
            </a:r>
          </a:p>
          <a:p>
            <a:r>
              <a:rPr lang="en-US" dirty="0"/>
              <a:t>ONC investigations</a:t>
            </a:r>
          </a:p>
          <a:p>
            <a:r>
              <a:rPr lang="en-US" dirty="0"/>
              <a:t>Proposed rule:</a:t>
            </a:r>
          </a:p>
          <a:p>
            <a:pPr lvl="1"/>
            <a:r>
              <a:rPr lang="en-US" dirty="0"/>
              <a:t>Civil monetary penalties of up to $1,000,000 per violation</a:t>
            </a:r>
          </a:p>
          <a:p>
            <a:pPr marL="0" indent="0">
              <a:buNone/>
            </a:pPr>
            <a:r>
              <a:rPr lang="en-US" sz="2200" dirty="0"/>
              <a:t>(85 FR 22979 (4/24/2020); proposed 42 CFR 1003.1420)</a:t>
            </a:r>
          </a:p>
        </p:txBody>
      </p:sp>
      <p:sp>
        <p:nvSpPr>
          <p:cNvPr id="4" name="Text Placeholder 3">
            <a:extLst>
              <a:ext uri="{FF2B5EF4-FFF2-40B4-BE49-F238E27FC236}">
                <a16:creationId xmlns:a16="http://schemas.microsoft.com/office/drawing/2014/main" id="{2DA1FED9-0597-4E44-BCC6-556982A2A53E}"/>
              </a:ext>
            </a:extLst>
          </p:cNvPr>
          <p:cNvSpPr>
            <a:spLocks noGrp="1"/>
          </p:cNvSpPr>
          <p:nvPr>
            <p:ph type="body" sz="quarter" idx="3"/>
          </p:nvPr>
        </p:nvSpPr>
        <p:spPr/>
        <p:txBody>
          <a:bodyPr/>
          <a:lstStyle/>
          <a:p>
            <a:r>
              <a:rPr lang="en-US" dirty="0">
                <a:solidFill>
                  <a:schemeClr val="bg2">
                    <a:lumMod val="25000"/>
                  </a:schemeClr>
                </a:solidFill>
              </a:rPr>
              <a:t>Healthcare Providers</a:t>
            </a:r>
          </a:p>
        </p:txBody>
      </p:sp>
      <p:sp>
        <p:nvSpPr>
          <p:cNvPr id="8" name="Content Placeholder 7">
            <a:extLst>
              <a:ext uri="{FF2B5EF4-FFF2-40B4-BE49-F238E27FC236}">
                <a16:creationId xmlns:a16="http://schemas.microsoft.com/office/drawing/2014/main" id="{3C6BAC3A-610E-4B54-A159-A6764A8D20FB}"/>
              </a:ext>
            </a:extLst>
          </p:cNvPr>
          <p:cNvSpPr>
            <a:spLocks noGrp="1"/>
          </p:cNvSpPr>
          <p:nvPr>
            <p:ph sz="quarter" idx="4"/>
          </p:nvPr>
        </p:nvSpPr>
        <p:spPr/>
        <p:txBody>
          <a:bodyPr>
            <a:normAutofit fontScale="92500" lnSpcReduction="10000"/>
          </a:bodyPr>
          <a:lstStyle/>
          <a:p>
            <a:r>
              <a:rPr lang="en-US" dirty="0"/>
              <a:t>“Appropriate disincentives to be established by HHS.”</a:t>
            </a:r>
          </a:p>
          <a:p>
            <a:r>
              <a:rPr lang="en-US" dirty="0"/>
              <a:t>Waiting for rule.</a:t>
            </a:r>
          </a:p>
        </p:txBody>
      </p:sp>
      <p:sp>
        <p:nvSpPr>
          <p:cNvPr id="5" name="Slide Number Placeholder 4">
            <a:extLst>
              <a:ext uri="{FF2B5EF4-FFF2-40B4-BE49-F238E27FC236}">
                <a16:creationId xmlns:a16="http://schemas.microsoft.com/office/drawing/2014/main" id="{5079F4FD-F3DF-41A1-8B38-D2B0FA28A0C6}"/>
              </a:ext>
            </a:extLst>
          </p:cNvPr>
          <p:cNvSpPr>
            <a:spLocks noGrp="1"/>
          </p:cNvSpPr>
          <p:nvPr>
            <p:ph type="sldNum" sz="quarter" idx="12"/>
          </p:nvPr>
        </p:nvSpPr>
        <p:spPr/>
        <p:txBody>
          <a:bodyPr/>
          <a:lstStyle/>
          <a:p>
            <a:fld id="{3A09F430-FB86-47CC-9B9A-75042EBE4A73}" type="slidenum">
              <a:rPr lang="en-US" smtClean="0"/>
              <a:pPr/>
              <a:t>49</a:t>
            </a:fld>
            <a:endParaRPr lang="en-US" dirty="0"/>
          </a:p>
        </p:txBody>
      </p:sp>
      <p:pic>
        <p:nvPicPr>
          <p:cNvPr id="2" name="Picture 1">
            <a:extLst>
              <a:ext uri="{FF2B5EF4-FFF2-40B4-BE49-F238E27FC236}">
                <a16:creationId xmlns:a16="http://schemas.microsoft.com/office/drawing/2014/main" id="{3813FCF2-C248-4AC7-8811-733D217941A2}"/>
              </a:ext>
            </a:extLst>
          </p:cNvPr>
          <p:cNvPicPr>
            <a:picLocks noChangeAspect="1"/>
          </p:cNvPicPr>
          <p:nvPr/>
        </p:nvPicPr>
        <p:blipFill>
          <a:blip r:embed="rId3"/>
          <a:stretch>
            <a:fillRect/>
          </a:stretch>
        </p:blipFill>
        <p:spPr>
          <a:xfrm>
            <a:off x="4760118" y="3886200"/>
            <a:ext cx="3887391" cy="2313854"/>
          </a:xfrm>
          <a:prstGeom prst="rect">
            <a:avLst/>
          </a:prstGeom>
        </p:spPr>
      </p:pic>
    </p:spTree>
    <p:extLst>
      <p:ext uri="{BB962C8B-B14F-4D97-AF65-F5344CB8AC3E}">
        <p14:creationId xmlns:p14="http://schemas.microsoft.com/office/powerpoint/2010/main" val="2326638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normAutofit fontScale="85000" lnSpcReduction="20000"/>
          </a:bodyPr>
          <a:lstStyle/>
          <a:p>
            <a:r>
              <a:rPr lang="en-US" dirty="0"/>
              <a:t>Stanger, </a:t>
            </a:r>
            <a:r>
              <a:rPr lang="en-US" i="1" dirty="0"/>
              <a:t>Telehealth in Idaho: Regulations Withdrawn</a:t>
            </a:r>
            <a:r>
              <a:rPr lang="en-US" dirty="0"/>
              <a:t>, </a:t>
            </a:r>
            <a:r>
              <a:rPr lang="en-US" dirty="0">
                <a:hlinkClick r:id="rId2"/>
              </a:rPr>
              <a:t>https://www.hollandhart.com/telehealth-in-idaho-regulations-withdrawn</a:t>
            </a:r>
            <a:endParaRPr lang="en-US" dirty="0"/>
          </a:p>
          <a:p>
            <a:r>
              <a:rPr lang="en-US" dirty="0"/>
              <a:t>Stanger, </a:t>
            </a:r>
            <a:r>
              <a:rPr lang="en-US" i="1" dirty="0"/>
              <a:t>No Surprise Billing Rules: Checklist for Providers</a:t>
            </a:r>
            <a:r>
              <a:rPr lang="en-US" dirty="0"/>
              <a:t>, </a:t>
            </a:r>
            <a:r>
              <a:rPr lang="en-US" dirty="0">
                <a:hlinkClick r:id="rId3"/>
              </a:rPr>
              <a:t>https://www.hollandhart.com/no-surprise-billing-rules-checklist-for-providers</a:t>
            </a:r>
            <a:r>
              <a:rPr lang="en-US" dirty="0"/>
              <a:t> </a:t>
            </a:r>
          </a:p>
          <a:p>
            <a:r>
              <a:rPr lang="en-US" dirty="0"/>
              <a:t>Stanger, </a:t>
            </a:r>
            <a:r>
              <a:rPr lang="en-US" i="1" dirty="0"/>
              <a:t>Idaho Patient Act Changes</a:t>
            </a:r>
            <a:r>
              <a:rPr lang="en-US" dirty="0"/>
              <a:t>, </a:t>
            </a:r>
            <a:r>
              <a:rPr lang="en-US" dirty="0">
                <a:hlinkClick r:id="rId4"/>
              </a:rPr>
              <a:t>https://www.hollandhart.com/idaho-patient-act-changes</a:t>
            </a:r>
            <a:endParaRPr lang="en-US" dirty="0"/>
          </a:p>
          <a:p>
            <a:r>
              <a:rPr lang="en-US" dirty="0"/>
              <a:t>Stanger, </a:t>
            </a:r>
            <a:r>
              <a:rPr lang="en-US" i="1" dirty="0"/>
              <a:t>Beware Laws Affecting Healthcare Transactions</a:t>
            </a:r>
            <a:r>
              <a:rPr lang="en-US" dirty="0"/>
              <a:t>, </a:t>
            </a:r>
            <a:r>
              <a:rPr lang="en-US" dirty="0">
                <a:hlinkClick r:id="rId5"/>
              </a:rPr>
              <a:t>https://www.hollandhart.com/beware-laws-affecting-healthcare-transactions</a:t>
            </a:r>
            <a:r>
              <a:rPr lang="en-US" dirty="0"/>
              <a:t> </a:t>
            </a:r>
          </a:p>
          <a:p>
            <a:r>
              <a:rPr lang="en-US" dirty="0"/>
              <a:t>Stanger, </a:t>
            </a:r>
            <a:r>
              <a:rPr lang="en-US" i="1" dirty="0"/>
              <a:t>New Physician Assistant Collaboration Rules for Idaho</a:t>
            </a:r>
            <a:r>
              <a:rPr lang="en-US" dirty="0"/>
              <a:t>, </a:t>
            </a:r>
            <a:r>
              <a:rPr lang="en-US" dirty="0">
                <a:hlinkClick r:id="rId6"/>
              </a:rPr>
              <a:t>https://www.hollandhart.com/new-physician-assistant-collaboration-rules-for-idaho</a:t>
            </a:r>
            <a:r>
              <a:rPr lang="en-US" dirty="0"/>
              <a:t> </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E1BC7E77-0FDC-4DA5-92B3-D307CD1E96CF}"/>
              </a:ext>
            </a:extLst>
          </p:cNvPr>
          <p:cNvSpPr>
            <a:spLocks noGrp="1"/>
          </p:cNvSpPr>
          <p:nvPr>
            <p:ph type="sldNum" sz="quarter" idx="12"/>
          </p:nvPr>
        </p:nvSpPr>
        <p:spPr/>
        <p:txBody>
          <a:bodyPr/>
          <a:lstStyle/>
          <a:p>
            <a:fld id="{3A09F430-FB86-47CC-9B9A-75042EBE4A73}" type="slidenum">
              <a:rPr lang="en-US" smtClean="0"/>
              <a:pPr/>
              <a:t>5</a:t>
            </a:fld>
            <a:endParaRPr lang="en-US" dirty="0"/>
          </a:p>
        </p:txBody>
      </p:sp>
    </p:spTree>
    <p:extLst>
      <p:ext uri="{BB962C8B-B14F-4D97-AF65-F5344CB8AC3E}">
        <p14:creationId xmlns:p14="http://schemas.microsoft.com/office/powerpoint/2010/main" val="4191454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2F9448-A48B-4AFE-8D31-1D2F7BB8C7E6}"/>
              </a:ext>
            </a:extLst>
          </p:cNvPr>
          <p:cNvSpPr>
            <a:spLocks noGrp="1"/>
          </p:cNvSpPr>
          <p:nvPr>
            <p:ph type="title"/>
          </p:nvPr>
        </p:nvSpPr>
        <p:spPr/>
        <p:txBody>
          <a:bodyPr/>
          <a:lstStyle/>
          <a:p>
            <a:r>
              <a:rPr lang="en-US" dirty="0"/>
              <a:t>Info blocking:</a:t>
            </a:r>
            <a:br>
              <a:rPr lang="en-US" dirty="0"/>
            </a:br>
            <a:r>
              <a:rPr lang="en-US" dirty="0"/>
              <a:t>examples</a:t>
            </a:r>
          </a:p>
        </p:txBody>
      </p:sp>
      <p:sp>
        <p:nvSpPr>
          <p:cNvPr id="9" name="Content Placeholder 8">
            <a:extLst>
              <a:ext uri="{FF2B5EF4-FFF2-40B4-BE49-F238E27FC236}">
                <a16:creationId xmlns:a16="http://schemas.microsoft.com/office/drawing/2014/main" id="{1F5D4B32-5480-4747-8D05-EB4C557506D6}"/>
              </a:ext>
            </a:extLst>
          </p:cNvPr>
          <p:cNvSpPr>
            <a:spLocks noGrp="1"/>
          </p:cNvSpPr>
          <p:nvPr>
            <p:ph idx="1"/>
          </p:nvPr>
        </p:nvSpPr>
        <p:spPr/>
        <p:txBody>
          <a:bodyPr/>
          <a:lstStyle/>
          <a:p>
            <a:r>
              <a:rPr lang="en-US" dirty="0"/>
              <a:t>Refusing to timely respond to requests.</a:t>
            </a:r>
          </a:p>
          <a:p>
            <a:r>
              <a:rPr lang="en-US" dirty="0"/>
              <a:t>Charging excessive fees.</a:t>
            </a:r>
          </a:p>
          <a:p>
            <a:r>
              <a:rPr lang="en-US" dirty="0"/>
              <a:t>Imposing unreasonable administrative hurdles.</a:t>
            </a:r>
          </a:p>
          <a:p>
            <a:r>
              <a:rPr lang="en-US" dirty="0"/>
              <a:t>Imposing unreasonable contract terms, e.g., EHR agreements, BAAs, etc.</a:t>
            </a:r>
          </a:p>
          <a:p>
            <a:r>
              <a:rPr lang="en-US" dirty="0"/>
              <a:t>Implementing health IT in nonstandard ways that increase the burden.</a:t>
            </a:r>
          </a:p>
          <a:p>
            <a:r>
              <a:rPr lang="en-US" dirty="0"/>
              <a:t>Others?</a:t>
            </a:r>
          </a:p>
        </p:txBody>
      </p:sp>
      <p:sp>
        <p:nvSpPr>
          <p:cNvPr id="7" name="Slide Number Placeholder 6">
            <a:extLst>
              <a:ext uri="{FF2B5EF4-FFF2-40B4-BE49-F238E27FC236}">
                <a16:creationId xmlns:a16="http://schemas.microsoft.com/office/drawing/2014/main" id="{8BD8E0FC-29DF-4860-A0CC-8FC18811108C}"/>
              </a:ext>
            </a:extLst>
          </p:cNvPr>
          <p:cNvSpPr>
            <a:spLocks noGrp="1"/>
          </p:cNvSpPr>
          <p:nvPr>
            <p:ph type="sldNum" sz="quarter" idx="12"/>
          </p:nvPr>
        </p:nvSpPr>
        <p:spPr/>
        <p:txBody>
          <a:bodyPr/>
          <a:lstStyle/>
          <a:p>
            <a:fld id="{3A09F430-FB86-47CC-9B9A-75042EBE4A73}" type="slidenum">
              <a:rPr lang="en-US" smtClean="0"/>
              <a:pPr/>
              <a:t>50</a:t>
            </a:fld>
            <a:endParaRPr lang="en-US" dirty="0"/>
          </a:p>
        </p:txBody>
      </p:sp>
    </p:spTree>
    <p:extLst>
      <p:ext uri="{BB962C8B-B14F-4D97-AF65-F5344CB8AC3E}">
        <p14:creationId xmlns:p14="http://schemas.microsoft.com/office/powerpoint/2010/main" val="504603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DC04-0295-4019-9FA7-3BCF8F1D66BE}"/>
              </a:ext>
            </a:extLst>
          </p:cNvPr>
          <p:cNvSpPr>
            <a:spLocks noGrp="1"/>
          </p:cNvSpPr>
          <p:nvPr>
            <p:ph type="title"/>
          </p:nvPr>
        </p:nvSpPr>
        <p:spPr/>
        <p:txBody>
          <a:bodyPr/>
          <a:lstStyle/>
          <a:p>
            <a:r>
              <a:rPr lang="en-US" u="sng" dirty="0"/>
              <a:t>Not</a:t>
            </a:r>
            <a:r>
              <a:rPr lang="en-US" dirty="0"/>
              <a:t> Info blocking</a:t>
            </a:r>
          </a:p>
        </p:txBody>
      </p:sp>
      <p:sp>
        <p:nvSpPr>
          <p:cNvPr id="6" name="Content Placeholder 5">
            <a:extLst>
              <a:ext uri="{FF2B5EF4-FFF2-40B4-BE49-F238E27FC236}">
                <a16:creationId xmlns:a16="http://schemas.microsoft.com/office/drawing/2014/main" id="{206F5D19-5DF3-4AAB-9737-987A0439D6A4}"/>
              </a:ext>
            </a:extLst>
          </p:cNvPr>
          <p:cNvSpPr>
            <a:spLocks noGrp="1"/>
          </p:cNvSpPr>
          <p:nvPr>
            <p:ph idx="1"/>
          </p:nvPr>
        </p:nvSpPr>
        <p:spPr/>
        <p:txBody>
          <a:bodyPr/>
          <a:lstStyle/>
          <a:p>
            <a:r>
              <a:rPr lang="en-US" sz="3000" dirty="0"/>
              <a:t>Action required by law. </a:t>
            </a:r>
          </a:p>
          <a:p>
            <a:pPr lvl="1"/>
            <a:r>
              <a:rPr lang="en-US" sz="2800" dirty="0"/>
              <a:t>HIPAA, 42 CFR part 2, state privacy laws, etc.</a:t>
            </a:r>
          </a:p>
          <a:p>
            <a:pPr lvl="1"/>
            <a:r>
              <a:rPr lang="en-US" sz="2800" dirty="0"/>
              <a:t>Laws require conditions before disclosure, e.g., patient consent.</a:t>
            </a:r>
          </a:p>
          <a:p>
            <a:r>
              <a:rPr lang="en-US" sz="3000" dirty="0"/>
              <a:t>Action is reasonable under the circumstances.</a:t>
            </a:r>
          </a:p>
          <a:p>
            <a:r>
              <a:rPr lang="en-US" sz="3000" dirty="0"/>
              <a:t>Action fits within regulatory exception.</a:t>
            </a:r>
          </a:p>
          <a:p>
            <a:endParaRPr lang="en-US" dirty="0"/>
          </a:p>
        </p:txBody>
      </p:sp>
      <p:sp>
        <p:nvSpPr>
          <p:cNvPr id="5" name="Slide Number Placeholder 4">
            <a:extLst>
              <a:ext uri="{FF2B5EF4-FFF2-40B4-BE49-F238E27FC236}">
                <a16:creationId xmlns:a16="http://schemas.microsoft.com/office/drawing/2014/main" id="{218568C7-A8F5-478D-9E5C-294722A31FD4}"/>
              </a:ext>
            </a:extLst>
          </p:cNvPr>
          <p:cNvSpPr>
            <a:spLocks noGrp="1"/>
          </p:cNvSpPr>
          <p:nvPr>
            <p:ph type="sldNum" sz="quarter" idx="12"/>
          </p:nvPr>
        </p:nvSpPr>
        <p:spPr/>
        <p:txBody>
          <a:bodyPr/>
          <a:lstStyle/>
          <a:p>
            <a:fld id="{3A09F430-FB86-47CC-9B9A-75042EBE4A73}" type="slidenum">
              <a:rPr lang="en-US" smtClean="0"/>
              <a:pPr/>
              <a:t>51</a:t>
            </a:fld>
            <a:endParaRPr lang="en-US" dirty="0"/>
          </a:p>
        </p:txBody>
      </p:sp>
    </p:spTree>
    <p:extLst>
      <p:ext uri="{BB962C8B-B14F-4D97-AF65-F5344CB8AC3E}">
        <p14:creationId xmlns:p14="http://schemas.microsoft.com/office/powerpoint/2010/main" val="2178300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A8C3B-56F2-42CF-BCD7-E65F20BF335F}"/>
              </a:ext>
            </a:extLst>
          </p:cNvPr>
          <p:cNvSpPr>
            <a:spLocks noGrp="1"/>
          </p:cNvSpPr>
          <p:nvPr>
            <p:ph type="title"/>
          </p:nvPr>
        </p:nvSpPr>
        <p:spPr/>
        <p:txBody>
          <a:bodyPr/>
          <a:lstStyle/>
          <a:p>
            <a:r>
              <a:rPr lang="en-US" dirty="0"/>
              <a:t>Info blocking exceptions</a:t>
            </a:r>
          </a:p>
        </p:txBody>
      </p:sp>
      <p:pic>
        <p:nvPicPr>
          <p:cNvPr id="8" name="Content Placeholder 7">
            <a:extLst>
              <a:ext uri="{FF2B5EF4-FFF2-40B4-BE49-F238E27FC236}">
                <a16:creationId xmlns:a16="http://schemas.microsoft.com/office/drawing/2014/main" id="{3BAD0D9C-0B08-4A03-A264-DABC97206567}"/>
              </a:ext>
            </a:extLst>
          </p:cNvPr>
          <p:cNvPicPr>
            <a:picLocks noGrp="1" noChangeAspect="1"/>
          </p:cNvPicPr>
          <p:nvPr>
            <p:ph idx="1"/>
          </p:nvPr>
        </p:nvPicPr>
        <p:blipFill>
          <a:blip r:embed="rId2"/>
          <a:stretch>
            <a:fillRect/>
          </a:stretch>
        </p:blipFill>
        <p:spPr>
          <a:xfrm>
            <a:off x="-92467" y="1390140"/>
            <a:ext cx="9236467" cy="5425616"/>
          </a:xfrm>
          <a:prstGeom prst="rect">
            <a:avLst/>
          </a:prstGeom>
        </p:spPr>
      </p:pic>
      <p:sp>
        <p:nvSpPr>
          <p:cNvPr id="5" name="Slide Number Placeholder 4">
            <a:extLst>
              <a:ext uri="{FF2B5EF4-FFF2-40B4-BE49-F238E27FC236}">
                <a16:creationId xmlns:a16="http://schemas.microsoft.com/office/drawing/2014/main" id="{CFA76462-1FA1-4205-9A71-539073005EB8}"/>
              </a:ext>
            </a:extLst>
          </p:cNvPr>
          <p:cNvSpPr>
            <a:spLocks noGrp="1"/>
          </p:cNvSpPr>
          <p:nvPr>
            <p:ph type="sldNum" sz="quarter" idx="12"/>
          </p:nvPr>
        </p:nvSpPr>
        <p:spPr/>
        <p:txBody>
          <a:bodyPr/>
          <a:lstStyle/>
          <a:p>
            <a:fld id="{3A09F430-FB86-47CC-9B9A-75042EBE4A73}" type="slidenum">
              <a:rPr lang="en-US" smtClean="0"/>
              <a:pPr/>
              <a:t>52</a:t>
            </a:fld>
            <a:endParaRPr lang="en-US" dirty="0"/>
          </a:p>
        </p:txBody>
      </p:sp>
    </p:spTree>
    <p:extLst>
      <p:ext uri="{BB962C8B-B14F-4D97-AF65-F5344CB8AC3E}">
        <p14:creationId xmlns:p14="http://schemas.microsoft.com/office/powerpoint/2010/main" val="3617611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098D-6D79-4A5C-B7E0-D95D9C0F1B1C}"/>
              </a:ext>
            </a:extLst>
          </p:cNvPr>
          <p:cNvSpPr>
            <a:spLocks noGrp="1"/>
          </p:cNvSpPr>
          <p:nvPr>
            <p:ph type="title"/>
          </p:nvPr>
        </p:nvSpPr>
        <p:spPr>
          <a:xfrm>
            <a:off x="628650" y="85154"/>
            <a:ext cx="8166029" cy="1143001"/>
          </a:xfrm>
        </p:spPr>
        <p:txBody>
          <a:bodyPr/>
          <a:lstStyle/>
          <a:p>
            <a:r>
              <a:rPr lang="en-US" sz="3600" dirty="0">
                <a:hlinkClick r:id="rId2">
                  <a:extLst>
                    <a:ext uri="{A12FA001-AC4F-418D-AE19-62706E023703}">
                      <ahyp:hlinkClr xmlns:ahyp="http://schemas.microsoft.com/office/drawing/2018/hyperlinkcolor" val="tx"/>
                    </a:ext>
                  </a:extLst>
                </a:hlinkClick>
              </a:rPr>
              <a:t>https://www.healthit.gov/topic/information-blocking</a:t>
            </a:r>
            <a:r>
              <a:rPr lang="en-US" sz="3600" dirty="0"/>
              <a:t> </a:t>
            </a:r>
          </a:p>
        </p:txBody>
      </p:sp>
      <p:pic>
        <p:nvPicPr>
          <p:cNvPr id="6" name="Content Placeholder 5">
            <a:extLst>
              <a:ext uri="{FF2B5EF4-FFF2-40B4-BE49-F238E27FC236}">
                <a16:creationId xmlns:a16="http://schemas.microsoft.com/office/drawing/2014/main" id="{AC29DBB5-1FBE-48E6-BB8B-A3519E75A59D}"/>
              </a:ext>
            </a:extLst>
          </p:cNvPr>
          <p:cNvPicPr>
            <a:picLocks noGrp="1" noChangeAspect="1"/>
          </p:cNvPicPr>
          <p:nvPr>
            <p:ph idx="1"/>
          </p:nvPr>
        </p:nvPicPr>
        <p:blipFill>
          <a:blip r:embed="rId3"/>
          <a:stretch>
            <a:fillRect/>
          </a:stretch>
        </p:blipFill>
        <p:spPr>
          <a:xfrm>
            <a:off x="-1" y="1409267"/>
            <a:ext cx="9239141" cy="5197016"/>
          </a:xfrm>
        </p:spPr>
      </p:pic>
      <p:sp>
        <p:nvSpPr>
          <p:cNvPr id="4" name="Slide Number Placeholder 3">
            <a:extLst>
              <a:ext uri="{FF2B5EF4-FFF2-40B4-BE49-F238E27FC236}">
                <a16:creationId xmlns:a16="http://schemas.microsoft.com/office/drawing/2014/main" id="{903D3BA7-3FA7-4D6D-BBCF-A324FB7ABB08}"/>
              </a:ext>
            </a:extLst>
          </p:cNvPr>
          <p:cNvSpPr>
            <a:spLocks noGrp="1"/>
          </p:cNvSpPr>
          <p:nvPr>
            <p:ph type="sldNum" sz="quarter" idx="12"/>
          </p:nvPr>
        </p:nvSpPr>
        <p:spPr/>
        <p:txBody>
          <a:bodyPr/>
          <a:lstStyle/>
          <a:p>
            <a:fld id="{3A09F430-FB86-47CC-9B9A-75042EBE4A73}" type="slidenum">
              <a:rPr lang="en-US" smtClean="0"/>
              <a:pPr/>
              <a:t>53</a:t>
            </a:fld>
            <a:endParaRPr lang="en-US" dirty="0"/>
          </a:p>
        </p:txBody>
      </p:sp>
    </p:spTree>
    <p:extLst>
      <p:ext uri="{BB962C8B-B14F-4D97-AF65-F5344CB8AC3E}">
        <p14:creationId xmlns:p14="http://schemas.microsoft.com/office/powerpoint/2010/main" val="814793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35" y="274638"/>
            <a:ext cx="8229600" cy="1143000"/>
          </a:xfrm>
        </p:spPr>
        <p:txBody>
          <a:bodyPr>
            <a:noAutofit/>
          </a:bodyPr>
          <a:lstStyle/>
          <a:p>
            <a:r>
              <a:rPr lang="en-US" dirty="0">
                <a:latin typeface="Open Sans" panose="020B0604020202020204" charset="0"/>
                <a:ea typeface="Open Sans" panose="020B0604020202020204" charset="0"/>
                <a:cs typeface="Open Sans" panose="020B0604020202020204" charset="0"/>
              </a:rPr>
              <a:t>No surprise billing rules</a:t>
            </a:r>
            <a:br>
              <a:rPr lang="en-US" dirty="0">
                <a:latin typeface="Open Sans" panose="020B0604020202020204" charset="0"/>
                <a:ea typeface="Open Sans" panose="020B0604020202020204" charset="0"/>
                <a:cs typeface="Open Sans" panose="020B0604020202020204" charset="0"/>
              </a:rPr>
            </a:br>
            <a:r>
              <a:rPr lang="en-US" dirty="0">
                <a:latin typeface="Open Sans" panose="020B0604020202020204" charset="0"/>
                <a:ea typeface="Open Sans" panose="020B0604020202020204" charset="0"/>
                <a:cs typeface="Open Sans" panose="020B0604020202020204" charset="0"/>
              </a:rPr>
              <a:t>45 CFR part 149</a:t>
            </a:r>
          </a:p>
        </p:txBody>
      </p:sp>
      <p:pic>
        <p:nvPicPr>
          <p:cNvPr id="6" name="Content Placeholder 5">
            <a:extLst>
              <a:ext uri="{FF2B5EF4-FFF2-40B4-BE49-F238E27FC236}">
                <a16:creationId xmlns:a16="http://schemas.microsoft.com/office/drawing/2014/main" id="{F78C3AEB-492F-4B20-855E-0FBAE2CA576A}"/>
              </a:ext>
            </a:extLst>
          </p:cNvPr>
          <p:cNvPicPr>
            <a:picLocks noGrp="1" noChangeAspect="1"/>
          </p:cNvPicPr>
          <p:nvPr>
            <p:ph idx="1"/>
          </p:nvPr>
        </p:nvPicPr>
        <p:blipFill>
          <a:blip r:embed="rId2"/>
          <a:stretch>
            <a:fillRect/>
          </a:stretch>
        </p:blipFill>
        <p:spPr>
          <a:xfrm>
            <a:off x="1143000" y="1516062"/>
            <a:ext cx="6858000" cy="4572000"/>
          </a:xfrm>
          <a:prstGeom prst="rect">
            <a:avLst/>
          </a:prstGeom>
        </p:spPr>
      </p:pic>
    </p:spTree>
    <p:extLst>
      <p:ext uri="{BB962C8B-B14F-4D97-AF65-F5344CB8AC3E}">
        <p14:creationId xmlns:p14="http://schemas.microsoft.com/office/powerpoint/2010/main" val="2574934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F2EDB8-42DC-44C2-8453-7E35C4EF6795}"/>
              </a:ext>
            </a:extLst>
          </p:cNvPr>
          <p:cNvSpPr>
            <a:spLocks noGrp="1"/>
          </p:cNvSpPr>
          <p:nvPr>
            <p:ph type="title"/>
          </p:nvPr>
        </p:nvSpPr>
        <p:spPr>
          <a:xfrm>
            <a:off x="628650" y="260668"/>
            <a:ext cx="7886700" cy="914400"/>
          </a:xfrm>
        </p:spPr>
        <p:txBody>
          <a:bodyPr/>
          <a:lstStyle/>
          <a:p>
            <a:r>
              <a:rPr lang="en-US" dirty="0"/>
              <a:t>No Surprise billing rules</a:t>
            </a:r>
            <a:endParaRPr lang="en-US" b="1" dirty="0">
              <a:solidFill>
                <a:srgbClr val="FFFF00"/>
              </a:solidFill>
            </a:endParaRPr>
          </a:p>
        </p:txBody>
      </p:sp>
      <p:sp>
        <p:nvSpPr>
          <p:cNvPr id="7" name="Text Placeholder 6">
            <a:extLst>
              <a:ext uri="{FF2B5EF4-FFF2-40B4-BE49-F238E27FC236}">
                <a16:creationId xmlns:a16="http://schemas.microsoft.com/office/drawing/2014/main" id="{BB80E571-E0C4-405D-816C-196C0F33CB75}"/>
              </a:ext>
            </a:extLst>
          </p:cNvPr>
          <p:cNvSpPr>
            <a:spLocks noGrp="1"/>
          </p:cNvSpPr>
          <p:nvPr>
            <p:ph type="body" idx="1"/>
          </p:nvPr>
        </p:nvSpPr>
        <p:spPr>
          <a:xfrm>
            <a:off x="386499" y="1485218"/>
            <a:ext cx="4111683" cy="503838"/>
          </a:xfrm>
        </p:spPr>
        <p:txBody>
          <a:bodyPr>
            <a:normAutofit/>
          </a:bodyPr>
          <a:lstStyle/>
          <a:p>
            <a:r>
              <a:rPr lang="en-US" dirty="0"/>
              <a:t>Insured patients</a:t>
            </a:r>
          </a:p>
        </p:txBody>
      </p:sp>
      <p:sp>
        <p:nvSpPr>
          <p:cNvPr id="12" name="Content Placeholder 11">
            <a:extLst>
              <a:ext uri="{FF2B5EF4-FFF2-40B4-BE49-F238E27FC236}">
                <a16:creationId xmlns:a16="http://schemas.microsoft.com/office/drawing/2014/main" id="{D5A050BA-F8CF-433D-9470-2CFA830EBE14}"/>
              </a:ext>
            </a:extLst>
          </p:cNvPr>
          <p:cNvSpPr>
            <a:spLocks noGrp="1"/>
          </p:cNvSpPr>
          <p:nvPr>
            <p:ph sz="half" idx="2"/>
          </p:nvPr>
        </p:nvSpPr>
        <p:spPr>
          <a:xfrm>
            <a:off x="386499" y="2073896"/>
            <a:ext cx="4111683" cy="4647580"/>
          </a:xfrm>
        </p:spPr>
        <p:txBody>
          <a:bodyPr>
            <a:normAutofit fontScale="92500" lnSpcReduction="10000"/>
          </a:bodyPr>
          <a:lstStyle/>
          <a:p>
            <a:r>
              <a:rPr lang="en-US" sz="2400" dirty="0"/>
              <a:t>Limits amount out of network (“OON”) provider/facility may bill patient and payer.</a:t>
            </a:r>
          </a:p>
          <a:p>
            <a:r>
              <a:rPr lang="en-US" sz="2400" dirty="0"/>
              <a:t>Only applies to:</a:t>
            </a:r>
          </a:p>
          <a:p>
            <a:pPr lvl="1"/>
            <a:r>
              <a:rPr lang="en-US" dirty="0"/>
              <a:t>Hospital or freestanding emergency dept.</a:t>
            </a:r>
          </a:p>
          <a:p>
            <a:pPr lvl="1"/>
            <a:r>
              <a:rPr lang="en-US" dirty="0"/>
              <a:t>Hospital, hospital outpatient dept, or ASC.</a:t>
            </a:r>
          </a:p>
          <a:p>
            <a:r>
              <a:rPr lang="en-US" sz="2400" dirty="0"/>
              <a:t>Independent dispute resolution (“IDR”) process to re resolve disputes about charges.</a:t>
            </a:r>
          </a:p>
          <a:p>
            <a:pPr marL="0" indent="0">
              <a:buNone/>
            </a:pPr>
            <a:r>
              <a:rPr lang="en-US" sz="2000" dirty="0"/>
              <a:t>(45 CFR 149.410-.450)</a:t>
            </a:r>
          </a:p>
        </p:txBody>
      </p:sp>
      <p:sp>
        <p:nvSpPr>
          <p:cNvPr id="9" name="Text Placeholder 8">
            <a:extLst>
              <a:ext uri="{FF2B5EF4-FFF2-40B4-BE49-F238E27FC236}">
                <a16:creationId xmlns:a16="http://schemas.microsoft.com/office/drawing/2014/main" id="{E0219E7D-1183-4DBD-8A44-4BE0609D1E82}"/>
              </a:ext>
            </a:extLst>
          </p:cNvPr>
          <p:cNvSpPr>
            <a:spLocks noGrp="1"/>
          </p:cNvSpPr>
          <p:nvPr>
            <p:ph type="body" sz="quarter" idx="3"/>
          </p:nvPr>
        </p:nvSpPr>
        <p:spPr>
          <a:xfrm>
            <a:off x="4629150" y="1485218"/>
            <a:ext cx="4128351" cy="503838"/>
          </a:xfrm>
        </p:spPr>
        <p:txBody>
          <a:bodyPr>
            <a:normAutofit/>
          </a:bodyPr>
          <a:lstStyle/>
          <a:p>
            <a:r>
              <a:rPr lang="en-US" dirty="0"/>
              <a:t>Self-Pay patients</a:t>
            </a:r>
          </a:p>
        </p:txBody>
      </p:sp>
      <p:sp>
        <p:nvSpPr>
          <p:cNvPr id="13" name="Content Placeholder 12">
            <a:extLst>
              <a:ext uri="{FF2B5EF4-FFF2-40B4-BE49-F238E27FC236}">
                <a16:creationId xmlns:a16="http://schemas.microsoft.com/office/drawing/2014/main" id="{5DF37DEB-7447-402E-92C3-1E84C4D09456}"/>
              </a:ext>
            </a:extLst>
          </p:cNvPr>
          <p:cNvSpPr>
            <a:spLocks noGrp="1"/>
          </p:cNvSpPr>
          <p:nvPr>
            <p:ph sz="quarter" idx="4"/>
          </p:nvPr>
        </p:nvSpPr>
        <p:spPr>
          <a:xfrm>
            <a:off x="4629150" y="2073897"/>
            <a:ext cx="4250899" cy="4524866"/>
          </a:xfrm>
        </p:spPr>
        <p:txBody>
          <a:bodyPr>
            <a:normAutofit fontScale="92500" lnSpcReduction="10000"/>
          </a:bodyPr>
          <a:lstStyle/>
          <a:p>
            <a:r>
              <a:rPr lang="en-US" sz="2400" dirty="0"/>
              <a:t>Providers/facilities must give patient a good faith estimate of charges.</a:t>
            </a:r>
          </a:p>
          <a:p>
            <a:r>
              <a:rPr lang="en-US" sz="2400" dirty="0"/>
              <a:t>Patient-provider dispute resolution (“PPDR”)</a:t>
            </a:r>
            <a:r>
              <a:rPr lang="en-US" sz="2400" i="1" dirty="0"/>
              <a:t> </a:t>
            </a:r>
            <a:r>
              <a:rPr lang="en-US" sz="2400" dirty="0"/>
              <a:t>process if actual bill is substantially in excess (i.e., &gt; $400) of good faith estimate. </a:t>
            </a:r>
          </a:p>
          <a:p>
            <a:r>
              <a:rPr lang="en-US" sz="2400" dirty="0"/>
              <a:t>Notice of rights to patient.</a:t>
            </a:r>
          </a:p>
          <a:p>
            <a:pPr marL="0" indent="0">
              <a:buNone/>
            </a:pPr>
            <a:r>
              <a:rPr lang="en-US" sz="2000" dirty="0"/>
              <a:t>(45 CFR 149.610-.620)</a:t>
            </a:r>
          </a:p>
          <a:p>
            <a:pPr marL="0" indent="0">
              <a:buNone/>
            </a:pPr>
            <a:endParaRPr lang="en-US" sz="2200" dirty="0"/>
          </a:p>
          <a:p>
            <a:endParaRPr lang="en-US" sz="2200" dirty="0"/>
          </a:p>
        </p:txBody>
      </p:sp>
      <p:sp>
        <p:nvSpPr>
          <p:cNvPr id="5" name="Slide Number Placeholder 4">
            <a:extLst>
              <a:ext uri="{FF2B5EF4-FFF2-40B4-BE49-F238E27FC236}">
                <a16:creationId xmlns:a16="http://schemas.microsoft.com/office/drawing/2014/main" id="{132C0020-81B9-496C-9693-87DC7EA82B49}"/>
              </a:ext>
            </a:extLst>
          </p:cNvPr>
          <p:cNvSpPr>
            <a:spLocks noGrp="1"/>
          </p:cNvSpPr>
          <p:nvPr>
            <p:ph type="sldNum" sz="quarter" idx="12"/>
          </p:nvPr>
        </p:nvSpPr>
        <p:spPr/>
        <p:txBody>
          <a:bodyPr/>
          <a:lstStyle/>
          <a:p>
            <a:fld id="{3A09F430-FB86-47CC-9B9A-75042EBE4A73}" type="slidenum">
              <a:rPr lang="en-US" smtClean="0"/>
              <a:pPr/>
              <a:t>55</a:t>
            </a:fld>
            <a:endParaRPr lang="en-US" dirty="0"/>
          </a:p>
        </p:txBody>
      </p:sp>
    </p:spTree>
    <p:extLst>
      <p:ext uri="{BB962C8B-B14F-4D97-AF65-F5344CB8AC3E}">
        <p14:creationId xmlns:p14="http://schemas.microsoft.com/office/powerpoint/2010/main" val="2878917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F11CDE-B199-41A6-BAC7-F12FC8018513}"/>
              </a:ext>
            </a:extLst>
          </p:cNvPr>
          <p:cNvSpPr>
            <a:spLocks noGrp="1"/>
          </p:cNvSpPr>
          <p:nvPr>
            <p:ph type="title"/>
          </p:nvPr>
        </p:nvSpPr>
        <p:spPr/>
        <p:txBody>
          <a:bodyPr/>
          <a:lstStyle/>
          <a:p>
            <a:r>
              <a:rPr lang="en-US" dirty="0"/>
              <a:t>No surprise billing rules</a:t>
            </a:r>
            <a:br>
              <a:rPr lang="en-US" dirty="0"/>
            </a:br>
            <a:r>
              <a:rPr lang="en-US" dirty="0"/>
              <a:t>enforcement</a:t>
            </a:r>
          </a:p>
        </p:txBody>
      </p:sp>
      <p:sp>
        <p:nvSpPr>
          <p:cNvPr id="9" name="Content Placeholder 8">
            <a:extLst>
              <a:ext uri="{FF2B5EF4-FFF2-40B4-BE49-F238E27FC236}">
                <a16:creationId xmlns:a16="http://schemas.microsoft.com/office/drawing/2014/main" id="{FEDB3667-0067-4D4C-860A-7CCAE7C929CB}"/>
              </a:ext>
            </a:extLst>
          </p:cNvPr>
          <p:cNvSpPr>
            <a:spLocks noGrp="1"/>
          </p:cNvSpPr>
          <p:nvPr>
            <p:ph idx="1"/>
          </p:nvPr>
        </p:nvSpPr>
        <p:spPr/>
        <p:txBody>
          <a:bodyPr>
            <a:normAutofit/>
          </a:bodyPr>
          <a:lstStyle/>
          <a:p>
            <a:r>
              <a:rPr lang="en-US" dirty="0"/>
              <a:t>Limited payment from patients and payers.</a:t>
            </a:r>
          </a:p>
          <a:p>
            <a:pPr lvl="1"/>
            <a:r>
              <a:rPr lang="en-US" dirty="0"/>
              <a:t>Self-pay patients:  payment may be capped through PPDR process if actual charges are substantially in excess of GFE.</a:t>
            </a:r>
          </a:p>
          <a:p>
            <a:pPr lvl="1"/>
            <a:r>
              <a:rPr lang="en-US" dirty="0"/>
              <a:t>Insured patients:  OON provider’s payment from patients and payers may be limited.</a:t>
            </a:r>
          </a:p>
          <a:p>
            <a:r>
              <a:rPr lang="en-US" dirty="0"/>
              <a:t>State has primary enforcement obligations.</a:t>
            </a:r>
          </a:p>
          <a:p>
            <a:r>
              <a:rPr lang="en-US" dirty="0"/>
              <a:t>If state fails to enforce, CMS may impose:</a:t>
            </a:r>
          </a:p>
          <a:p>
            <a:pPr lvl="1"/>
            <a:r>
              <a:rPr lang="en-US" dirty="0"/>
              <a:t>$10,000 civil penalty</a:t>
            </a:r>
          </a:p>
          <a:p>
            <a:pPr lvl="1"/>
            <a:r>
              <a:rPr lang="en-US" dirty="0"/>
              <a:t>Corrective action plan</a:t>
            </a:r>
          </a:p>
          <a:p>
            <a:pPr marL="0" indent="0">
              <a:buNone/>
            </a:pPr>
            <a:r>
              <a:rPr lang="en-US" sz="2000" dirty="0"/>
              <a:t>(No Surprise Act § 2799D; 45 CFR 150.513; 86 FR 51730)</a:t>
            </a:r>
          </a:p>
          <a:p>
            <a:pPr marL="0" indent="0">
              <a:buNone/>
            </a:pPr>
            <a:endParaRPr lang="en-US" dirty="0"/>
          </a:p>
        </p:txBody>
      </p:sp>
      <p:sp>
        <p:nvSpPr>
          <p:cNvPr id="7" name="Slide Number Placeholder 6">
            <a:extLst>
              <a:ext uri="{FF2B5EF4-FFF2-40B4-BE49-F238E27FC236}">
                <a16:creationId xmlns:a16="http://schemas.microsoft.com/office/drawing/2014/main" id="{EFE19BC4-2490-49D5-B211-09898C580E15}"/>
              </a:ext>
            </a:extLst>
          </p:cNvPr>
          <p:cNvSpPr>
            <a:spLocks noGrp="1"/>
          </p:cNvSpPr>
          <p:nvPr>
            <p:ph type="sldNum" sz="quarter" idx="12"/>
          </p:nvPr>
        </p:nvSpPr>
        <p:spPr/>
        <p:txBody>
          <a:bodyPr/>
          <a:lstStyle/>
          <a:p>
            <a:fld id="{3A09F430-FB86-47CC-9B9A-75042EBE4A73}" type="slidenum">
              <a:rPr lang="en-US" smtClean="0"/>
              <a:pPr/>
              <a:t>56</a:t>
            </a:fld>
            <a:endParaRPr lang="en-US" dirty="0"/>
          </a:p>
        </p:txBody>
      </p:sp>
    </p:spTree>
    <p:extLst>
      <p:ext uri="{BB962C8B-B14F-4D97-AF65-F5344CB8AC3E}">
        <p14:creationId xmlns:p14="http://schemas.microsoft.com/office/powerpoint/2010/main" val="3014000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5F7FB1-C2CF-4FB5-AD3B-88B86F387542}"/>
              </a:ext>
            </a:extLst>
          </p:cNvPr>
          <p:cNvSpPr>
            <a:spLocks noGrp="1"/>
          </p:cNvSpPr>
          <p:nvPr>
            <p:ph type="title"/>
          </p:nvPr>
        </p:nvSpPr>
        <p:spPr>
          <a:xfrm>
            <a:off x="628650" y="136524"/>
            <a:ext cx="7352375" cy="1143001"/>
          </a:xfrm>
        </p:spPr>
        <p:txBody>
          <a:bodyPr/>
          <a:lstStyle/>
          <a:p>
            <a:r>
              <a:rPr lang="en-US" sz="3000" dirty="0">
                <a:hlinkClick r:id="rId2">
                  <a:extLst>
                    <a:ext uri="{A12FA001-AC4F-418D-AE19-62706E023703}">
                      <ahyp:hlinkClr xmlns:ahyp="http://schemas.microsoft.com/office/drawing/2018/hyperlinkcolor" val="tx"/>
                    </a:ext>
                  </a:extLst>
                </a:hlinkClick>
              </a:rPr>
              <a:t>https://doi.idaho.gov/consumers/health-insurance/nosurprises/</a:t>
            </a:r>
            <a:r>
              <a:rPr lang="en-US" sz="3000" dirty="0"/>
              <a:t> </a:t>
            </a:r>
          </a:p>
        </p:txBody>
      </p:sp>
      <p:pic>
        <p:nvPicPr>
          <p:cNvPr id="11" name="Content Placeholder 10">
            <a:extLst>
              <a:ext uri="{FF2B5EF4-FFF2-40B4-BE49-F238E27FC236}">
                <a16:creationId xmlns:a16="http://schemas.microsoft.com/office/drawing/2014/main" id="{D9427331-A00A-4BBA-9549-699537BB0427}"/>
              </a:ext>
            </a:extLst>
          </p:cNvPr>
          <p:cNvPicPr>
            <a:picLocks noGrp="1" noChangeAspect="1"/>
          </p:cNvPicPr>
          <p:nvPr>
            <p:ph idx="1"/>
          </p:nvPr>
        </p:nvPicPr>
        <p:blipFill rotWithShape="1">
          <a:blip r:embed="rId3"/>
          <a:srcRect l="50000" t="3464"/>
          <a:stretch/>
        </p:blipFill>
        <p:spPr>
          <a:xfrm>
            <a:off x="96207" y="1495511"/>
            <a:ext cx="8951585" cy="4860840"/>
          </a:xfrm>
        </p:spPr>
      </p:pic>
      <p:sp>
        <p:nvSpPr>
          <p:cNvPr id="5" name="Slide Number Placeholder 4">
            <a:extLst>
              <a:ext uri="{FF2B5EF4-FFF2-40B4-BE49-F238E27FC236}">
                <a16:creationId xmlns:a16="http://schemas.microsoft.com/office/drawing/2014/main" id="{76E570DA-758D-4F8F-BF1E-E26D70F6D5A7}"/>
              </a:ext>
            </a:extLst>
          </p:cNvPr>
          <p:cNvSpPr>
            <a:spLocks noGrp="1"/>
          </p:cNvSpPr>
          <p:nvPr>
            <p:ph type="sldNum" sz="quarter" idx="12"/>
          </p:nvPr>
        </p:nvSpPr>
        <p:spPr/>
        <p:txBody>
          <a:bodyPr/>
          <a:lstStyle/>
          <a:p>
            <a:fld id="{3A09F430-FB86-47CC-9B9A-75042EBE4A73}" type="slidenum">
              <a:rPr lang="en-US" smtClean="0"/>
              <a:pPr/>
              <a:t>57</a:t>
            </a:fld>
            <a:endParaRPr lang="en-US" dirty="0"/>
          </a:p>
        </p:txBody>
      </p:sp>
    </p:spTree>
    <p:extLst>
      <p:ext uri="{BB962C8B-B14F-4D97-AF65-F5344CB8AC3E}">
        <p14:creationId xmlns:p14="http://schemas.microsoft.com/office/powerpoint/2010/main" val="1388051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C36B57-4ED2-45F3-8936-5066FCEFC82F}"/>
              </a:ext>
            </a:extLst>
          </p:cNvPr>
          <p:cNvSpPr>
            <a:spLocks noGrp="1"/>
          </p:cNvSpPr>
          <p:nvPr>
            <p:ph type="title"/>
          </p:nvPr>
        </p:nvSpPr>
        <p:spPr/>
        <p:txBody>
          <a:bodyPr/>
          <a:lstStyle/>
          <a:p>
            <a:r>
              <a:rPr lang="en-US" dirty="0"/>
              <a:t>Insured patients:</a:t>
            </a:r>
            <a:br>
              <a:rPr lang="en-US" dirty="0"/>
            </a:br>
            <a:r>
              <a:rPr lang="en-US" dirty="0"/>
              <a:t>Billing Payors</a:t>
            </a:r>
          </a:p>
        </p:txBody>
      </p:sp>
      <p:sp>
        <p:nvSpPr>
          <p:cNvPr id="9" name="Content Placeholder 8">
            <a:extLst>
              <a:ext uri="{FF2B5EF4-FFF2-40B4-BE49-F238E27FC236}">
                <a16:creationId xmlns:a16="http://schemas.microsoft.com/office/drawing/2014/main" id="{239FBF78-AD3F-43F4-AE4C-526B4FCBCA7C}"/>
              </a:ext>
            </a:extLst>
          </p:cNvPr>
          <p:cNvSpPr>
            <a:spLocks noGrp="1"/>
          </p:cNvSpPr>
          <p:nvPr>
            <p:ph idx="1"/>
          </p:nvPr>
        </p:nvSpPr>
        <p:spPr>
          <a:xfrm>
            <a:off x="628650" y="1447513"/>
            <a:ext cx="8248222" cy="5028702"/>
          </a:xfrm>
        </p:spPr>
        <p:txBody>
          <a:bodyPr>
            <a:normAutofit fontScale="92500"/>
          </a:bodyPr>
          <a:lstStyle/>
          <a:p>
            <a:pPr marL="0" indent="0">
              <a:buNone/>
            </a:pPr>
            <a:r>
              <a:rPr lang="en-US" sz="2600" dirty="0"/>
              <a:t>If dispute concerning payor’s payment to OON provider:</a:t>
            </a:r>
          </a:p>
          <a:p>
            <a:r>
              <a:rPr lang="en-US" sz="2500" dirty="0"/>
              <a:t>30 days to attempt agreement during open negotiation period.</a:t>
            </a:r>
          </a:p>
          <a:p>
            <a:r>
              <a:rPr lang="en-US" sz="2500" dirty="0"/>
              <a:t>4 days to request IDR.</a:t>
            </a:r>
          </a:p>
          <a:p>
            <a:r>
              <a:rPr lang="en-US" sz="2500" dirty="0"/>
              <a:t>Parties select certified IDR entity.</a:t>
            </a:r>
          </a:p>
          <a:p>
            <a:r>
              <a:rPr lang="en-US" sz="2500" dirty="0"/>
              <a:t>Payer and OON provider/facility submit their proposals.</a:t>
            </a:r>
          </a:p>
          <a:p>
            <a:r>
              <a:rPr lang="en-US" sz="2500" dirty="0"/>
              <a:t>IDR entity must consider specified information.</a:t>
            </a:r>
          </a:p>
          <a:p>
            <a:pPr lvl="1"/>
            <a:r>
              <a:rPr lang="en-US" sz="2100" dirty="0"/>
              <a:t>Lawsuit blocked portions of interim rule that created presumption in favor of “qualified payment amount” (“QPA”).</a:t>
            </a:r>
          </a:p>
          <a:p>
            <a:pPr lvl="1"/>
            <a:r>
              <a:rPr lang="en-US" sz="2100" dirty="0"/>
              <a:t>HHS issued revised final rule on 8/26/22.</a:t>
            </a:r>
          </a:p>
          <a:p>
            <a:r>
              <a:rPr lang="en-US" sz="2500" dirty="0"/>
              <a:t>IDR entity determines which proposal is reasonable.</a:t>
            </a:r>
          </a:p>
          <a:p>
            <a:r>
              <a:rPr lang="en-US" sz="2500" dirty="0"/>
              <a:t>Loser pays administrative costs.</a:t>
            </a:r>
            <a:endParaRPr lang="en-US" sz="2400" dirty="0"/>
          </a:p>
          <a:p>
            <a:endParaRPr lang="en-US" dirty="0"/>
          </a:p>
          <a:p>
            <a:pPr lvl="1"/>
            <a:endParaRPr lang="en-US" dirty="0"/>
          </a:p>
        </p:txBody>
      </p:sp>
      <p:sp>
        <p:nvSpPr>
          <p:cNvPr id="7" name="Slide Number Placeholder 6">
            <a:extLst>
              <a:ext uri="{FF2B5EF4-FFF2-40B4-BE49-F238E27FC236}">
                <a16:creationId xmlns:a16="http://schemas.microsoft.com/office/drawing/2014/main" id="{9C9DC37B-40B5-469B-A6BC-EDC5017314FF}"/>
              </a:ext>
            </a:extLst>
          </p:cNvPr>
          <p:cNvSpPr>
            <a:spLocks noGrp="1"/>
          </p:cNvSpPr>
          <p:nvPr>
            <p:ph type="sldNum" sz="quarter" idx="12"/>
          </p:nvPr>
        </p:nvSpPr>
        <p:spPr/>
        <p:txBody>
          <a:bodyPr/>
          <a:lstStyle/>
          <a:p>
            <a:fld id="{3A09F430-FB86-47CC-9B9A-75042EBE4A73}" type="slidenum">
              <a:rPr lang="en-US" smtClean="0"/>
              <a:pPr/>
              <a:t>58</a:t>
            </a:fld>
            <a:endParaRPr lang="en-US" dirty="0"/>
          </a:p>
        </p:txBody>
      </p:sp>
    </p:spTree>
    <p:extLst>
      <p:ext uri="{BB962C8B-B14F-4D97-AF65-F5344CB8AC3E}">
        <p14:creationId xmlns:p14="http://schemas.microsoft.com/office/powerpoint/2010/main" val="3428459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C3A-1C6E-4E73-B554-F732BDE554D5}"/>
              </a:ext>
            </a:extLst>
          </p:cNvPr>
          <p:cNvSpPr>
            <a:spLocks noGrp="1"/>
          </p:cNvSpPr>
          <p:nvPr>
            <p:ph type="title"/>
          </p:nvPr>
        </p:nvSpPr>
        <p:spPr/>
        <p:txBody>
          <a:bodyPr/>
          <a:lstStyle/>
          <a:p>
            <a:r>
              <a:rPr lang="en-US" dirty="0"/>
              <a:t>Insured Patients:</a:t>
            </a:r>
            <a:br>
              <a:rPr lang="en-US" dirty="0"/>
            </a:br>
            <a:r>
              <a:rPr lang="en-US" dirty="0"/>
              <a:t>balance Billing Patient</a:t>
            </a:r>
          </a:p>
        </p:txBody>
      </p:sp>
      <p:sp>
        <p:nvSpPr>
          <p:cNvPr id="6" name="Content Placeholder 5">
            <a:extLst>
              <a:ext uri="{FF2B5EF4-FFF2-40B4-BE49-F238E27FC236}">
                <a16:creationId xmlns:a16="http://schemas.microsoft.com/office/drawing/2014/main" id="{C17CBA02-8FEF-40B8-B5EA-6FE83608C2F8}"/>
              </a:ext>
            </a:extLst>
          </p:cNvPr>
          <p:cNvSpPr>
            <a:spLocks noGrp="1"/>
          </p:cNvSpPr>
          <p:nvPr>
            <p:ph idx="1"/>
          </p:nvPr>
        </p:nvSpPr>
        <p:spPr/>
        <p:txBody>
          <a:bodyPr/>
          <a:lstStyle/>
          <a:p>
            <a:r>
              <a:rPr lang="en-US" dirty="0"/>
              <a:t>Limits patient’s cost sharing amounts.</a:t>
            </a:r>
          </a:p>
          <a:p>
            <a:r>
              <a:rPr lang="en-US" dirty="0"/>
              <a:t>May </a:t>
            </a:r>
            <a:r>
              <a:rPr lang="en-US" u="sng" dirty="0"/>
              <a:t>not</a:t>
            </a:r>
            <a:r>
              <a:rPr lang="en-US" dirty="0"/>
              <a:t> balance bill patient for difference unless:</a:t>
            </a:r>
          </a:p>
          <a:p>
            <a:pPr lvl="1"/>
            <a:r>
              <a:rPr lang="en-US" dirty="0"/>
              <a:t>Rendered certain non-emergency, post-stabilization, non-ancillary services.</a:t>
            </a:r>
          </a:p>
          <a:p>
            <a:pPr lvl="1"/>
            <a:r>
              <a:rPr lang="en-US" dirty="0"/>
              <a:t>Post required sign.</a:t>
            </a:r>
          </a:p>
          <a:p>
            <a:pPr lvl="1"/>
            <a:r>
              <a:rPr lang="en-US" dirty="0"/>
              <a:t>Post notice on website.</a:t>
            </a:r>
          </a:p>
          <a:p>
            <a:pPr lvl="1"/>
            <a:r>
              <a:rPr lang="en-US" dirty="0"/>
              <a:t>Give patient required written notice.</a:t>
            </a:r>
          </a:p>
          <a:p>
            <a:pPr lvl="1"/>
            <a:r>
              <a:rPr lang="en-US" dirty="0"/>
              <a:t>Obtain patient’s valid written consent.</a:t>
            </a:r>
          </a:p>
          <a:p>
            <a:pPr marL="0" indent="0">
              <a:buNone/>
            </a:pPr>
            <a:r>
              <a:rPr lang="en-US" sz="2000" dirty="0"/>
              <a:t>(45 CFR 149.410-.420)</a:t>
            </a:r>
          </a:p>
        </p:txBody>
      </p:sp>
      <p:sp>
        <p:nvSpPr>
          <p:cNvPr id="5" name="Slide Number Placeholder 4">
            <a:extLst>
              <a:ext uri="{FF2B5EF4-FFF2-40B4-BE49-F238E27FC236}">
                <a16:creationId xmlns:a16="http://schemas.microsoft.com/office/drawing/2014/main" id="{D99B8DBD-F71D-4D2A-ACB9-7530B1C851DE}"/>
              </a:ext>
            </a:extLst>
          </p:cNvPr>
          <p:cNvSpPr>
            <a:spLocks noGrp="1"/>
          </p:cNvSpPr>
          <p:nvPr>
            <p:ph type="sldNum" sz="quarter" idx="12"/>
          </p:nvPr>
        </p:nvSpPr>
        <p:spPr/>
        <p:txBody>
          <a:bodyPr/>
          <a:lstStyle/>
          <a:p>
            <a:fld id="{3A09F430-FB86-47CC-9B9A-75042EBE4A73}" type="slidenum">
              <a:rPr lang="en-US" smtClean="0"/>
              <a:pPr/>
              <a:t>59</a:t>
            </a:fld>
            <a:endParaRPr lang="en-US" dirty="0"/>
          </a:p>
        </p:txBody>
      </p:sp>
    </p:spTree>
    <p:extLst>
      <p:ext uri="{BB962C8B-B14F-4D97-AF65-F5344CB8AC3E}">
        <p14:creationId xmlns:p14="http://schemas.microsoft.com/office/powerpoint/2010/main" val="121967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pic>
        <p:nvPicPr>
          <p:cNvPr id="4" name="Picture 2" descr="http://graphics8.nytimes.com/images/2009/07/30/health/chen_600.jpg"/>
          <p:cNvPicPr>
            <a:picLocks noGrp="1" noChangeAspect="1" noChangeArrowheads="1"/>
          </p:cNvPicPr>
          <p:nvPr>
            <p:ph idx="1"/>
          </p:nvPr>
        </p:nvPicPr>
        <p:blipFill>
          <a:blip r:embed="rId2" cstate="print"/>
          <a:stretch>
            <a:fillRect/>
          </a:stretch>
        </p:blipFill>
        <p:spPr bwMode="auto">
          <a:xfrm>
            <a:off x="1149769" y="1520575"/>
            <a:ext cx="6874348" cy="4582898"/>
          </a:xfrm>
          <a:prstGeom prst="rect">
            <a:avLst/>
          </a:prstGeom>
          <a:noFill/>
        </p:spPr>
      </p:pic>
      <p:sp>
        <p:nvSpPr>
          <p:cNvPr id="3" name="Slide Number Placeholder 2">
            <a:extLst>
              <a:ext uri="{FF2B5EF4-FFF2-40B4-BE49-F238E27FC236}">
                <a16:creationId xmlns:a16="http://schemas.microsoft.com/office/drawing/2014/main" id="{F6284962-E738-40F2-9694-6C1FFE57DCF9}"/>
              </a:ext>
            </a:extLst>
          </p:cNvPr>
          <p:cNvSpPr>
            <a:spLocks noGrp="1"/>
          </p:cNvSpPr>
          <p:nvPr>
            <p:ph type="sldNum" sz="quarter" idx="12"/>
          </p:nvPr>
        </p:nvSpPr>
        <p:spPr/>
        <p:txBody>
          <a:bodyPr/>
          <a:lstStyle/>
          <a:p>
            <a:fld id="{3A09F430-FB86-47CC-9B9A-75042EBE4A73}" type="slidenum">
              <a:rPr lang="en-US" smtClean="0"/>
              <a:pPr/>
              <a:t>6</a:t>
            </a:fld>
            <a:endParaRPr lang="en-US" dirty="0"/>
          </a:p>
        </p:txBody>
      </p:sp>
    </p:spTree>
    <p:extLst>
      <p:ext uri="{BB962C8B-B14F-4D97-AF65-F5344CB8AC3E}">
        <p14:creationId xmlns:p14="http://schemas.microsoft.com/office/powerpoint/2010/main" val="1232857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617D87-72D4-41C3-9E35-66EDE7B2C31E}"/>
              </a:ext>
            </a:extLst>
          </p:cNvPr>
          <p:cNvSpPr>
            <a:spLocks noGrp="1"/>
          </p:cNvSpPr>
          <p:nvPr>
            <p:ph type="title"/>
          </p:nvPr>
        </p:nvSpPr>
        <p:spPr>
          <a:xfrm>
            <a:off x="628649" y="136524"/>
            <a:ext cx="8619046" cy="1143001"/>
          </a:xfrm>
        </p:spPr>
        <p:txBody>
          <a:bodyPr/>
          <a:lstStyle/>
          <a:p>
            <a:r>
              <a:rPr lang="en-US" sz="2200" dirty="0">
                <a:hlinkClick r:id="rId2">
                  <a:extLst>
                    <a:ext uri="{A12FA001-AC4F-418D-AE19-62706E023703}">
                      <ahyp:hlinkClr xmlns:ahyp="http://schemas.microsoft.com/office/drawing/2018/hyperlinkcolor" val="tx"/>
                    </a:ext>
                  </a:extLst>
                </a:hlinkClick>
              </a:rPr>
              <a:t>https://www.cms.gov/httpswwwcmsgovregulations-and-guidancelegislationpaperworkreductionact</a:t>
            </a:r>
            <a:br>
              <a:rPr lang="en-US" sz="2200" dirty="0">
                <a:hlinkClick r:id="rId2">
                  <a:extLst>
                    <a:ext uri="{A12FA001-AC4F-418D-AE19-62706E023703}">
                      <ahyp:hlinkClr xmlns:ahyp="http://schemas.microsoft.com/office/drawing/2018/hyperlinkcolor" val="tx"/>
                    </a:ext>
                  </a:extLst>
                </a:hlinkClick>
              </a:rPr>
            </a:br>
            <a:r>
              <a:rPr lang="en-US" sz="2200" dirty="0">
                <a:hlinkClick r:id="rId2">
                  <a:extLst>
                    <a:ext uri="{A12FA001-AC4F-418D-AE19-62706E023703}">
                      <ahyp:hlinkClr xmlns:ahyp="http://schemas.microsoft.com/office/drawing/2018/hyperlinkcolor" val="tx"/>
                    </a:ext>
                  </a:extLst>
                </a:hlinkClick>
              </a:rPr>
              <a:t>of1995 </a:t>
            </a:r>
            <a:r>
              <a:rPr lang="en-US" sz="2200" dirty="0" err="1">
                <a:hlinkClick r:id="rId2">
                  <a:extLst>
                    <a:ext uri="{A12FA001-AC4F-418D-AE19-62706E023703}">
                      <ahyp:hlinkClr xmlns:ahyp="http://schemas.microsoft.com/office/drawing/2018/hyperlinkcolor" val="tx"/>
                    </a:ext>
                  </a:extLst>
                </a:hlinkClick>
              </a:rPr>
              <a:t>pra</a:t>
            </a:r>
            <a:r>
              <a:rPr lang="en-US" sz="2200" dirty="0">
                <a:hlinkClick r:id="rId2">
                  <a:extLst>
                    <a:ext uri="{A12FA001-AC4F-418D-AE19-62706E023703}">
                      <ahyp:hlinkClr xmlns:ahyp="http://schemas.microsoft.com/office/drawing/2018/hyperlinkcolor" val="tx"/>
                    </a:ext>
                  </a:extLst>
                </a:hlinkClick>
              </a:rPr>
              <a:t>-listing/cms-10780</a:t>
            </a:r>
            <a:r>
              <a:rPr lang="en-US" sz="2200" dirty="0"/>
              <a:t> </a:t>
            </a:r>
          </a:p>
        </p:txBody>
      </p:sp>
      <p:sp>
        <p:nvSpPr>
          <p:cNvPr id="5" name="Slide Number Placeholder 4">
            <a:extLst>
              <a:ext uri="{FF2B5EF4-FFF2-40B4-BE49-F238E27FC236}">
                <a16:creationId xmlns:a16="http://schemas.microsoft.com/office/drawing/2014/main" id="{4369F331-3F61-4C8D-A82C-0F9B3910AA7F}"/>
              </a:ext>
            </a:extLst>
          </p:cNvPr>
          <p:cNvSpPr>
            <a:spLocks noGrp="1"/>
          </p:cNvSpPr>
          <p:nvPr>
            <p:ph type="sldNum" sz="quarter" idx="12"/>
          </p:nvPr>
        </p:nvSpPr>
        <p:spPr/>
        <p:txBody>
          <a:bodyPr/>
          <a:lstStyle/>
          <a:p>
            <a:fld id="{3A09F430-FB86-47CC-9B9A-75042EBE4A73}" type="slidenum">
              <a:rPr lang="en-US" smtClean="0"/>
              <a:pPr/>
              <a:t>60</a:t>
            </a:fld>
            <a:endParaRPr lang="en-US" dirty="0"/>
          </a:p>
        </p:txBody>
      </p:sp>
      <p:pic>
        <p:nvPicPr>
          <p:cNvPr id="11" name="Content Placeholder 10">
            <a:extLst>
              <a:ext uri="{FF2B5EF4-FFF2-40B4-BE49-F238E27FC236}">
                <a16:creationId xmlns:a16="http://schemas.microsoft.com/office/drawing/2014/main" id="{7C2D6C55-2ECF-4B4A-AFCF-67E9A49CB564}"/>
              </a:ext>
            </a:extLst>
          </p:cNvPr>
          <p:cNvPicPr>
            <a:picLocks noGrp="1" noChangeAspect="1"/>
          </p:cNvPicPr>
          <p:nvPr>
            <p:ph idx="1"/>
          </p:nvPr>
        </p:nvPicPr>
        <p:blipFill rotWithShape="1">
          <a:blip r:embed="rId3"/>
          <a:srcRect t="4033"/>
          <a:stretch/>
        </p:blipFill>
        <p:spPr>
          <a:xfrm>
            <a:off x="-1302209" y="1423455"/>
            <a:ext cx="11350886" cy="6127415"/>
          </a:xfrm>
          <a:prstGeom prst="rect">
            <a:avLst/>
          </a:prstGeom>
        </p:spPr>
      </p:pic>
      <p:sp>
        <p:nvSpPr>
          <p:cNvPr id="12" name="Rectangle: Rounded Corners 11">
            <a:extLst>
              <a:ext uri="{FF2B5EF4-FFF2-40B4-BE49-F238E27FC236}">
                <a16:creationId xmlns:a16="http://schemas.microsoft.com/office/drawing/2014/main" id="{EEE29678-9AE9-41F1-BFCF-22B822B7519C}"/>
              </a:ext>
            </a:extLst>
          </p:cNvPr>
          <p:cNvSpPr/>
          <p:nvPr/>
        </p:nvSpPr>
        <p:spPr>
          <a:xfrm>
            <a:off x="6052009" y="2302497"/>
            <a:ext cx="2771480" cy="225300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schemeClr val="tx1"/>
                </a:solidFill>
              </a:rPr>
              <a:t>Part 1 Rule</a:t>
            </a:r>
          </a:p>
          <a:p>
            <a:pPr marL="285750" indent="-285750">
              <a:buFont typeface="Arial" panose="020B0604020202020204" pitchFamily="34" charset="0"/>
              <a:buChar char="•"/>
            </a:pPr>
            <a:r>
              <a:rPr lang="en-US" sz="2000" b="1" dirty="0">
                <a:solidFill>
                  <a:schemeClr val="tx1"/>
                </a:solidFill>
              </a:rPr>
              <a:t>Notice re Patient Protections Against Surprise Billing</a:t>
            </a:r>
          </a:p>
          <a:p>
            <a:pPr marL="285750" indent="-285750">
              <a:buFont typeface="Arial" panose="020B0604020202020204" pitchFamily="34" charset="0"/>
              <a:buChar char="•"/>
            </a:pPr>
            <a:r>
              <a:rPr lang="en-US" sz="2000" b="1" dirty="0">
                <a:solidFill>
                  <a:schemeClr val="tx1"/>
                </a:solidFill>
              </a:rPr>
              <a:t>Notice and Consent Document</a:t>
            </a:r>
          </a:p>
        </p:txBody>
      </p:sp>
    </p:spTree>
    <p:extLst>
      <p:ext uri="{BB962C8B-B14F-4D97-AF65-F5344CB8AC3E}">
        <p14:creationId xmlns:p14="http://schemas.microsoft.com/office/powerpoint/2010/main" val="438165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37781C-BD3A-427E-A644-ED7E6BD00472}"/>
              </a:ext>
            </a:extLst>
          </p:cNvPr>
          <p:cNvSpPr>
            <a:spLocks noGrp="1"/>
          </p:cNvSpPr>
          <p:nvPr>
            <p:ph type="title"/>
          </p:nvPr>
        </p:nvSpPr>
        <p:spPr/>
        <p:txBody>
          <a:bodyPr/>
          <a:lstStyle/>
          <a:p>
            <a:r>
              <a:rPr lang="en-US" sz="3000" dirty="0">
                <a:hlinkClick r:id="rId2">
                  <a:extLst>
                    <a:ext uri="{A12FA001-AC4F-418D-AE19-62706E023703}">
                      <ahyp:hlinkClr xmlns:ahyp="http://schemas.microsoft.com/office/drawing/2018/hyperlinkcolor" val="tx"/>
                    </a:ext>
                  </a:extLst>
                </a:hlinkClick>
              </a:rPr>
              <a:t>https://www.dol.gov/agencies/ebsa/laws-and-regulations/laws/no-surprises-act</a:t>
            </a:r>
            <a:r>
              <a:rPr lang="en-US" sz="3000" dirty="0"/>
              <a:t> </a:t>
            </a:r>
          </a:p>
        </p:txBody>
      </p:sp>
      <p:pic>
        <p:nvPicPr>
          <p:cNvPr id="8" name="Content Placeholder 7">
            <a:extLst>
              <a:ext uri="{FF2B5EF4-FFF2-40B4-BE49-F238E27FC236}">
                <a16:creationId xmlns:a16="http://schemas.microsoft.com/office/drawing/2014/main" id="{2B48994D-A7B0-4482-A15E-294729549C32}"/>
              </a:ext>
            </a:extLst>
          </p:cNvPr>
          <p:cNvPicPr>
            <a:picLocks noGrp="1" noChangeAspect="1"/>
          </p:cNvPicPr>
          <p:nvPr>
            <p:ph idx="1"/>
          </p:nvPr>
        </p:nvPicPr>
        <p:blipFill rotWithShape="1">
          <a:blip r:embed="rId3"/>
          <a:srcRect t="4087"/>
          <a:stretch/>
        </p:blipFill>
        <p:spPr>
          <a:xfrm>
            <a:off x="0" y="1361873"/>
            <a:ext cx="10665326" cy="5754062"/>
          </a:xfrm>
          <a:prstGeom prst="rect">
            <a:avLst/>
          </a:prstGeom>
        </p:spPr>
      </p:pic>
      <p:sp>
        <p:nvSpPr>
          <p:cNvPr id="5" name="Slide Number Placeholder 4">
            <a:extLst>
              <a:ext uri="{FF2B5EF4-FFF2-40B4-BE49-F238E27FC236}">
                <a16:creationId xmlns:a16="http://schemas.microsoft.com/office/drawing/2014/main" id="{AC6DEEF0-013C-4819-AE30-CBFA590CCDBC}"/>
              </a:ext>
            </a:extLst>
          </p:cNvPr>
          <p:cNvSpPr>
            <a:spLocks noGrp="1"/>
          </p:cNvSpPr>
          <p:nvPr>
            <p:ph type="sldNum" sz="quarter" idx="12"/>
          </p:nvPr>
        </p:nvSpPr>
        <p:spPr/>
        <p:txBody>
          <a:bodyPr/>
          <a:lstStyle/>
          <a:p>
            <a:fld id="{3A09F430-FB86-47CC-9B9A-75042EBE4A73}" type="slidenum">
              <a:rPr lang="en-US" smtClean="0"/>
              <a:pPr/>
              <a:t>61</a:t>
            </a:fld>
            <a:endParaRPr lang="en-US" dirty="0"/>
          </a:p>
        </p:txBody>
      </p:sp>
      <p:sp>
        <p:nvSpPr>
          <p:cNvPr id="9" name="Rectangle: Rounded Corners 8">
            <a:extLst>
              <a:ext uri="{FF2B5EF4-FFF2-40B4-BE49-F238E27FC236}">
                <a16:creationId xmlns:a16="http://schemas.microsoft.com/office/drawing/2014/main" id="{F2C89546-ED73-4EBF-AE00-4A031A484444}"/>
              </a:ext>
            </a:extLst>
          </p:cNvPr>
          <p:cNvSpPr/>
          <p:nvPr/>
        </p:nvSpPr>
        <p:spPr>
          <a:xfrm>
            <a:off x="5674936" y="1904215"/>
            <a:ext cx="3327662" cy="339364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schemeClr val="tx1"/>
                </a:solidFill>
              </a:rPr>
              <a:t>Part 2 Rule</a:t>
            </a:r>
          </a:p>
          <a:p>
            <a:pPr marL="285750" indent="-285750">
              <a:buFont typeface="Arial" panose="020B0604020202020204" pitchFamily="34" charset="0"/>
              <a:buChar char="•"/>
            </a:pPr>
            <a:r>
              <a:rPr lang="en-US" sz="2000" b="1" dirty="0">
                <a:solidFill>
                  <a:schemeClr val="tx1"/>
                </a:solidFill>
              </a:rPr>
              <a:t>Notice of Open Negotiation Period</a:t>
            </a:r>
          </a:p>
          <a:p>
            <a:pPr marL="285750" indent="-285750">
              <a:buFont typeface="Arial" panose="020B0604020202020204" pitchFamily="34" charset="0"/>
              <a:buChar char="•"/>
            </a:pPr>
            <a:r>
              <a:rPr lang="en-US" sz="2000" b="1" dirty="0">
                <a:solidFill>
                  <a:schemeClr val="tx1"/>
                </a:solidFill>
              </a:rPr>
              <a:t>Notice of IDR Initiation</a:t>
            </a:r>
          </a:p>
          <a:p>
            <a:pPr marL="285750" indent="-285750">
              <a:buFont typeface="Arial" panose="020B0604020202020204" pitchFamily="34" charset="0"/>
              <a:buChar char="•"/>
            </a:pPr>
            <a:r>
              <a:rPr lang="en-US" sz="2000" b="1" dirty="0">
                <a:solidFill>
                  <a:schemeClr val="tx1"/>
                </a:solidFill>
              </a:rPr>
              <a:t>Notice of IDR Entity Selection </a:t>
            </a:r>
          </a:p>
          <a:p>
            <a:pPr marL="285750" indent="-285750">
              <a:buFont typeface="Arial" panose="020B0604020202020204" pitchFamily="34" charset="0"/>
              <a:buChar char="•"/>
            </a:pPr>
            <a:r>
              <a:rPr lang="en-US" sz="2000" b="1" dirty="0">
                <a:solidFill>
                  <a:schemeClr val="tx1"/>
                </a:solidFill>
              </a:rPr>
              <a:t>Notice of Agreement on an OON Rate</a:t>
            </a:r>
          </a:p>
          <a:p>
            <a:pPr marL="285750" indent="-285750">
              <a:buFont typeface="Arial" panose="020B0604020202020204" pitchFamily="34" charset="0"/>
              <a:buChar char="•"/>
            </a:pPr>
            <a:r>
              <a:rPr lang="en-US" sz="2000" b="1" dirty="0">
                <a:solidFill>
                  <a:schemeClr val="tx1"/>
                </a:solidFill>
              </a:rPr>
              <a:t>Notice of Offer</a:t>
            </a:r>
          </a:p>
        </p:txBody>
      </p:sp>
    </p:spTree>
    <p:extLst>
      <p:ext uri="{BB962C8B-B14F-4D97-AF65-F5344CB8AC3E}">
        <p14:creationId xmlns:p14="http://schemas.microsoft.com/office/powerpoint/2010/main" val="3263890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C3A-1C6E-4E73-B554-F732BDE554D5}"/>
              </a:ext>
            </a:extLst>
          </p:cNvPr>
          <p:cNvSpPr>
            <a:spLocks noGrp="1"/>
          </p:cNvSpPr>
          <p:nvPr>
            <p:ph type="title"/>
          </p:nvPr>
        </p:nvSpPr>
        <p:spPr/>
        <p:txBody>
          <a:bodyPr/>
          <a:lstStyle/>
          <a:p>
            <a:r>
              <a:rPr lang="en-US" dirty="0"/>
              <a:t>Uninsured/Self-Pay patients:</a:t>
            </a:r>
            <a:br>
              <a:rPr lang="en-US" dirty="0"/>
            </a:br>
            <a:r>
              <a:rPr lang="en-US" dirty="0"/>
              <a:t>GFE</a:t>
            </a:r>
          </a:p>
        </p:txBody>
      </p:sp>
      <p:sp>
        <p:nvSpPr>
          <p:cNvPr id="6" name="Content Placeholder 5">
            <a:extLst>
              <a:ext uri="{FF2B5EF4-FFF2-40B4-BE49-F238E27FC236}">
                <a16:creationId xmlns:a16="http://schemas.microsoft.com/office/drawing/2014/main" id="{C17CBA02-8FEF-40B8-B5EA-6FE83608C2F8}"/>
              </a:ext>
            </a:extLst>
          </p:cNvPr>
          <p:cNvSpPr>
            <a:spLocks noGrp="1"/>
          </p:cNvSpPr>
          <p:nvPr>
            <p:ph idx="1"/>
          </p:nvPr>
        </p:nvSpPr>
        <p:spPr>
          <a:xfrm>
            <a:off x="628650" y="1447513"/>
            <a:ext cx="7886700" cy="5045753"/>
          </a:xfrm>
        </p:spPr>
        <p:txBody>
          <a:bodyPr>
            <a:normAutofit fontScale="92500" lnSpcReduction="20000"/>
          </a:bodyPr>
          <a:lstStyle/>
          <a:p>
            <a:r>
              <a:rPr lang="en-US" dirty="0"/>
              <a:t>Determine if person is uninsured/self-pay.</a:t>
            </a:r>
          </a:p>
          <a:p>
            <a:pPr lvl="1"/>
            <a:r>
              <a:rPr lang="en-US" dirty="0"/>
              <a:t>No insurance or govt programs, or</a:t>
            </a:r>
          </a:p>
          <a:p>
            <a:pPr lvl="1"/>
            <a:r>
              <a:rPr lang="en-US" dirty="0"/>
              <a:t>Will not submit claim to payer.</a:t>
            </a:r>
          </a:p>
          <a:p>
            <a:r>
              <a:rPr lang="en-US" dirty="0"/>
              <a:t>Inform person of right to obtain good faith estimate (“GFE”) of expected charges.</a:t>
            </a:r>
          </a:p>
          <a:p>
            <a:pPr lvl="1"/>
            <a:r>
              <a:rPr lang="en-US" dirty="0"/>
              <a:t>Written notice on website, in office, and onsite where scheduling or costs are discussed.</a:t>
            </a:r>
          </a:p>
          <a:p>
            <a:pPr lvl="2"/>
            <a:r>
              <a:rPr lang="en-US" dirty="0"/>
              <a:t>See CMS sample.</a:t>
            </a:r>
          </a:p>
          <a:p>
            <a:pPr lvl="1"/>
            <a:r>
              <a:rPr lang="en-US" dirty="0"/>
              <a:t>Orally when patient asks about costs or schedules services.</a:t>
            </a:r>
          </a:p>
          <a:p>
            <a:r>
              <a:rPr lang="en-US" dirty="0"/>
              <a:t>Give GFE if:</a:t>
            </a:r>
          </a:p>
          <a:p>
            <a:pPr lvl="1"/>
            <a:r>
              <a:rPr lang="en-US" dirty="0"/>
              <a:t>Person asks about cost;</a:t>
            </a:r>
          </a:p>
          <a:p>
            <a:pPr lvl="2"/>
            <a:r>
              <a:rPr lang="en-US" dirty="0"/>
              <a:t>HHS:  ask about cost = request for GFE.</a:t>
            </a:r>
          </a:p>
          <a:p>
            <a:pPr lvl="1"/>
            <a:r>
              <a:rPr lang="en-US" dirty="0"/>
              <a:t>Person requests GFE; or</a:t>
            </a:r>
          </a:p>
          <a:p>
            <a:pPr lvl="1"/>
            <a:r>
              <a:rPr lang="en-US" dirty="0"/>
              <a:t>Person schedules services.</a:t>
            </a:r>
          </a:p>
          <a:p>
            <a:pPr marL="0" indent="0">
              <a:buNone/>
            </a:pPr>
            <a:r>
              <a:rPr lang="en-US" sz="2200" dirty="0"/>
              <a:t>(45 CFR 149.610)</a:t>
            </a:r>
          </a:p>
        </p:txBody>
      </p:sp>
      <p:sp>
        <p:nvSpPr>
          <p:cNvPr id="5" name="Slide Number Placeholder 4">
            <a:extLst>
              <a:ext uri="{FF2B5EF4-FFF2-40B4-BE49-F238E27FC236}">
                <a16:creationId xmlns:a16="http://schemas.microsoft.com/office/drawing/2014/main" id="{D99B8DBD-F71D-4D2A-ACB9-7530B1C851DE}"/>
              </a:ext>
            </a:extLst>
          </p:cNvPr>
          <p:cNvSpPr>
            <a:spLocks noGrp="1"/>
          </p:cNvSpPr>
          <p:nvPr>
            <p:ph type="sldNum" sz="quarter" idx="12"/>
          </p:nvPr>
        </p:nvSpPr>
        <p:spPr/>
        <p:txBody>
          <a:bodyPr/>
          <a:lstStyle/>
          <a:p>
            <a:fld id="{3A09F430-FB86-47CC-9B9A-75042EBE4A73}" type="slidenum">
              <a:rPr lang="en-US" smtClean="0"/>
              <a:pPr/>
              <a:t>62</a:t>
            </a:fld>
            <a:endParaRPr lang="en-US" dirty="0"/>
          </a:p>
        </p:txBody>
      </p:sp>
    </p:spTree>
    <p:extLst>
      <p:ext uri="{BB962C8B-B14F-4D97-AF65-F5344CB8AC3E}">
        <p14:creationId xmlns:p14="http://schemas.microsoft.com/office/powerpoint/2010/main" val="2016623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2856-8275-4F40-8DBD-BA59F1EAD99D}"/>
              </a:ext>
            </a:extLst>
          </p:cNvPr>
          <p:cNvSpPr>
            <a:spLocks noGrp="1"/>
          </p:cNvSpPr>
          <p:nvPr>
            <p:ph type="title"/>
          </p:nvPr>
        </p:nvSpPr>
        <p:spPr>
          <a:xfrm>
            <a:off x="628650" y="136524"/>
            <a:ext cx="8124932" cy="1143001"/>
          </a:xfrm>
        </p:spPr>
        <p:txBody>
          <a:bodyPr/>
          <a:lstStyle/>
          <a:p>
            <a:r>
              <a:rPr lang="en-US" dirty="0"/>
              <a:t>Uninsured/Self-pay patients:</a:t>
            </a:r>
            <a:br>
              <a:rPr lang="en-US" dirty="0"/>
            </a:br>
            <a:r>
              <a:rPr lang="en-US" dirty="0" err="1"/>
              <a:t>gFE</a:t>
            </a:r>
            <a:endParaRPr lang="en-US" dirty="0"/>
          </a:p>
        </p:txBody>
      </p:sp>
      <p:sp>
        <p:nvSpPr>
          <p:cNvPr id="6" name="Content Placeholder 5">
            <a:extLst>
              <a:ext uri="{FF2B5EF4-FFF2-40B4-BE49-F238E27FC236}">
                <a16:creationId xmlns:a16="http://schemas.microsoft.com/office/drawing/2014/main" id="{22F4A5C5-9A17-4769-B752-722A66ADDC96}"/>
              </a:ext>
            </a:extLst>
          </p:cNvPr>
          <p:cNvSpPr>
            <a:spLocks noGrp="1"/>
          </p:cNvSpPr>
          <p:nvPr>
            <p:ph idx="1"/>
          </p:nvPr>
        </p:nvSpPr>
        <p:spPr>
          <a:xfrm>
            <a:off x="628650" y="1447514"/>
            <a:ext cx="7886700" cy="5410486"/>
          </a:xfrm>
        </p:spPr>
        <p:txBody>
          <a:bodyPr>
            <a:normAutofit fontScale="77500" lnSpcReduction="20000"/>
          </a:bodyPr>
          <a:lstStyle/>
          <a:p>
            <a:r>
              <a:rPr lang="en-US" sz="2900" dirty="0"/>
              <a:t>Upon patient request or when scheduling the patient:</a:t>
            </a:r>
          </a:p>
          <a:p>
            <a:pPr lvl="1"/>
            <a:r>
              <a:rPr lang="en-US" sz="2900" dirty="0"/>
              <a:t>Within 1 business day, “convening” provider/facility must contact “co”-provider/facility to obtain GFE.</a:t>
            </a:r>
          </a:p>
          <a:p>
            <a:pPr lvl="2"/>
            <a:r>
              <a:rPr lang="en-US" sz="2500" i="1" dirty="0"/>
              <a:t>Postponed until 1/1/23</a:t>
            </a:r>
          </a:p>
          <a:p>
            <a:pPr lvl="1"/>
            <a:r>
              <a:rPr lang="en-US" sz="2900" dirty="0"/>
              <a:t>Provide GFE:</a:t>
            </a:r>
          </a:p>
          <a:p>
            <a:pPr lvl="2"/>
            <a:r>
              <a:rPr lang="en-US" sz="2900" dirty="0"/>
              <a:t>If primary service scheduled at least 3 business days in advance:  not later than 1 business day after scheduling.</a:t>
            </a:r>
          </a:p>
          <a:p>
            <a:pPr lvl="2"/>
            <a:r>
              <a:rPr lang="en-US" sz="2900" dirty="0"/>
              <a:t>If primary service scheduled at least 10 business days in advance:  not later than 3 business days after scheduling.</a:t>
            </a:r>
          </a:p>
          <a:p>
            <a:pPr lvl="2"/>
            <a:r>
              <a:rPr lang="en-US" sz="2900" dirty="0"/>
              <a:t>If requested by patient:  not later than 3 business days after request.</a:t>
            </a:r>
          </a:p>
          <a:p>
            <a:pPr lvl="2"/>
            <a:r>
              <a:rPr lang="en-US" sz="2900" dirty="0"/>
              <a:t>If estimate changes:  provide new estimate not later than 1 business day before item or service provided.</a:t>
            </a:r>
          </a:p>
          <a:p>
            <a:pPr lvl="1"/>
            <a:r>
              <a:rPr lang="en-US" sz="2900" dirty="0"/>
              <a:t>May provide one GFE for recurring charges if certain conditions satisfied.</a:t>
            </a:r>
          </a:p>
          <a:p>
            <a:pPr marL="0" indent="0">
              <a:buNone/>
            </a:pPr>
            <a:r>
              <a:rPr lang="en-US" sz="2600" dirty="0"/>
              <a:t>(45 CFR 149.610) </a:t>
            </a:r>
          </a:p>
        </p:txBody>
      </p:sp>
      <p:sp>
        <p:nvSpPr>
          <p:cNvPr id="5" name="Slide Number Placeholder 4">
            <a:extLst>
              <a:ext uri="{FF2B5EF4-FFF2-40B4-BE49-F238E27FC236}">
                <a16:creationId xmlns:a16="http://schemas.microsoft.com/office/drawing/2014/main" id="{561F644E-D0F6-44B8-B6E8-89D6FCA859FF}"/>
              </a:ext>
            </a:extLst>
          </p:cNvPr>
          <p:cNvSpPr>
            <a:spLocks noGrp="1"/>
          </p:cNvSpPr>
          <p:nvPr>
            <p:ph type="sldNum" sz="quarter" idx="12"/>
          </p:nvPr>
        </p:nvSpPr>
        <p:spPr/>
        <p:txBody>
          <a:bodyPr/>
          <a:lstStyle/>
          <a:p>
            <a:fld id="{3A09F430-FB86-47CC-9B9A-75042EBE4A73}" type="slidenum">
              <a:rPr lang="en-US" smtClean="0"/>
              <a:pPr/>
              <a:t>63</a:t>
            </a:fld>
            <a:endParaRPr lang="en-US" dirty="0"/>
          </a:p>
        </p:txBody>
      </p:sp>
    </p:spTree>
    <p:extLst>
      <p:ext uri="{BB962C8B-B14F-4D97-AF65-F5344CB8AC3E}">
        <p14:creationId xmlns:p14="http://schemas.microsoft.com/office/powerpoint/2010/main" val="605895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4623-28CD-4D30-B93B-097E88D40FC9}"/>
              </a:ext>
            </a:extLst>
          </p:cNvPr>
          <p:cNvSpPr>
            <a:spLocks noGrp="1"/>
          </p:cNvSpPr>
          <p:nvPr>
            <p:ph type="title"/>
          </p:nvPr>
        </p:nvSpPr>
        <p:spPr>
          <a:xfrm>
            <a:off x="628650" y="136524"/>
            <a:ext cx="8091144" cy="1143001"/>
          </a:xfrm>
        </p:spPr>
        <p:txBody>
          <a:bodyPr/>
          <a:lstStyle/>
          <a:p>
            <a:r>
              <a:rPr lang="en-US" dirty="0"/>
              <a:t>Uninsured/Self-Pay patients:</a:t>
            </a:r>
            <a:br>
              <a:rPr lang="en-US" dirty="0"/>
            </a:br>
            <a:r>
              <a:rPr lang="en-US" dirty="0"/>
              <a:t>PPDR Process</a:t>
            </a:r>
          </a:p>
        </p:txBody>
      </p:sp>
      <p:sp>
        <p:nvSpPr>
          <p:cNvPr id="6" name="Content Placeholder 5">
            <a:extLst>
              <a:ext uri="{FF2B5EF4-FFF2-40B4-BE49-F238E27FC236}">
                <a16:creationId xmlns:a16="http://schemas.microsoft.com/office/drawing/2014/main" id="{92D7244C-9621-4213-BB24-D3EB800F7EE2}"/>
              </a:ext>
            </a:extLst>
          </p:cNvPr>
          <p:cNvSpPr>
            <a:spLocks noGrp="1"/>
          </p:cNvSpPr>
          <p:nvPr>
            <p:ph idx="1"/>
          </p:nvPr>
        </p:nvSpPr>
        <p:spPr>
          <a:xfrm>
            <a:off x="628650" y="1447513"/>
            <a:ext cx="7886700" cy="5056981"/>
          </a:xfrm>
        </p:spPr>
        <p:txBody>
          <a:bodyPr>
            <a:normAutofit/>
          </a:bodyPr>
          <a:lstStyle/>
          <a:p>
            <a:r>
              <a:rPr lang="en-US" sz="2600" dirty="0"/>
              <a:t>If total billed charges for the listed provider/facility are “substantially in excess” of the total charges on GFE (i.e., </a:t>
            </a:r>
            <a:r>
              <a:rPr lang="en-US" sz="2600" dirty="0">
                <a:solidFill>
                  <a:srgbClr val="FF0000"/>
                </a:solidFill>
              </a:rPr>
              <a:t>at least $400 more than expected charges</a:t>
            </a:r>
            <a:r>
              <a:rPr lang="en-US" sz="2600" dirty="0"/>
              <a:t>), patient may initiate the patient-provider dispute resolution (“PPDR”) process.</a:t>
            </a:r>
          </a:p>
          <a:p>
            <a:pPr marL="0" indent="0">
              <a:buNone/>
            </a:pPr>
            <a:r>
              <a:rPr lang="en-US" sz="2200" dirty="0"/>
              <a:t>(45 CFR 149.620(b))</a:t>
            </a:r>
            <a:endParaRPr lang="en-US" sz="2000" dirty="0"/>
          </a:p>
        </p:txBody>
      </p:sp>
      <p:sp>
        <p:nvSpPr>
          <p:cNvPr id="5" name="Slide Number Placeholder 4">
            <a:extLst>
              <a:ext uri="{FF2B5EF4-FFF2-40B4-BE49-F238E27FC236}">
                <a16:creationId xmlns:a16="http://schemas.microsoft.com/office/drawing/2014/main" id="{4CD11D9B-B224-47B3-8CE4-92591153D50D}"/>
              </a:ext>
            </a:extLst>
          </p:cNvPr>
          <p:cNvSpPr>
            <a:spLocks noGrp="1"/>
          </p:cNvSpPr>
          <p:nvPr>
            <p:ph type="sldNum" sz="quarter" idx="12"/>
          </p:nvPr>
        </p:nvSpPr>
        <p:spPr/>
        <p:txBody>
          <a:bodyPr/>
          <a:lstStyle/>
          <a:p>
            <a:fld id="{3A09F430-FB86-47CC-9B9A-75042EBE4A73}" type="slidenum">
              <a:rPr lang="en-US" smtClean="0"/>
              <a:pPr/>
              <a:t>64</a:t>
            </a:fld>
            <a:endParaRPr lang="en-US" dirty="0"/>
          </a:p>
        </p:txBody>
      </p:sp>
    </p:spTree>
    <p:extLst>
      <p:ext uri="{BB962C8B-B14F-4D97-AF65-F5344CB8AC3E}">
        <p14:creationId xmlns:p14="http://schemas.microsoft.com/office/powerpoint/2010/main" val="120627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4623-28CD-4D30-B93B-097E88D40FC9}"/>
              </a:ext>
            </a:extLst>
          </p:cNvPr>
          <p:cNvSpPr>
            <a:spLocks noGrp="1"/>
          </p:cNvSpPr>
          <p:nvPr>
            <p:ph type="title"/>
          </p:nvPr>
        </p:nvSpPr>
        <p:spPr/>
        <p:txBody>
          <a:bodyPr/>
          <a:lstStyle/>
          <a:p>
            <a:r>
              <a:rPr lang="en-US" dirty="0" err="1"/>
              <a:t>Uinsured</a:t>
            </a:r>
            <a:r>
              <a:rPr lang="en-US" dirty="0"/>
              <a:t>/Self-Pay Patients:</a:t>
            </a:r>
            <a:br>
              <a:rPr lang="en-US" dirty="0"/>
            </a:br>
            <a:r>
              <a:rPr lang="en-US" dirty="0" err="1"/>
              <a:t>ppdr</a:t>
            </a:r>
            <a:r>
              <a:rPr lang="en-US" dirty="0"/>
              <a:t> process</a:t>
            </a:r>
          </a:p>
        </p:txBody>
      </p:sp>
      <p:sp>
        <p:nvSpPr>
          <p:cNvPr id="6" name="Content Placeholder 5">
            <a:extLst>
              <a:ext uri="{FF2B5EF4-FFF2-40B4-BE49-F238E27FC236}">
                <a16:creationId xmlns:a16="http://schemas.microsoft.com/office/drawing/2014/main" id="{92D7244C-9621-4213-BB24-D3EB800F7EE2}"/>
              </a:ext>
            </a:extLst>
          </p:cNvPr>
          <p:cNvSpPr>
            <a:spLocks noGrp="1"/>
          </p:cNvSpPr>
          <p:nvPr>
            <p:ph idx="1"/>
          </p:nvPr>
        </p:nvSpPr>
        <p:spPr>
          <a:xfrm>
            <a:off x="628650" y="1447513"/>
            <a:ext cx="7886700" cy="4908837"/>
          </a:xfrm>
        </p:spPr>
        <p:txBody>
          <a:bodyPr>
            <a:normAutofit fontScale="92500" lnSpcReduction="10000"/>
          </a:bodyPr>
          <a:lstStyle/>
          <a:p>
            <a:r>
              <a:rPr lang="en-US" sz="2400" dirty="0"/>
              <a:t>Within 120 days of receipt of bill, patient must submit request and $25 fee to HHS.</a:t>
            </a:r>
          </a:p>
          <a:p>
            <a:r>
              <a:rPr lang="en-US" sz="2400" dirty="0"/>
              <a:t>Notice sent to provider.</a:t>
            </a:r>
          </a:p>
          <a:p>
            <a:r>
              <a:rPr lang="en-US" sz="2400" dirty="0"/>
              <a:t>Provider must not send bill to collections, pursue collection efforts, charge late fees, or engage in retribution during the PPDR process.</a:t>
            </a:r>
          </a:p>
          <a:p>
            <a:r>
              <a:rPr lang="en-US" sz="2400" dirty="0"/>
              <a:t>Within 10 days of appointment of PPDR, provider must submit good faith estimate and other relevant information.</a:t>
            </a:r>
          </a:p>
          <a:p>
            <a:r>
              <a:rPr lang="en-US" sz="2400" dirty="0"/>
              <a:t>PPDR considers whether services were medically necessary and unforeseen circumstances not reasonably anticipated when good faith estimate prepared.</a:t>
            </a:r>
          </a:p>
          <a:p>
            <a:r>
              <a:rPr lang="en-US" sz="2400" dirty="0"/>
              <a:t>PPDR will look to median payment amount for same or similar provider in same geographic area.</a:t>
            </a:r>
            <a:endParaRPr lang="en-US" sz="2000" dirty="0"/>
          </a:p>
          <a:p>
            <a:pPr marL="0" indent="0">
              <a:buNone/>
            </a:pPr>
            <a:r>
              <a:rPr lang="en-US" sz="2200" dirty="0"/>
              <a:t>(45 CFR 149.620)</a:t>
            </a:r>
          </a:p>
        </p:txBody>
      </p:sp>
      <p:sp>
        <p:nvSpPr>
          <p:cNvPr id="5" name="Slide Number Placeholder 4">
            <a:extLst>
              <a:ext uri="{FF2B5EF4-FFF2-40B4-BE49-F238E27FC236}">
                <a16:creationId xmlns:a16="http://schemas.microsoft.com/office/drawing/2014/main" id="{4CD11D9B-B224-47B3-8CE4-92591153D50D}"/>
              </a:ext>
            </a:extLst>
          </p:cNvPr>
          <p:cNvSpPr>
            <a:spLocks noGrp="1"/>
          </p:cNvSpPr>
          <p:nvPr>
            <p:ph type="sldNum" sz="quarter" idx="12"/>
          </p:nvPr>
        </p:nvSpPr>
        <p:spPr/>
        <p:txBody>
          <a:bodyPr/>
          <a:lstStyle/>
          <a:p>
            <a:fld id="{3A09F430-FB86-47CC-9B9A-75042EBE4A73}" type="slidenum">
              <a:rPr lang="en-US" smtClean="0"/>
              <a:pPr/>
              <a:t>65</a:t>
            </a:fld>
            <a:endParaRPr lang="en-US" dirty="0"/>
          </a:p>
        </p:txBody>
      </p:sp>
    </p:spTree>
    <p:extLst>
      <p:ext uri="{BB962C8B-B14F-4D97-AF65-F5344CB8AC3E}">
        <p14:creationId xmlns:p14="http://schemas.microsoft.com/office/powerpoint/2010/main" val="285166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64E5C2-B40F-40F1-93E4-C0B119ABC5A7}"/>
              </a:ext>
            </a:extLst>
          </p:cNvPr>
          <p:cNvSpPr>
            <a:spLocks noGrp="1"/>
          </p:cNvSpPr>
          <p:nvPr>
            <p:ph type="title"/>
          </p:nvPr>
        </p:nvSpPr>
        <p:spPr/>
        <p:txBody>
          <a:bodyPr/>
          <a:lstStyle/>
          <a:p>
            <a:r>
              <a:rPr lang="en-US" sz="2400" u="sng" dirty="0"/>
              <a:t>https://www.cms.gov/regulations-and-guidancelegislationpaperworkreductionactof1995pra-listing/cms-10791</a:t>
            </a:r>
          </a:p>
        </p:txBody>
      </p:sp>
      <p:pic>
        <p:nvPicPr>
          <p:cNvPr id="8" name="Content Placeholder 7">
            <a:extLst>
              <a:ext uri="{FF2B5EF4-FFF2-40B4-BE49-F238E27FC236}">
                <a16:creationId xmlns:a16="http://schemas.microsoft.com/office/drawing/2014/main" id="{0D8E72AD-C0CA-4195-8937-70EC31B69876}"/>
              </a:ext>
            </a:extLst>
          </p:cNvPr>
          <p:cNvPicPr>
            <a:picLocks noGrp="1" noChangeAspect="1"/>
          </p:cNvPicPr>
          <p:nvPr>
            <p:ph idx="1"/>
          </p:nvPr>
        </p:nvPicPr>
        <p:blipFill>
          <a:blip r:embed="rId2"/>
          <a:stretch>
            <a:fillRect/>
          </a:stretch>
        </p:blipFill>
        <p:spPr>
          <a:xfrm>
            <a:off x="-1009928" y="1433098"/>
            <a:ext cx="11163855" cy="6279667"/>
          </a:xfrm>
          <a:prstGeom prst="rect">
            <a:avLst/>
          </a:prstGeom>
        </p:spPr>
      </p:pic>
      <p:sp>
        <p:nvSpPr>
          <p:cNvPr id="5" name="Slide Number Placeholder 4">
            <a:extLst>
              <a:ext uri="{FF2B5EF4-FFF2-40B4-BE49-F238E27FC236}">
                <a16:creationId xmlns:a16="http://schemas.microsoft.com/office/drawing/2014/main" id="{72699FED-F651-4EFF-9FAD-3074D8124CFE}"/>
              </a:ext>
            </a:extLst>
          </p:cNvPr>
          <p:cNvSpPr>
            <a:spLocks noGrp="1"/>
          </p:cNvSpPr>
          <p:nvPr>
            <p:ph type="sldNum" sz="quarter" idx="12"/>
          </p:nvPr>
        </p:nvSpPr>
        <p:spPr/>
        <p:txBody>
          <a:bodyPr/>
          <a:lstStyle/>
          <a:p>
            <a:fld id="{3A09F430-FB86-47CC-9B9A-75042EBE4A73}" type="slidenum">
              <a:rPr lang="en-US" smtClean="0"/>
              <a:pPr/>
              <a:t>66</a:t>
            </a:fld>
            <a:endParaRPr lang="en-US" dirty="0"/>
          </a:p>
        </p:txBody>
      </p:sp>
      <p:sp>
        <p:nvSpPr>
          <p:cNvPr id="2" name="Rectangle: Rounded Corners 1">
            <a:extLst>
              <a:ext uri="{FF2B5EF4-FFF2-40B4-BE49-F238E27FC236}">
                <a16:creationId xmlns:a16="http://schemas.microsoft.com/office/drawing/2014/main" id="{AB76DFF7-DEF5-4DCC-A84C-157E14646D54}"/>
              </a:ext>
            </a:extLst>
          </p:cNvPr>
          <p:cNvSpPr/>
          <p:nvPr/>
        </p:nvSpPr>
        <p:spPr>
          <a:xfrm>
            <a:off x="5684363" y="2121031"/>
            <a:ext cx="3176833" cy="330387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schemeClr val="tx1"/>
                </a:solidFill>
              </a:rPr>
              <a:t>Part 2 Rule</a:t>
            </a:r>
          </a:p>
          <a:p>
            <a:pPr marL="285750" indent="-285750">
              <a:buFont typeface="Arial" panose="020B0604020202020204" pitchFamily="34" charset="0"/>
              <a:buChar char="•"/>
            </a:pPr>
            <a:r>
              <a:rPr lang="en-US" sz="2000" b="1" dirty="0">
                <a:solidFill>
                  <a:schemeClr val="tx1"/>
                </a:solidFill>
              </a:rPr>
              <a:t>Notice of Patient’s Right to Receive Good Faith Estimate</a:t>
            </a:r>
          </a:p>
          <a:p>
            <a:pPr marL="285750" indent="-285750">
              <a:buFont typeface="Arial" panose="020B0604020202020204" pitchFamily="34" charset="0"/>
              <a:buChar char="•"/>
            </a:pPr>
            <a:r>
              <a:rPr lang="en-US" sz="2000" b="1" dirty="0">
                <a:solidFill>
                  <a:schemeClr val="tx1"/>
                </a:solidFill>
              </a:rPr>
              <a:t>Form for Good Faith Estimate</a:t>
            </a:r>
          </a:p>
          <a:p>
            <a:pPr marL="285750" indent="-285750">
              <a:buFont typeface="Arial" panose="020B0604020202020204" pitchFamily="34" charset="0"/>
              <a:buChar char="•"/>
            </a:pPr>
            <a:r>
              <a:rPr lang="en-US" sz="2000" b="1" dirty="0">
                <a:solidFill>
                  <a:schemeClr val="tx1"/>
                </a:solidFill>
              </a:rPr>
              <a:t>Good Faith Estimate Data Elements</a:t>
            </a:r>
          </a:p>
          <a:p>
            <a:pPr marL="285750" indent="-285750">
              <a:buFont typeface="Arial" panose="020B0604020202020204" pitchFamily="34" charset="0"/>
              <a:buChar char="•"/>
            </a:pPr>
            <a:r>
              <a:rPr lang="en-US" sz="2000" b="1" dirty="0">
                <a:solidFill>
                  <a:schemeClr val="tx1"/>
                </a:solidFill>
              </a:rPr>
              <a:t>SDR forms</a:t>
            </a:r>
          </a:p>
        </p:txBody>
      </p:sp>
    </p:spTree>
    <p:extLst>
      <p:ext uri="{BB962C8B-B14F-4D97-AF65-F5344CB8AC3E}">
        <p14:creationId xmlns:p14="http://schemas.microsoft.com/office/powerpoint/2010/main" val="572980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336C-6F1A-4955-A7C7-B8E255E185FB}"/>
              </a:ext>
            </a:extLst>
          </p:cNvPr>
          <p:cNvSpPr>
            <a:spLocks noGrp="1"/>
          </p:cNvSpPr>
          <p:nvPr>
            <p:ph type="title"/>
          </p:nvPr>
        </p:nvSpPr>
        <p:spPr/>
        <p:txBody>
          <a:bodyPr/>
          <a:lstStyle/>
          <a:p>
            <a:r>
              <a:rPr lang="en-US" dirty="0"/>
              <a:t>Idaho patient act</a:t>
            </a:r>
            <a:br>
              <a:rPr lang="en-US" dirty="0"/>
            </a:br>
            <a:r>
              <a:rPr lang="en-US" dirty="0"/>
              <a:t>IC 48-301 </a:t>
            </a:r>
            <a:r>
              <a:rPr lang="en-US" cap="none" dirty="0"/>
              <a:t>et seq.</a:t>
            </a:r>
          </a:p>
        </p:txBody>
      </p:sp>
      <p:pic>
        <p:nvPicPr>
          <p:cNvPr id="9" name="Content Placeholder 8">
            <a:extLst>
              <a:ext uri="{FF2B5EF4-FFF2-40B4-BE49-F238E27FC236}">
                <a16:creationId xmlns:a16="http://schemas.microsoft.com/office/drawing/2014/main" id="{C67B9C98-A617-408D-83BF-74ED3FFE5160}"/>
              </a:ext>
            </a:extLst>
          </p:cNvPr>
          <p:cNvPicPr>
            <a:picLocks noGrp="1" noChangeAspect="1"/>
          </p:cNvPicPr>
          <p:nvPr>
            <p:ph idx="1"/>
          </p:nvPr>
        </p:nvPicPr>
        <p:blipFill>
          <a:blip r:embed="rId2"/>
          <a:stretch>
            <a:fillRect/>
          </a:stretch>
        </p:blipFill>
        <p:spPr>
          <a:xfrm>
            <a:off x="628650" y="1481237"/>
            <a:ext cx="7886700" cy="4641651"/>
          </a:xfrm>
          <a:prstGeom prst="rect">
            <a:avLst/>
          </a:prstGeom>
        </p:spPr>
      </p:pic>
      <p:sp>
        <p:nvSpPr>
          <p:cNvPr id="7" name="Slide Number Placeholder 6">
            <a:extLst>
              <a:ext uri="{FF2B5EF4-FFF2-40B4-BE49-F238E27FC236}">
                <a16:creationId xmlns:a16="http://schemas.microsoft.com/office/drawing/2014/main" id="{E16C8710-6513-4780-AFAC-E65578F3D414}"/>
              </a:ext>
            </a:extLst>
          </p:cNvPr>
          <p:cNvSpPr>
            <a:spLocks noGrp="1"/>
          </p:cNvSpPr>
          <p:nvPr>
            <p:ph type="sldNum" sz="quarter" idx="12"/>
          </p:nvPr>
        </p:nvSpPr>
        <p:spPr/>
        <p:txBody>
          <a:bodyPr/>
          <a:lstStyle/>
          <a:p>
            <a:fld id="{3A09F430-FB86-47CC-9B9A-75042EBE4A73}" type="slidenum">
              <a:rPr lang="en-US" smtClean="0"/>
              <a:t>67</a:t>
            </a:fld>
            <a:endParaRPr lang="en-US"/>
          </a:p>
        </p:txBody>
      </p:sp>
    </p:spTree>
    <p:extLst>
      <p:ext uri="{BB962C8B-B14F-4D97-AF65-F5344CB8AC3E}">
        <p14:creationId xmlns:p14="http://schemas.microsoft.com/office/powerpoint/2010/main" val="2880715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5DC098-F31F-4666-A273-AEBAD7C7AFAD}"/>
              </a:ext>
            </a:extLst>
          </p:cNvPr>
          <p:cNvSpPr>
            <a:spLocks noGrp="1"/>
          </p:cNvSpPr>
          <p:nvPr>
            <p:ph type="title"/>
          </p:nvPr>
        </p:nvSpPr>
        <p:spPr>
          <a:xfrm>
            <a:off x="628650" y="365125"/>
            <a:ext cx="8258496" cy="914400"/>
          </a:xfrm>
        </p:spPr>
        <p:txBody>
          <a:bodyPr/>
          <a:lstStyle/>
          <a:p>
            <a:r>
              <a:rPr lang="en-US" sz="3400" dirty="0"/>
              <a:t>To initiate “Extraordinary collection action” w/out Penalty</a:t>
            </a:r>
          </a:p>
        </p:txBody>
      </p:sp>
      <p:sp>
        <p:nvSpPr>
          <p:cNvPr id="7" name="Content Placeholder 6">
            <a:extLst>
              <a:ext uri="{FF2B5EF4-FFF2-40B4-BE49-F238E27FC236}">
                <a16:creationId xmlns:a16="http://schemas.microsoft.com/office/drawing/2014/main" id="{CFD519B3-8657-4750-AC82-FDFC637A25F0}"/>
              </a:ext>
            </a:extLst>
          </p:cNvPr>
          <p:cNvSpPr>
            <a:spLocks noGrp="1"/>
          </p:cNvSpPr>
          <p:nvPr>
            <p:ph idx="1"/>
          </p:nvPr>
        </p:nvSpPr>
        <p:spPr>
          <a:xfrm>
            <a:off x="628650" y="1447513"/>
            <a:ext cx="7886700" cy="5273963"/>
          </a:xfrm>
        </p:spPr>
        <p:txBody>
          <a:bodyPr>
            <a:normAutofit fontScale="77500" lnSpcReduction="20000"/>
          </a:bodyPr>
          <a:lstStyle/>
          <a:p>
            <a:r>
              <a:rPr lang="en-US" dirty="0">
                <a:solidFill>
                  <a:srgbClr val="C00000"/>
                </a:solidFill>
              </a:rPr>
              <a:t>w/in 45/90 days </a:t>
            </a:r>
            <a:r>
              <a:rPr lang="en-US" dirty="0"/>
              <a:t>after services or discharge, submit charges to patient or payers identified by patient.</a:t>
            </a:r>
          </a:p>
          <a:p>
            <a:r>
              <a:rPr lang="en-US" dirty="0">
                <a:solidFill>
                  <a:srgbClr val="C00000"/>
                </a:solidFill>
              </a:rPr>
              <a:t>w/in 60/240 days </a:t>
            </a:r>
            <a:r>
              <a:rPr lang="en-US" dirty="0"/>
              <a:t>after services or discharge, submit “consolidated summary of services” to patient.</a:t>
            </a:r>
          </a:p>
          <a:p>
            <a:pPr lvl="1"/>
            <a:r>
              <a:rPr lang="en-US" sz="2800" dirty="0"/>
              <a:t>Exception:  single billing entity that provides final statement and info re billing entity.</a:t>
            </a:r>
          </a:p>
          <a:p>
            <a:r>
              <a:rPr lang="en-US" dirty="0">
                <a:solidFill>
                  <a:srgbClr val="C00000"/>
                </a:solidFill>
              </a:rPr>
              <a:t>Submit “final notice” </a:t>
            </a:r>
            <a:r>
              <a:rPr lang="en-US" dirty="0"/>
              <a:t>to patient.</a:t>
            </a:r>
            <a:endParaRPr lang="en-US" sz="2700" dirty="0"/>
          </a:p>
          <a:p>
            <a:r>
              <a:rPr lang="en-US" dirty="0">
                <a:solidFill>
                  <a:srgbClr val="C00000"/>
                </a:solidFill>
              </a:rPr>
              <a:t>Wait at least 60* days </a:t>
            </a:r>
            <a:r>
              <a:rPr lang="en-US" dirty="0"/>
              <a:t>after final notice or CSS is received to send bill to third-party to collect or charge interest, fees or ancillary charges.</a:t>
            </a:r>
          </a:p>
          <a:p>
            <a:pPr lvl="1"/>
            <a:r>
              <a:rPr lang="en-US" sz="2800" dirty="0"/>
              <a:t>Presumed “received” 3 days after first class mail.</a:t>
            </a:r>
          </a:p>
          <a:p>
            <a:pPr lvl="1"/>
            <a:r>
              <a:rPr lang="en-US" sz="2800" dirty="0"/>
              <a:t>Patient may agree to email or other means.</a:t>
            </a:r>
          </a:p>
          <a:p>
            <a:r>
              <a:rPr lang="en-US" dirty="0">
                <a:solidFill>
                  <a:srgbClr val="C00000"/>
                </a:solidFill>
              </a:rPr>
              <a:t>Wait at least 90* days </a:t>
            </a:r>
            <a:r>
              <a:rPr lang="en-US" dirty="0"/>
              <a:t>after final notice or CSS and resolution of reviews, disputes and payer appeals .</a:t>
            </a:r>
          </a:p>
          <a:p>
            <a:pPr marL="0" indent="0">
              <a:buNone/>
            </a:pPr>
            <a:r>
              <a:rPr lang="en-US" sz="2400" dirty="0"/>
              <a:t>(IC 48-304)</a:t>
            </a:r>
          </a:p>
          <a:p>
            <a:pPr marL="0" indent="0">
              <a:buNone/>
            </a:pPr>
            <a:r>
              <a:rPr lang="en-US" sz="2900" dirty="0"/>
              <a:t>* Deadlines refer to date “received” by patient.  Adjust by 3 days if mail by first class mail.</a:t>
            </a:r>
          </a:p>
          <a:p>
            <a:endParaRPr lang="en-US" dirty="0"/>
          </a:p>
        </p:txBody>
      </p:sp>
      <p:sp>
        <p:nvSpPr>
          <p:cNvPr id="5" name="Slide Number Placeholder 4">
            <a:extLst>
              <a:ext uri="{FF2B5EF4-FFF2-40B4-BE49-F238E27FC236}">
                <a16:creationId xmlns:a16="http://schemas.microsoft.com/office/drawing/2014/main" id="{052CB1C3-BEF6-4111-B4A6-648D8F013643}"/>
              </a:ext>
            </a:extLst>
          </p:cNvPr>
          <p:cNvSpPr>
            <a:spLocks noGrp="1"/>
          </p:cNvSpPr>
          <p:nvPr>
            <p:ph type="sldNum" sz="quarter" idx="12"/>
          </p:nvPr>
        </p:nvSpPr>
        <p:spPr/>
        <p:txBody>
          <a:bodyPr/>
          <a:lstStyle/>
          <a:p>
            <a:fld id="{3A09F430-FB86-47CC-9B9A-75042EBE4A73}" type="slidenum">
              <a:rPr lang="en-US" smtClean="0"/>
              <a:t>68</a:t>
            </a:fld>
            <a:endParaRPr lang="en-US"/>
          </a:p>
        </p:txBody>
      </p:sp>
    </p:spTree>
    <p:extLst>
      <p:ext uri="{BB962C8B-B14F-4D97-AF65-F5344CB8AC3E}">
        <p14:creationId xmlns:p14="http://schemas.microsoft.com/office/powerpoint/2010/main" val="8579041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50EC-F384-4BA7-9C2A-BD2B14A29361}"/>
              </a:ext>
            </a:extLst>
          </p:cNvPr>
          <p:cNvSpPr>
            <a:spLocks noGrp="1"/>
          </p:cNvSpPr>
          <p:nvPr>
            <p:ph type="title"/>
          </p:nvPr>
        </p:nvSpPr>
        <p:spPr/>
        <p:txBody>
          <a:bodyPr/>
          <a:lstStyle/>
          <a:p>
            <a:endParaRPr lang="en-US"/>
          </a:p>
        </p:txBody>
      </p:sp>
      <p:pic>
        <p:nvPicPr>
          <p:cNvPr id="6" name="Content Placeholder 5" descr="Timeline&#10;&#10;Description automatically generated">
            <a:extLst>
              <a:ext uri="{FF2B5EF4-FFF2-40B4-BE49-F238E27FC236}">
                <a16:creationId xmlns:a16="http://schemas.microsoft.com/office/drawing/2014/main" id="{3BC4F37A-0C11-46A1-9DB7-D31310234A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267635"/>
          </a:xfrm>
        </p:spPr>
      </p:pic>
      <p:sp>
        <p:nvSpPr>
          <p:cNvPr id="4" name="Slide Number Placeholder 3">
            <a:extLst>
              <a:ext uri="{FF2B5EF4-FFF2-40B4-BE49-F238E27FC236}">
                <a16:creationId xmlns:a16="http://schemas.microsoft.com/office/drawing/2014/main" id="{8806D584-CD68-440C-BCAD-66FBD62D9833}"/>
              </a:ext>
            </a:extLst>
          </p:cNvPr>
          <p:cNvSpPr>
            <a:spLocks noGrp="1"/>
          </p:cNvSpPr>
          <p:nvPr>
            <p:ph type="sldNum" sz="quarter" idx="12"/>
          </p:nvPr>
        </p:nvSpPr>
        <p:spPr/>
        <p:txBody>
          <a:bodyPr/>
          <a:lstStyle/>
          <a:p>
            <a:fld id="{3A09F430-FB86-47CC-9B9A-75042EBE4A73}" type="slidenum">
              <a:rPr lang="en-US" smtClean="0"/>
              <a:pPr/>
              <a:t>69</a:t>
            </a:fld>
            <a:endParaRPr lang="en-US" dirty="0"/>
          </a:p>
        </p:txBody>
      </p:sp>
    </p:spTree>
    <p:extLst>
      <p:ext uri="{BB962C8B-B14F-4D97-AF65-F5344CB8AC3E}">
        <p14:creationId xmlns:p14="http://schemas.microsoft.com/office/powerpoint/2010/main" val="412898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7446-70E4-4F50-9C3F-A5F563CD5106}"/>
              </a:ext>
            </a:extLst>
          </p:cNvPr>
          <p:cNvSpPr>
            <a:spLocks noGrp="1"/>
          </p:cNvSpPr>
          <p:nvPr>
            <p:ph type="title"/>
          </p:nvPr>
        </p:nvSpPr>
        <p:spPr/>
        <p:txBody>
          <a:bodyPr/>
          <a:lstStyle/>
          <a:p>
            <a:r>
              <a:rPr lang="en-US" dirty="0"/>
              <a:t>Informed consent</a:t>
            </a:r>
          </a:p>
        </p:txBody>
      </p:sp>
      <p:sp>
        <p:nvSpPr>
          <p:cNvPr id="6" name="Text Placeholder 5">
            <a:extLst>
              <a:ext uri="{FF2B5EF4-FFF2-40B4-BE49-F238E27FC236}">
                <a16:creationId xmlns:a16="http://schemas.microsoft.com/office/drawing/2014/main" id="{3BD95845-50DC-4FAE-AC62-314AD39D24EA}"/>
              </a:ext>
            </a:extLst>
          </p:cNvPr>
          <p:cNvSpPr>
            <a:spLocks noGrp="1"/>
          </p:cNvSpPr>
          <p:nvPr>
            <p:ph type="body" idx="1"/>
          </p:nvPr>
        </p:nvSpPr>
        <p:spPr/>
        <p:txBody>
          <a:bodyPr/>
          <a:lstStyle/>
          <a:p>
            <a:r>
              <a:rPr lang="en-US" dirty="0"/>
              <a:t>Informed Consent</a:t>
            </a:r>
          </a:p>
        </p:txBody>
      </p:sp>
      <p:sp>
        <p:nvSpPr>
          <p:cNvPr id="7" name="Content Placeholder 6">
            <a:extLst>
              <a:ext uri="{FF2B5EF4-FFF2-40B4-BE49-F238E27FC236}">
                <a16:creationId xmlns:a16="http://schemas.microsoft.com/office/drawing/2014/main" id="{A35EAF30-1E5E-4F17-BC47-97116A745E49}"/>
              </a:ext>
            </a:extLst>
          </p:cNvPr>
          <p:cNvSpPr>
            <a:spLocks noGrp="1"/>
          </p:cNvSpPr>
          <p:nvPr>
            <p:ph sz="half" idx="2"/>
          </p:nvPr>
        </p:nvSpPr>
        <p:spPr/>
        <p:txBody>
          <a:bodyPr>
            <a:normAutofit fontScale="92500" lnSpcReduction="20000"/>
          </a:bodyPr>
          <a:lstStyle/>
          <a:p>
            <a:r>
              <a:rPr lang="en-US" dirty="0"/>
              <a:t>Must obtain patient’s consent.</a:t>
            </a:r>
          </a:p>
          <a:p>
            <a:r>
              <a:rPr lang="en-US" dirty="0"/>
              <a:t>Patient must have capacity to give informed consent.</a:t>
            </a:r>
          </a:p>
          <a:p>
            <a:r>
              <a:rPr lang="en-US" dirty="0"/>
              <a:t>If patient lacks capacity, obtain consent from authorized surrogate decision-maker.</a:t>
            </a:r>
          </a:p>
          <a:p>
            <a:r>
              <a:rPr lang="en-US" dirty="0"/>
              <a:t>Consent must be informed.</a:t>
            </a:r>
          </a:p>
        </p:txBody>
      </p:sp>
      <p:sp>
        <p:nvSpPr>
          <p:cNvPr id="8" name="Text Placeholder 7">
            <a:extLst>
              <a:ext uri="{FF2B5EF4-FFF2-40B4-BE49-F238E27FC236}">
                <a16:creationId xmlns:a16="http://schemas.microsoft.com/office/drawing/2014/main" id="{286A21E2-FF68-49A6-9EBA-EDF4191BAEAD}"/>
              </a:ext>
            </a:extLst>
          </p:cNvPr>
          <p:cNvSpPr>
            <a:spLocks noGrp="1"/>
          </p:cNvSpPr>
          <p:nvPr>
            <p:ph type="body" sz="quarter" idx="3"/>
          </p:nvPr>
        </p:nvSpPr>
        <p:spPr/>
        <p:txBody>
          <a:bodyPr/>
          <a:lstStyle/>
          <a:p>
            <a:r>
              <a:rPr lang="en-US" dirty="0"/>
              <a:t>No Informed Consent</a:t>
            </a:r>
          </a:p>
        </p:txBody>
      </p:sp>
      <p:sp>
        <p:nvSpPr>
          <p:cNvPr id="9" name="Content Placeholder 8">
            <a:extLst>
              <a:ext uri="{FF2B5EF4-FFF2-40B4-BE49-F238E27FC236}">
                <a16:creationId xmlns:a16="http://schemas.microsoft.com/office/drawing/2014/main" id="{0F73F57A-C115-4719-A449-8AF58AEB027B}"/>
              </a:ext>
            </a:extLst>
          </p:cNvPr>
          <p:cNvSpPr>
            <a:spLocks noGrp="1"/>
          </p:cNvSpPr>
          <p:nvPr>
            <p:ph sz="quarter" idx="4"/>
          </p:nvPr>
        </p:nvSpPr>
        <p:spPr/>
        <p:txBody>
          <a:bodyPr>
            <a:normAutofit fontScale="92500" lnSpcReduction="20000"/>
          </a:bodyPr>
          <a:lstStyle/>
          <a:p>
            <a:r>
              <a:rPr lang="en-US" dirty="0"/>
              <a:t>Civil liability</a:t>
            </a:r>
          </a:p>
          <a:p>
            <a:pPr lvl="1"/>
            <a:r>
              <a:rPr lang="en-US" sz="2600" dirty="0"/>
              <a:t>Lack of informed consent</a:t>
            </a:r>
          </a:p>
          <a:p>
            <a:pPr lvl="1"/>
            <a:r>
              <a:rPr lang="en-US" sz="2600" dirty="0"/>
              <a:t>Malpractice</a:t>
            </a:r>
          </a:p>
          <a:p>
            <a:r>
              <a:rPr lang="en-US" dirty="0"/>
              <a:t>Criminal liability</a:t>
            </a:r>
          </a:p>
          <a:p>
            <a:pPr lvl="1"/>
            <a:r>
              <a:rPr lang="en-US" sz="2600" dirty="0"/>
              <a:t>Assault, battery, kidnapping, etc.</a:t>
            </a:r>
          </a:p>
          <a:p>
            <a:r>
              <a:rPr lang="en-US" dirty="0"/>
              <a:t>Adverse licensure action</a:t>
            </a:r>
          </a:p>
        </p:txBody>
      </p:sp>
      <p:sp>
        <p:nvSpPr>
          <p:cNvPr id="5" name="Slide Number Placeholder 4">
            <a:extLst>
              <a:ext uri="{FF2B5EF4-FFF2-40B4-BE49-F238E27FC236}">
                <a16:creationId xmlns:a16="http://schemas.microsoft.com/office/drawing/2014/main" id="{2D50E1BD-5B65-4653-9731-95AB68AAEFF0}"/>
              </a:ext>
            </a:extLst>
          </p:cNvPr>
          <p:cNvSpPr>
            <a:spLocks noGrp="1"/>
          </p:cNvSpPr>
          <p:nvPr>
            <p:ph type="sldNum" sz="quarter" idx="12"/>
          </p:nvPr>
        </p:nvSpPr>
        <p:spPr/>
        <p:txBody>
          <a:bodyPr/>
          <a:lstStyle/>
          <a:p>
            <a:fld id="{3A09F430-FB86-47CC-9B9A-75042EBE4A73}" type="slidenum">
              <a:rPr lang="en-US" smtClean="0"/>
              <a:pPr/>
              <a:t>7</a:t>
            </a:fld>
            <a:endParaRPr lang="en-US" dirty="0"/>
          </a:p>
        </p:txBody>
      </p:sp>
    </p:spTree>
    <p:extLst>
      <p:ext uri="{BB962C8B-B14F-4D97-AF65-F5344CB8AC3E}">
        <p14:creationId xmlns:p14="http://schemas.microsoft.com/office/powerpoint/2010/main" val="332936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51AC-DDA5-4357-A6CA-A2C02B5D59E2}"/>
              </a:ext>
            </a:extLst>
          </p:cNvPr>
          <p:cNvSpPr>
            <a:spLocks noGrp="1"/>
          </p:cNvSpPr>
          <p:nvPr>
            <p:ph type="title"/>
          </p:nvPr>
        </p:nvSpPr>
        <p:spPr/>
        <p:txBody>
          <a:bodyPr/>
          <a:lstStyle/>
          <a:p>
            <a:r>
              <a:rPr lang="en-US" dirty="0"/>
              <a:t>Idaho Patient act:</a:t>
            </a:r>
            <a:br>
              <a:rPr lang="en-US" dirty="0"/>
            </a:br>
            <a:r>
              <a:rPr lang="en-US" dirty="0"/>
              <a:t>Limits on fees</a:t>
            </a:r>
          </a:p>
        </p:txBody>
      </p:sp>
      <p:sp>
        <p:nvSpPr>
          <p:cNvPr id="6" name="Content Placeholder 5">
            <a:extLst>
              <a:ext uri="{FF2B5EF4-FFF2-40B4-BE49-F238E27FC236}">
                <a16:creationId xmlns:a16="http://schemas.microsoft.com/office/drawing/2014/main" id="{07FE5F74-4724-458C-8920-A4487464B8CC}"/>
              </a:ext>
            </a:extLst>
          </p:cNvPr>
          <p:cNvSpPr>
            <a:spLocks noGrp="1"/>
          </p:cNvSpPr>
          <p:nvPr>
            <p:ph idx="1"/>
          </p:nvPr>
        </p:nvSpPr>
        <p:spPr>
          <a:xfrm>
            <a:off x="628650" y="1447514"/>
            <a:ext cx="7886700" cy="5410486"/>
          </a:xfrm>
        </p:spPr>
        <p:txBody>
          <a:bodyPr>
            <a:normAutofit fontScale="92500" lnSpcReduction="20000"/>
          </a:bodyPr>
          <a:lstStyle/>
          <a:p>
            <a:r>
              <a:rPr lang="en-US" sz="2600" dirty="0"/>
              <a:t>Cannot recover costs, expenses, or fees for  extraordinary collection action unless complied with process in IC 48-304.</a:t>
            </a:r>
          </a:p>
          <a:p>
            <a:pPr lvl="1"/>
            <a:r>
              <a:rPr lang="en-US" dirty="0"/>
              <a:t>May still collect principal but may be subject to penalties.</a:t>
            </a:r>
          </a:p>
          <a:p>
            <a:r>
              <a:rPr lang="en-US" sz="2600" dirty="0"/>
              <a:t>Limits on fees:</a:t>
            </a:r>
          </a:p>
          <a:p>
            <a:pPr lvl="1"/>
            <a:r>
              <a:rPr lang="en-US" dirty="0">
                <a:solidFill>
                  <a:srgbClr val="C00000"/>
                </a:solidFill>
              </a:rPr>
              <a:t>Uncontested judgment against patient:  </a:t>
            </a:r>
            <a:r>
              <a:rPr lang="en-US" dirty="0"/>
              <a:t>principal owed + up to lesser of $350 or 100% of principal + pre- and post-judgment interest</a:t>
            </a:r>
          </a:p>
          <a:p>
            <a:pPr lvl="1"/>
            <a:r>
              <a:rPr lang="en-US" dirty="0">
                <a:solidFill>
                  <a:srgbClr val="C00000"/>
                </a:solidFill>
              </a:rPr>
              <a:t>Contested judgment against patient: </a:t>
            </a:r>
            <a:r>
              <a:rPr lang="en-US" dirty="0"/>
              <a:t>principal owed + up to lesser of $700 or 100% of principal + pre- and post-judgment interest.</a:t>
            </a:r>
          </a:p>
          <a:p>
            <a:pPr lvl="1"/>
            <a:r>
              <a:rPr lang="en-US" dirty="0">
                <a:solidFill>
                  <a:srgbClr val="C00000"/>
                </a:solidFill>
              </a:rPr>
              <a:t>Post-judgment motions and writs:  </a:t>
            </a:r>
            <a:r>
              <a:rPr lang="en-US" dirty="0"/>
              <a:t>up to $75/$25 per successful motion or writ + Service fees.</a:t>
            </a:r>
          </a:p>
          <a:p>
            <a:pPr lvl="1"/>
            <a:r>
              <a:rPr lang="en-US" dirty="0"/>
              <a:t>May apply for more if fees grossly disproportionate</a:t>
            </a:r>
          </a:p>
          <a:p>
            <a:pPr lvl="1"/>
            <a:r>
              <a:rPr lang="en-US" dirty="0">
                <a:solidFill>
                  <a:srgbClr val="C00000"/>
                </a:solidFill>
              </a:rPr>
              <a:t>If patient prevails:  </a:t>
            </a:r>
            <a:r>
              <a:rPr lang="en-US" dirty="0"/>
              <a:t>recovers all costs, expenses and fees and has no liability.</a:t>
            </a:r>
          </a:p>
          <a:p>
            <a:pPr marL="0" indent="0">
              <a:buNone/>
            </a:pPr>
            <a:r>
              <a:rPr lang="en-US" sz="2200" dirty="0"/>
              <a:t>(IC 48-305)</a:t>
            </a:r>
          </a:p>
        </p:txBody>
      </p:sp>
      <p:sp>
        <p:nvSpPr>
          <p:cNvPr id="5" name="Slide Number Placeholder 4">
            <a:extLst>
              <a:ext uri="{FF2B5EF4-FFF2-40B4-BE49-F238E27FC236}">
                <a16:creationId xmlns:a16="http://schemas.microsoft.com/office/drawing/2014/main" id="{A304EFA0-20F0-477E-AA5B-7440FC8BFF47}"/>
              </a:ext>
            </a:extLst>
          </p:cNvPr>
          <p:cNvSpPr>
            <a:spLocks noGrp="1"/>
          </p:cNvSpPr>
          <p:nvPr>
            <p:ph type="sldNum" sz="quarter" idx="12"/>
          </p:nvPr>
        </p:nvSpPr>
        <p:spPr/>
        <p:txBody>
          <a:bodyPr/>
          <a:lstStyle/>
          <a:p>
            <a:fld id="{3A09F430-FB86-47CC-9B9A-75042EBE4A73}" type="slidenum">
              <a:rPr lang="en-US" smtClean="0"/>
              <a:t>70</a:t>
            </a:fld>
            <a:endParaRPr lang="en-US"/>
          </a:p>
        </p:txBody>
      </p:sp>
    </p:spTree>
    <p:extLst>
      <p:ext uri="{BB962C8B-B14F-4D97-AF65-F5344CB8AC3E}">
        <p14:creationId xmlns:p14="http://schemas.microsoft.com/office/powerpoint/2010/main" val="38058369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E515-B3A6-42BC-8AFC-64EE95DEE7A4}"/>
              </a:ext>
            </a:extLst>
          </p:cNvPr>
          <p:cNvSpPr>
            <a:spLocks noGrp="1"/>
          </p:cNvSpPr>
          <p:nvPr>
            <p:ph type="title"/>
          </p:nvPr>
        </p:nvSpPr>
        <p:spPr/>
        <p:txBody>
          <a:bodyPr/>
          <a:lstStyle/>
          <a:p>
            <a:r>
              <a:rPr lang="en-US" dirty="0"/>
              <a:t>Idaho patient act:</a:t>
            </a:r>
            <a:br>
              <a:rPr lang="en-US" dirty="0"/>
            </a:br>
            <a:r>
              <a:rPr lang="en-US" dirty="0"/>
              <a:t>Enforcement and penalties</a:t>
            </a:r>
          </a:p>
        </p:txBody>
      </p:sp>
      <p:sp>
        <p:nvSpPr>
          <p:cNvPr id="6" name="Content Placeholder 5">
            <a:extLst>
              <a:ext uri="{FF2B5EF4-FFF2-40B4-BE49-F238E27FC236}">
                <a16:creationId xmlns:a16="http://schemas.microsoft.com/office/drawing/2014/main" id="{A17E93B4-8D94-4E6A-B515-F5707FAF016A}"/>
              </a:ext>
            </a:extLst>
          </p:cNvPr>
          <p:cNvSpPr>
            <a:spLocks noGrp="1"/>
          </p:cNvSpPr>
          <p:nvPr>
            <p:ph idx="1"/>
          </p:nvPr>
        </p:nvSpPr>
        <p:spPr/>
        <p:txBody>
          <a:bodyPr>
            <a:normAutofit fontScale="92500"/>
          </a:bodyPr>
          <a:lstStyle/>
          <a:p>
            <a:r>
              <a:rPr lang="en-US" sz="2400" dirty="0"/>
              <a:t>If bring extraordinary collection action without complying with IC 48-304 or -306:</a:t>
            </a:r>
          </a:p>
          <a:p>
            <a:pPr lvl="1"/>
            <a:r>
              <a:rPr lang="en-US" dirty="0"/>
              <a:t>Patient has no liability for collection costs, expenses and fees.</a:t>
            </a:r>
          </a:p>
          <a:p>
            <a:pPr lvl="1"/>
            <a:r>
              <a:rPr lang="en-US" dirty="0"/>
              <a:t>Provider is liable to patient for greater of:</a:t>
            </a:r>
          </a:p>
          <a:p>
            <a:pPr lvl="2"/>
            <a:r>
              <a:rPr lang="en-US" sz="2400" dirty="0"/>
              <a:t>$1,000, or </a:t>
            </a:r>
          </a:p>
          <a:p>
            <a:pPr lvl="2"/>
            <a:r>
              <a:rPr lang="en-US" sz="2400" dirty="0"/>
              <a:t>Damages suffered by patient due to violation.</a:t>
            </a:r>
          </a:p>
          <a:p>
            <a:pPr lvl="1"/>
            <a:r>
              <a:rPr lang="en-US" dirty="0"/>
              <a:t>If provider willfully or knowingly violated the statue, court may award greater of:</a:t>
            </a:r>
          </a:p>
          <a:p>
            <a:pPr lvl="2"/>
            <a:r>
              <a:rPr lang="en-US" sz="2400" dirty="0"/>
              <a:t>$3,000, or </a:t>
            </a:r>
          </a:p>
          <a:p>
            <a:pPr lvl="2"/>
            <a:r>
              <a:rPr lang="en-US" sz="2400" dirty="0"/>
              <a:t>3x damages suffered by patient due to violation.</a:t>
            </a:r>
          </a:p>
          <a:p>
            <a:pPr marL="914400" lvl="2" indent="0">
              <a:buNone/>
            </a:pPr>
            <a:r>
              <a:rPr lang="en-US" sz="2400" dirty="0"/>
              <a:t>Patient is entitled costs + reasonable attorneys fees.</a:t>
            </a:r>
          </a:p>
          <a:p>
            <a:pPr marL="0" indent="0">
              <a:buNone/>
            </a:pPr>
            <a:r>
              <a:rPr lang="en-US" sz="2000" dirty="0"/>
              <a:t>(IC 48-311)</a:t>
            </a:r>
          </a:p>
          <a:p>
            <a:pPr lvl="2"/>
            <a:endParaRPr lang="en-US" dirty="0"/>
          </a:p>
        </p:txBody>
      </p:sp>
      <p:sp>
        <p:nvSpPr>
          <p:cNvPr id="5" name="Slide Number Placeholder 4">
            <a:extLst>
              <a:ext uri="{FF2B5EF4-FFF2-40B4-BE49-F238E27FC236}">
                <a16:creationId xmlns:a16="http://schemas.microsoft.com/office/drawing/2014/main" id="{81A34D8C-DA27-46FF-97D9-323EC3FCF993}"/>
              </a:ext>
            </a:extLst>
          </p:cNvPr>
          <p:cNvSpPr>
            <a:spLocks noGrp="1"/>
          </p:cNvSpPr>
          <p:nvPr>
            <p:ph type="sldNum" sz="quarter" idx="12"/>
          </p:nvPr>
        </p:nvSpPr>
        <p:spPr/>
        <p:txBody>
          <a:bodyPr/>
          <a:lstStyle/>
          <a:p>
            <a:fld id="{3A09F430-FB86-47CC-9B9A-75042EBE4A73}" type="slidenum">
              <a:rPr lang="en-US" smtClean="0"/>
              <a:t>71</a:t>
            </a:fld>
            <a:endParaRPr lang="en-US"/>
          </a:p>
        </p:txBody>
      </p:sp>
    </p:spTree>
    <p:extLst>
      <p:ext uri="{BB962C8B-B14F-4D97-AF65-F5344CB8AC3E}">
        <p14:creationId xmlns:p14="http://schemas.microsoft.com/office/powerpoint/2010/main" val="4125859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TelehealTh</a:t>
            </a:r>
            <a:endParaRPr lang="en-US" dirty="0"/>
          </a:p>
        </p:txBody>
      </p:sp>
      <p:pic>
        <p:nvPicPr>
          <p:cNvPr id="10" name="Content Placeholder 9">
            <a:extLst>
              <a:ext uri="{FF2B5EF4-FFF2-40B4-BE49-F238E27FC236}">
                <a16:creationId xmlns:a16="http://schemas.microsoft.com/office/drawing/2014/main" id="{D9D4BE90-FC93-4092-BF1C-262CEC6281F6}"/>
              </a:ext>
            </a:extLst>
          </p:cNvPr>
          <p:cNvPicPr>
            <a:picLocks noGrp="1" noChangeAspect="1"/>
          </p:cNvPicPr>
          <p:nvPr>
            <p:ph idx="1"/>
          </p:nvPr>
        </p:nvPicPr>
        <p:blipFill>
          <a:blip r:embed="rId2"/>
          <a:stretch>
            <a:fillRect/>
          </a:stretch>
        </p:blipFill>
        <p:spPr>
          <a:xfrm>
            <a:off x="242652" y="1469204"/>
            <a:ext cx="8639434" cy="4756935"/>
          </a:xfrm>
          <a:prstGeom prst="rect">
            <a:avLst/>
          </a:prstGeom>
        </p:spPr>
      </p:pic>
      <p:sp>
        <p:nvSpPr>
          <p:cNvPr id="5" name="Slide Number Placeholder 4">
            <a:extLst>
              <a:ext uri="{FF2B5EF4-FFF2-40B4-BE49-F238E27FC236}">
                <a16:creationId xmlns:a16="http://schemas.microsoft.com/office/drawing/2014/main" id="{6BF3783E-515A-44B1-B6D2-20E3C06BF3CA}"/>
              </a:ext>
            </a:extLst>
          </p:cNvPr>
          <p:cNvSpPr>
            <a:spLocks noGrp="1"/>
          </p:cNvSpPr>
          <p:nvPr>
            <p:ph type="sldNum" sz="quarter" idx="12"/>
          </p:nvPr>
        </p:nvSpPr>
        <p:spPr/>
        <p:txBody>
          <a:bodyPr/>
          <a:lstStyle/>
          <a:p>
            <a:fld id="{A5F28210-D88A-4CD9-BA69-955FE032B640}" type="slidenum">
              <a:rPr lang="en-US" smtClean="0">
                <a:solidFill>
                  <a:prstClr val="black">
                    <a:tint val="75000"/>
                  </a:prstClr>
                </a:solidFill>
              </a:rPr>
              <a:pPr/>
              <a:t>72</a:t>
            </a:fld>
            <a:endParaRPr lang="en-US" dirty="0">
              <a:solidFill>
                <a:prstClr val="black">
                  <a:tint val="75000"/>
                </a:prstClr>
              </a:solidFill>
            </a:endParaRPr>
          </a:p>
        </p:txBody>
      </p:sp>
    </p:spTree>
    <p:extLst>
      <p:ext uri="{BB962C8B-B14F-4D97-AF65-F5344CB8AC3E}">
        <p14:creationId xmlns:p14="http://schemas.microsoft.com/office/powerpoint/2010/main" val="16149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71DBDD-DE42-44C7-9221-A496A4E2DDCD}"/>
              </a:ext>
            </a:extLst>
          </p:cNvPr>
          <p:cNvSpPr>
            <a:spLocks noGrp="1"/>
          </p:cNvSpPr>
          <p:nvPr>
            <p:ph type="title"/>
          </p:nvPr>
        </p:nvSpPr>
        <p:spPr/>
        <p:txBody>
          <a:bodyPr/>
          <a:lstStyle/>
          <a:p>
            <a:r>
              <a:rPr lang="en-US" dirty="0"/>
              <a:t>Telehealth:</a:t>
            </a:r>
            <a:br>
              <a:rPr lang="en-US" dirty="0"/>
            </a:br>
            <a:r>
              <a:rPr lang="en-US" dirty="0"/>
              <a:t>recent developments</a:t>
            </a:r>
          </a:p>
        </p:txBody>
      </p:sp>
      <p:sp>
        <p:nvSpPr>
          <p:cNvPr id="6" name="Content Placeholder 5">
            <a:extLst>
              <a:ext uri="{FF2B5EF4-FFF2-40B4-BE49-F238E27FC236}">
                <a16:creationId xmlns:a16="http://schemas.microsoft.com/office/drawing/2014/main" id="{2523A3A5-6944-455B-88E6-2A4BF79901AC}"/>
              </a:ext>
            </a:extLst>
          </p:cNvPr>
          <p:cNvSpPr>
            <a:spLocks noGrp="1"/>
          </p:cNvSpPr>
          <p:nvPr>
            <p:ph idx="1"/>
          </p:nvPr>
        </p:nvSpPr>
        <p:spPr>
          <a:xfrm>
            <a:off x="628649" y="1447513"/>
            <a:ext cx="8166029" cy="4908837"/>
          </a:xfrm>
        </p:spPr>
        <p:txBody>
          <a:bodyPr>
            <a:normAutofit fontScale="92500"/>
          </a:bodyPr>
          <a:lstStyle/>
          <a:p>
            <a:r>
              <a:rPr lang="en-US" dirty="0"/>
              <a:t>Telehealth rules relaxed during COVID emergency.</a:t>
            </a:r>
          </a:p>
          <a:p>
            <a:pPr lvl="1"/>
            <a:r>
              <a:rPr lang="en-US" dirty="0"/>
              <a:t>Out-of-state providers may render services in state.</a:t>
            </a:r>
          </a:p>
          <a:p>
            <a:pPr lvl="1"/>
            <a:r>
              <a:rPr lang="en-US" dirty="0"/>
              <a:t>Expanded Medicare coverage.</a:t>
            </a:r>
          </a:p>
          <a:p>
            <a:pPr lvl="1"/>
            <a:r>
              <a:rPr lang="en-US" dirty="0"/>
              <a:t>Relaxed HIPAA security rules.</a:t>
            </a:r>
          </a:p>
          <a:p>
            <a:pPr lvl="1"/>
            <a:r>
              <a:rPr lang="en-US" dirty="0"/>
              <a:t>Relaxed controlled substances laws allow remote prescribing without in-person medical evaluation.</a:t>
            </a:r>
          </a:p>
          <a:p>
            <a:r>
              <a:rPr lang="en-US" dirty="0"/>
              <a:t>Beware change when emergency ends.</a:t>
            </a:r>
          </a:p>
          <a:p>
            <a:pPr lvl="1"/>
            <a:r>
              <a:rPr lang="en-US" dirty="0"/>
              <a:t>Federal emergency extended to January 11, 2023.</a:t>
            </a:r>
          </a:p>
          <a:p>
            <a:pPr lvl="1"/>
            <a:r>
              <a:rPr lang="en-US" dirty="0"/>
              <a:t>Federal legislation extends certain benefits for 151 days after federal emergency ends.</a:t>
            </a:r>
          </a:p>
          <a:p>
            <a:pPr lvl="1"/>
            <a:r>
              <a:rPr lang="en-US" dirty="0"/>
              <a:t>Idaho emergency ended April 15, 2022.</a:t>
            </a:r>
          </a:p>
          <a:p>
            <a:pPr lvl="1"/>
            <a:r>
              <a:rPr lang="en-US" dirty="0"/>
              <a:t>DOPL extended rules allowing out-of-state licensees to continue providing care until January 1, 2023.</a:t>
            </a:r>
          </a:p>
          <a:p>
            <a:pPr lvl="1"/>
            <a:endParaRPr lang="en-US" dirty="0"/>
          </a:p>
        </p:txBody>
      </p:sp>
      <p:sp>
        <p:nvSpPr>
          <p:cNvPr id="4" name="Slide Number Placeholder 3">
            <a:extLst>
              <a:ext uri="{FF2B5EF4-FFF2-40B4-BE49-F238E27FC236}">
                <a16:creationId xmlns:a16="http://schemas.microsoft.com/office/drawing/2014/main" id="{502BE831-BBD7-4415-AD8B-757FC5D5E390}"/>
              </a:ext>
            </a:extLst>
          </p:cNvPr>
          <p:cNvSpPr>
            <a:spLocks noGrp="1"/>
          </p:cNvSpPr>
          <p:nvPr>
            <p:ph type="sldNum" sz="quarter" idx="12"/>
          </p:nvPr>
        </p:nvSpPr>
        <p:spPr/>
        <p:txBody>
          <a:bodyPr/>
          <a:lstStyle/>
          <a:p>
            <a:fld id="{A5F28210-D88A-4CD9-BA69-955FE032B640}" type="slidenum">
              <a:rPr lang="en-US" smtClean="0">
                <a:solidFill>
                  <a:prstClr val="black">
                    <a:tint val="75000"/>
                  </a:prstClr>
                </a:solidFill>
              </a:rPr>
              <a:pPr/>
              <a:t>73</a:t>
            </a:fld>
            <a:endParaRPr lang="en-US" dirty="0">
              <a:solidFill>
                <a:prstClr val="black">
                  <a:tint val="75000"/>
                </a:prstClr>
              </a:solidFill>
            </a:endParaRPr>
          </a:p>
        </p:txBody>
      </p:sp>
    </p:spTree>
    <p:extLst>
      <p:ext uri="{BB962C8B-B14F-4D97-AF65-F5344CB8AC3E}">
        <p14:creationId xmlns:p14="http://schemas.microsoft.com/office/powerpoint/2010/main" val="2869365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9AA4-5722-4859-868B-863A90B99C70}"/>
              </a:ext>
            </a:extLst>
          </p:cNvPr>
          <p:cNvSpPr>
            <a:spLocks noGrp="1"/>
          </p:cNvSpPr>
          <p:nvPr>
            <p:ph type="title"/>
          </p:nvPr>
        </p:nvSpPr>
        <p:spPr/>
        <p:txBody>
          <a:bodyPr/>
          <a:lstStyle/>
          <a:p>
            <a:r>
              <a:rPr lang="en-US" sz="2400" dirty="0"/>
              <a:t>https://dopl.idaho.gov/wp-content/uploads/2022/08/DOPL-Telehealth-Access-Act-Guidance-8.1.22.pdf</a:t>
            </a:r>
          </a:p>
        </p:txBody>
      </p:sp>
      <p:pic>
        <p:nvPicPr>
          <p:cNvPr id="6" name="Content Placeholder 5">
            <a:extLst>
              <a:ext uri="{FF2B5EF4-FFF2-40B4-BE49-F238E27FC236}">
                <a16:creationId xmlns:a16="http://schemas.microsoft.com/office/drawing/2014/main" id="{BE5DED17-3890-471D-9A61-A06F57FB885E}"/>
              </a:ext>
            </a:extLst>
          </p:cNvPr>
          <p:cNvPicPr>
            <a:picLocks noGrp="1" noChangeAspect="1"/>
          </p:cNvPicPr>
          <p:nvPr>
            <p:ph idx="1"/>
          </p:nvPr>
        </p:nvPicPr>
        <p:blipFill rotWithShape="1">
          <a:blip r:embed="rId2"/>
          <a:srcRect l="25820" t="15478" r="4145" b="4390"/>
          <a:stretch/>
        </p:blipFill>
        <p:spPr>
          <a:xfrm>
            <a:off x="337703" y="1407657"/>
            <a:ext cx="8468593" cy="5450343"/>
          </a:xfrm>
        </p:spPr>
      </p:pic>
      <p:sp>
        <p:nvSpPr>
          <p:cNvPr id="4" name="Slide Number Placeholder 3">
            <a:extLst>
              <a:ext uri="{FF2B5EF4-FFF2-40B4-BE49-F238E27FC236}">
                <a16:creationId xmlns:a16="http://schemas.microsoft.com/office/drawing/2014/main" id="{96107467-E4C9-4B29-866D-8D9E14E4769B}"/>
              </a:ext>
            </a:extLst>
          </p:cNvPr>
          <p:cNvSpPr>
            <a:spLocks noGrp="1"/>
          </p:cNvSpPr>
          <p:nvPr>
            <p:ph type="sldNum" sz="quarter" idx="12"/>
          </p:nvPr>
        </p:nvSpPr>
        <p:spPr/>
        <p:txBody>
          <a:bodyPr/>
          <a:lstStyle/>
          <a:p>
            <a:fld id="{3A09F430-FB86-47CC-9B9A-75042EBE4A73}" type="slidenum">
              <a:rPr lang="en-US" smtClean="0"/>
              <a:pPr/>
              <a:t>74</a:t>
            </a:fld>
            <a:endParaRPr lang="en-US" dirty="0"/>
          </a:p>
        </p:txBody>
      </p:sp>
    </p:spTree>
    <p:extLst>
      <p:ext uri="{BB962C8B-B14F-4D97-AF65-F5344CB8AC3E}">
        <p14:creationId xmlns:p14="http://schemas.microsoft.com/office/powerpoint/2010/main" val="17890854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0CBD-5AB4-47B2-A501-914827425D6D}"/>
              </a:ext>
            </a:extLst>
          </p:cNvPr>
          <p:cNvSpPr>
            <a:spLocks noGrp="1"/>
          </p:cNvSpPr>
          <p:nvPr>
            <p:ph type="title"/>
          </p:nvPr>
        </p:nvSpPr>
        <p:spPr/>
        <p:txBody>
          <a:bodyPr/>
          <a:lstStyle/>
          <a:p>
            <a:r>
              <a:rPr lang="en-US" dirty="0"/>
              <a:t>Telehealth:</a:t>
            </a:r>
            <a:br>
              <a:rPr lang="en-US" dirty="0"/>
            </a:br>
            <a:r>
              <a:rPr lang="en-US" dirty="0"/>
              <a:t>enforcement</a:t>
            </a:r>
          </a:p>
        </p:txBody>
      </p:sp>
      <p:sp>
        <p:nvSpPr>
          <p:cNvPr id="6" name="Content Placeholder 5">
            <a:extLst>
              <a:ext uri="{FF2B5EF4-FFF2-40B4-BE49-F238E27FC236}">
                <a16:creationId xmlns:a16="http://schemas.microsoft.com/office/drawing/2014/main" id="{9CFB31EF-BFBC-4A66-81F6-4DD745D2310F}"/>
              </a:ext>
            </a:extLst>
          </p:cNvPr>
          <p:cNvSpPr>
            <a:spLocks noGrp="1"/>
          </p:cNvSpPr>
          <p:nvPr>
            <p:ph idx="1"/>
          </p:nvPr>
        </p:nvSpPr>
        <p:spPr/>
        <p:txBody>
          <a:bodyPr>
            <a:normAutofit fontScale="92500" lnSpcReduction="20000"/>
          </a:bodyPr>
          <a:lstStyle/>
          <a:p>
            <a:r>
              <a:rPr lang="en-US" dirty="0"/>
              <a:t>Practicing medicine without a license</a:t>
            </a:r>
          </a:p>
          <a:p>
            <a:pPr lvl="1"/>
            <a:r>
              <a:rPr lang="en-US" sz="2600" dirty="0"/>
              <a:t>Fines + prison</a:t>
            </a:r>
          </a:p>
          <a:p>
            <a:r>
              <a:rPr lang="en-US" dirty="0"/>
              <a:t>Adverse licensure actions</a:t>
            </a:r>
          </a:p>
          <a:p>
            <a:r>
              <a:rPr lang="en-US" dirty="0"/>
              <a:t>Denial of reimbursement or repayment</a:t>
            </a:r>
          </a:p>
          <a:p>
            <a:r>
              <a:rPr lang="en-US" dirty="0"/>
              <a:t>Loss of certification or accreditation</a:t>
            </a:r>
          </a:p>
          <a:p>
            <a:r>
              <a:rPr lang="en-US" dirty="0"/>
              <a:t>Exclusion from payer programs</a:t>
            </a:r>
          </a:p>
          <a:p>
            <a:r>
              <a:rPr lang="en-US" dirty="0"/>
              <a:t>Malpractice</a:t>
            </a:r>
          </a:p>
          <a:p>
            <a:pPr lvl="1"/>
            <a:r>
              <a:rPr lang="en-US" sz="2600" dirty="0"/>
              <a:t>Failure to comply with standard of care</a:t>
            </a:r>
          </a:p>
          <a:p>
            <a:pPr lvl="1"/>
            <a:r>
              <a:rPr lang="en-US" sz="2600" dirty="0"/>
              <a:t>Failure to comply with statutes may constitute negligence per se</a:t>
            </a:r>
          </a:p>
          <a:p>
            <a:r>
              <a:rPr lang="en-US" dirty="0"/>
              <a:t>Loss of insurance coverage</a:t>
            </a:r>
          </a:p>
          <a:p>
            <a:r>
              <a:rPr lang="en-US" dirty="0"/>
              <a:t>Others…</a:t>
            </a:r>
          </a:p>
        </p:txBody>
      </p:sp>
      <p:sp>
        <p:nvSpPr>
          <p:cNvPr id="5" name="Slide Number Placeholder 4">
            <a:extLst>
              <a:ext uri="{FF2B5EF4-FFF2-40B4-BE49-F238E27FC236}">
                <a16:creationId xmlns:a16="http://schemas.microsoft.com/office/drawing/2014/main" id="{B7DA26F2-E2D8-4B02-9266-CC6377D70711}"/>
              </a:ext>
            </a:extLst>
          </p:cNvPr>
          <p:cNvSpPr>
            <a:spLocks noGrp="1"/>
          </p:cNvSpPr>
          <p:nvPr>
            <p:ph type="sldNum" sz="quarter" idx="12"/>
          </p:nvPr>
        </p:nvSpPr>
        <p:spPr/>
        <p:txBody>
          <a:bodyPr/>
          <a:lstStyle/>
          <a:p>
            <a:fld id="{3A09F430-FB86-47CC-9B9A-75042EBE4A73}" type="slidenum">
              <a:rPr lang="en-US" smtClean="0"/>
              <a:pPr/>
              <a:t>75</a:t>
            </a:fld>
            <a:endParaRPr lang="en-US" dirty="0"/>
          </a:p>
        </p:txBody>
      </p:sp>
    </p:spTree>
    <p:extLst>
      <p:ext uri="{BB962C8B-B14F-4D97-AF65-F5344CB8AC3E}">
        <p14:creationId xmlns:p14="http://schemas.microsoft.com/office/powerpoint/2010/main" val="250443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7991-B205-4B68-B10D-17F3DCD14404}"/>
              </a:ext>
            </a:extLst>
          </p:cNvPr>
          <p:cNvSpPr>
            <a:spLocks noGrp="1"/>
          </p:cNvSpPr>
          <p:nvPr>
            <p:ph type="title"/>
          </p:nvPr>
        </p:nvSpPr>
        <p:spPr/>
        <p:txBody>
          <a:bodyPr/>
          <a:lstStyle/>
          <a:p>
            <a:r>
              <a:rPr lang="en-US" dirty="0"/>
              <a:t>Telehealth:</a:t>
            </a:r>
            <a:br>
              <a:rPr lang="en-US" dirty="0"/>
            </a:br>
            <a:r>
              <a:rPr lang="en-US" dirty="0"/>
              <a:t>Idaho telehealth access act</a:t>
            </a:r>
          </a:p>
        </p:txBody>
      </p:sp>
      <p:sp>
        <p:nvSpPr>
          <p:cNvPr id="6" name="Content Placeholder 5">
            <a:extLst>
              <a:ext uri="{FF2B5EF4-FFF2-40B4-BE49-F238E27FC236}">
                <a16:creationId xmlns:a16="http://schemas.microsoft.com/office/drawing/2014/main" id="{FF3C6611-77DD-4B65-B667-A69D0FC9F485}"/>
              </a:ext>
            </a:extLst>
          </p:cNvPr>
          <p:cNvSpPr>
            <a:spLocks noGrp="1"/>
          </p:cNvSpPr>
          <p:nvPr>
            <p:ph idx="1"/>
          </p:nvPr>
        </p:nvSpPr>
        <p:spPr>
          <a:xfrm>
            <a:off x="628650" y="1447514"/>
            <a:ext cx="7886700" cy="5157472"/>
          </a:xfrm>
        </p:spPr>
        <p:txBody>
          <a:bodyPr>
            <a:normAutofit lnSpcReduction="10000"/>
          </a:bodyPr>
          <a:lstStyle/>
          <a:p>
            <a:r>
              <a:rPr lang="en-US" dirty="0"/>
              <a:t>Licensure</a:t>
            </a:r>
          </a:p>
          <a:p>
            <a:pPr lvl="1"/>
            <a:r>
              <a:rPr lang="en-US" dirty="0"/>
              <a:t>Providers generally must be licensed in Idaho.  </a:t>
            </a:r>
            <a:r>
              <a:rPr lang="en-US" sz="2000" dirty="0"/>
              <a:t>(IC 54-1804(4) and -5703(4))</a:t>
            </a:r>
          </a:p>
          <a:p>
            <a:pPr lvl="1">
              <a:buFont typeface="Wingdings" panose="05000000000000000000" pitchFamily="2" charset="2"/>
              <a:buChar char="Ø"/>
            </a:pPr>
            <a:r>
              <a:rPr lang="en-US" dirty="0"/>
              <a:t>Other regulations or payor requirements may differ. </a:t>
            </a:r>
          </a:p>
          <a:p>
            <a:r>
              <a:rPr lang="en-US" dirty="0"/>
              <a:t>Must act within scope of license and comply with relevant laws.</a:t>
            </a:r>
          </a:p>
          <a:p>
            <a:r>
              <a:rPr lang="en-US" dirty="0"/>
              <a:t>Must establish patient relationship through 2-way audio or audio/visual interaction. </a:t>
            </a:r>
          </a:p>
          <a:p>
            <a:pPr lvl="1"/>
            <a:r>
              <a:rPr lang="en-US" dirty="0"/>
              <a:t>Subject to limited exceptions.</a:t>
            </a:r>
          </a:p>
          <a:p>
            <a:pPr lvl="1"/>
            <a:r>
              <a:rPr lang="en-US" dirty="0"/>
              <a:t>Non-synchronous e-mail exchange not sufficient.</a:t>
            </a:r>
          </a:p>
          <a:p>
            <a:pPr lvl="1"/>
            <a:r>
              <a:rPr lang="en-US" dirty="0"/>
              <a:t>Online questionnaire not sufficient.</a:t>
            </a:r>
          </a:p>
          <a:p>
            <a:pPr marL="0" indent="0">
              <a:buNone/>
            </a:pPr>
            <a:r>
              <a:rPr lang="en-US" sz="2000" dirty="0"/>
              <a:t>(IC 54-5701 </a:t>
            </a:r>
            <a:r>
              <a:rPr lang="en-US" sz="2000" i="1" dirty="0"/>
              <a:t>et seq</a:t>
            </a:r>
            <a:r>
              <a:rPr lang="en-US" sz="2000" dirty="0"/>
              <a:t>.)</a:t>
            </a:r>
          </a:p>
        </p:txBody>
      </p:sp>
      <p:sp>
        <p:nvSpPr>
          <p:cNvPr id="5" name="Slide Number Placeholder 4">
            <a:extLst>
              <a:ext uri="{FF2B5EF4-FFF2-40B4-BE49-F238E27FC236}">
                <a16:creationId xmlns:a16="http://schemas.microsoft.com/office/drawing/2014/main" id="{2214F8C0-4314-4F0F-ABF9-3065E739AC53}"/>
              </a:ext>
            </a:extLst>
          </p:cNvPr>
          <p:cNvSpPr>
            <a:spLocks noGrp="1"/>
          </p:cNvSpPr>
          <p:nvPr>
            <p:ph type="sldNum" sz="quarter" idx="12"/>
          </p:nvPr>
        </p:nvSpPr>
        <p:spPr/>
        <p:txBody>
          <a:bodyPr/>
          <a:lstStyle/>
          <a:p>
            <a:fld id="{3A09F430-FB86-47CC-9B9A-75042EBE4A73}" type="slidenum">
              <a:rPr lang="en-US" smtClean="0"/>
              <a:pPr/>
              <a:t>76</a:t>
            </a:fld>
            <a:endParaRPr lang="en-US" dirty="0"/>
          </a:p>
        </p:txBody>
      </p:sp>
    </p:spTree>
    <p:extLst>
      <p:ext uri="{BB962C8B-B14F-4D97-AF65-F5344CB8AC3E}">
        <p14:creationId xmlns:p14="http://schemas.microsoft.com/office/powerpoint/2010/main" val="4033260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7991-B205-4B68-B10D-17F3DCD14404}"/>
              </a:ext>
            </a:extLst>
          </p:cNvPr>
          <p:cNvSpPr>
            <a:spLocks noGrp="1"/>
          </p:cNvSpPr>
          <p:nvPr>
            <p:ph type="title"/>
          </p:nvPr>
        </p:nvSpPr>
        <p:spPr/>
        <p:txBody>
          <a:bodyPr/>
          <a:lstStyle/>
          <a:p>
            <a:r>
              <a:rPr lang="en-US" dirty="0"/>
              <a:t>Telehealth:</a:t>
            </a:r>
            <a:br>
              <a:rPr lang="en-US" dirty="0"/>
            </a:br>
            <a:r>
              <a:rPr lang="en-US" dirty="0"/>
              <a:t>Idaho telehealth access act</a:t>
            </a:r>
          </a:p>
        </p:txBody>
      </p:sp>
      <p:sp>
        <p:nvSpPr>
          <p:cNvPr id="6" name="Content Placeholder 5">
            <a:extLst>
              <a:ext uri="{FF2B5EF4-FFF2-40B4-BE49-F238E27FC236}">
                <a16:creationId xmlns:a16="http://schemas.microsoft.com/office/drawing/2014/main" id="{FF3C6611-77DD-4B65-B667-A69D0FC9F485}"/>
              </a:ext>
            </a:extLst>
          </p:cNvPr>
          <p:cNvSpPr>
            <a:spLocks noGrp="1"/>
          </p:cNvSpPr>
          <p:nvPr>
            <p:ph idx="1"/>
          </p:nvPr>
        </p:nvSpPr>
        <p:spPr>
          <a:xfrm>
            <a:off x="628650" y="1447514"/>
            <a:ext cx="7886700" cy="5014931"/>
          </a:xfrm>
        </p:spPr>
        <p:txBody>
          <a:bodyPr>
            <a:normAutofit fontScale="92500" lnSpcReduction="20000"/>
          </a:bodyPr>
          <a:lstStyle/>
          <a:p>
            <a:r>
              <a:rPr lang="en-US" dirty="0"/>
              <a:t>Must comply with in-person community standard of care.</a:t>
            </a:r>
          </a:p>
          <a:p>
            <a:pPr lvl="1"/>
            <a:r>
              <a:rPr lang="en-US" dirty="0"/>
              <a:t>Online questionnaire insufficient.</a:t>
            </a:r>
          </a:p>
          <a:p>
            <a:r>
              <a:rPr lang="en-US" dirty="0"/>
              <a:t>Must document history, symptoms, and evaluation before prescribing or providing care.</a:t>
            </a:r>
          </a:p>
          <a:p>
            <a:pPr lvl="1"/>
            <a:r>
              <a:rPr lang="en-US" dirty="0"/>
              <a:t>Beware federal laws re prescribing controlled drugs.</a:t>
            </a:r>
          </a:p>
          <a:p>
            <a:r>
              <a:rPr lang="en-US" dirty="0"/>
              <a:t>Must obtain informed consent.</a:t>
            </a:r>
          </a:p>
          <a:p>
            <a:pPr lvl="1"/>
            <a:r>
              <a:rPr lang="en-US" dirty="0"/>
              <a:t>Risks and benefits, including those re telehealth.</a:t>
            </a:r>
          </a:p>
          <a:p>
            <a:r>
              <a:rPr lang="en-US" dirty="0"/>
              <a:t>Must be available for follow up care or provide info.</a:t>
            </a:r>
          </a:p>
          <a:p>
            <a:r>
              <a:rPr lang="en-US" dirty="0"/>
              <a:t>Must be familiar with local medical resources to make referrals when medically indicated.</a:t>
            </a:r>
          </a:p>
          <a:p>
            <a:r>
              <a:rPr lang="en-US" dirty="0"/>
              <a:t>Must generate and maintain medical records and make records accessible to other providers.</a:t>
            </a:r>
          </a:p>
          <a:p>
            <a:pPr marL="0" indent="0">
              <a:buNone/>
            </a:pPr>
            <a:r>
              <a:rPr lang="en-US" sz="2000" dirty="0"/>
              <a:t>(IC 54-5701 </a:t>
            </a:r>
            <a:r>
              <a:rPr lang="en-US" sz="2000" i="1" dirty="0"/>
              <a:t>et seq</a:t>
            </a:r>
            <a:r>
              <a:rPr lang="en-US" sz="2000" dirty="0"/>
              <a:t>.)</a:t>
            </a:r>
          </a:p>
        </p:txBody>
      </p:sp>
      <p:sp>
        <p:nvSpPr>
          <p:cNvPr id="5" name="Slide Number Placeholder 4">
            <a:extLst>
              <a:ext uri="{FF2B5EF4-FFF2-40B4-BE49-F238E27FC236}">
                <a16:creationId xmlns:a16="http://schemas.microsoft.com/office/drawing/2014/main" id="{2214F8C0-4314-4F0F-ABF9-3065E739AC53}"/>
              </a:ext>
            </a:extLst>
          </p:cNvPr>
          <p:cNvSpPr>
            <a:spLocks noGrp="1"/>
          </p:cNvSpPr>
          <p:nvPr>
            <p:ph type="sldNum" sz="quarter" idx="12"/>
          </p:nvPr>
        </p:nvSpPr>
        <p:spPr/>
        <p:txBody>
          <a:bodyPr/>
          <a:lstStyle/>
          <a:p>
            <a:fld id="{3A09F430-FB86-47CC-9B9A-75042EBE4A73}" type="slidenum">
              <a:rPr lang="en-US" smtClean="0"/>
              <a:pPr/>
              <a:t>77</a:t>
            </a:fld>
            <a:endParaRPr lang="en-US" dirty="0"/>
          </a:p>
        </p:txBody>
      </p:sp>
    </p:spTree>
    <p:extLst>
      <p:ext uri="{BB962C8B-B14F-4D97-AF65-F5344CB8AC3E}">
        <p14:creationId xmlns:p14="http://schemas.microsoft.com/office/powerpoint/2010/main" val="2571680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0C00-4A32-4812-AD72-D348DE21C501}"/>
              </a:ext>
            </a:extLst>
          </p:cNvPr>
          <p:cNvSpPr>
            <a:spLocks noGrp="1"/>
          </p:cNvSpPr>
          <p:nvPr>
            <p:ph type="title"/>
          </p:nvPr>
        </p:nvSpPr>
        <p:spPr/>
        <p:txBody>
          <a:bodyPr/>
          <a:lstStyle/>
          <a:p>
            <a:r>
              <a:rPr lang="en-US" dirty="0"/>
              <a:t>Telehealth:</a:t>
            </a:r>
            <a:br>
              <a:rPr lang="en-US" dirty="0"/>
            </a:br>
            <a:r>
              <a:rPr lang="en-US" dirty="0"/>
              <a:t>other states</a:t>
            </a:r>
          </a:p>
        </p:txBody>
      </p:sp>
      <p:sp>
        <p:nvSpPr>
          <p:cNvPr id="6" name="Content Placeholder 5">
            <a:extLst>
              <a:ext uri="{FF2B5EF4-FFF2-40B4-BE49-F238E27FC236}">
                <a16:creationId xmlns:a16="http://schemas.microsoft.com/office/drawing/2014/main" id="{3CED2764-B9BD-4DC9-8B06-20870102EDFC}"/>
              </a:ext>
            </a:extLst>
          </p:cNvPr>
          <p:cNvSpPr>
            <a:spLocks noGrp="1"/>
          </p:cNvSpPr>
          <p:nvPr>
            <p:ph idx="1"/>
          </p:nvPr>
        </p:nvSpPr>
        <p:spPr>
          <a:xfrm>
            <a:off x="628649" y="1447513"/>
            <a:ext cx="8207125" cy="4908837"/>
          </a:xfrm>
        </p:spPr>
        <p:txBody>
          <a:bodyPr>
            <a:normAutofit fontScale="92500" lnSpcReduction="20000"/>
          </a:bodyPr>
          <a:lstStyle/>
          <a:p>
            <a:pPr marL="0" indent="0">
              <a:buNone/>
            </a:pPr>
            <a:r>
              <a:rPr lang="en-US" sz="3300" dirty="0"/>
              <a:t>Beware rules that apply to providers in other state:</a:t>
            </a:r>
          </a:p>
          <a:p>
            <a:r>
              <a:rPr lang="en-US" dirty="0"/>
              <a:t>Licensure</a:t>
            </a:r>
          </a:p>
          <a:p>
            <a:r>
              <a:rPr lang="en-US" dirty="0"/>
              <a:t>Permissible methods</a:t>
            </a:r>
          </a:p>
          <a:p>
            <a:r>
              <a:rPr lang="en-US" dirty="0"/>
              <a:t>Establishing and terminating provider-patient relationship</a:t>
            </a:r>
          </a:p>
          <a:p>
            <a:r>
              <a:rPr lang="en-US" dirty="0"/>
              <a:t>Standard of care</a:t>
            </a:r>
          </a:p>
          <a:p>
            <a:r>
              <a:rPr lang="en-US" dirty="0"/>
              <a:t>Consent</a:t>
            </a:r>
          </a:p>
          <a:p>
            <a:r>
              <a:rPr lang="en-US" dirty="0"/>
              <a:t>Prescribing</a:t>
            </a:r>
          </a:p>
          <a:p>
            <a:r>
              <a:rPr lang="en-US" dirty="0"/>
              <a:t>Credentialing</a:t>
            </a:r>
          </a:p>
          <a:p>
            <a:r>
              <a:rPr lang="en-US" dirty="0"/>
              <a:t>Malpractice liability and insurance</a:t>
            </a:r>
          </a:p>
          <a:p>
            <a:r>
              <a:rPr lang="en-US" dirty="0"/>
              <a:t>Corporate practice of medicine</a:t>
            </a:r>
          </a:p>
        </p:txBody>
      </p:sp>
      <p:sp>
        <p:nvSpPr>
          <p:cNvPr id="5" name="Slide Number Placeholder 4">
            <a:extLst>
              <a:ext uri="{FF2B5EF4-FFF2-40B4-BE49-F238E27FC236}">
                <a16:creationId xmlns:a16="http://schemas.microsoft.com/office/drawing/2014/main" id="{1322264F-DC29-449D-BB98-2FC387040403}"/>
              </a:ext>
            </a:extLst>
          </p:cNvPr>
          <p:cNvSpPr>
            <a:spLocks noGrp="1"/>
          </p:cNvSpPr>
          <p:nvPr>
            <p:ph type="sldNum" sz="quarter" idx="12"/>
          </p:nvPr>
        </p:nvSpPr>
        <p:spPr/>
        <p:txBody>
          <a:bodyPr/>
          <a:lstStyle/>
          <a:p>
            <a:fld id="{3A09F430-FB86-47CC-9B9A-75042EBE4A73}" type="slidenum">
              <a:rPr lang="en-US" smtClean="0"/>
              <a:pPr/>
              <a:t>78</a:t>
            </a:fld>
            <a:endParaRPr lang="en-US" dirty="0"/>
          </a:p>
        </p:txBody>
      </p:sp>
    </p:spTree>
    <p:extLst>
      <p:ext uri="{BB962C8B-B14F-4D97-AF65-F5344CB8AC3E}">
        <p14:creationId xmlns:p14="http://schemas.microsoft.com/office/powerpoint/2010/main" val="425631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95C720-97F4-4BD1-8646-B5E9C4FB9408}"/>
              </a:ext>
            </a:extLst>
          </p:cNvPr>
          <p:cNvSpPr>
            <a:spLocks noGrp="1"/>
          </p:cNvSpPr>
          <p:nvPr>
            <p:ph type="title"/>
          </p:nvPr>
        </p:nvSpPr>
        <p:spPr/>
        <p:txBody>
          <a:bodyPr/>
          <a:lstStyle/>
          <a:p>
            <a:r>
              <a:rPr lang="en-US" sz="3000" dirty="0"/>
              <a:t>Center for Connected health policy, </a:t>
            </a:r>
            <a:r>
              <a:rPr lang="en-US" sz="3000" dirty="0">
                <a:hlinkClick r:id="rId2">
                  <a:extLst>
                    <a:ext uri="{A12FA001-AC4F-418D-AE19-62706E023703}">
                      <ahyp:hlinkClr xmlns:ahyp="http://schemas.microsoft.com/office/drawing/2018/hyperlinkcolor" val="tx"/>
                    </a:ext>
                  </a:extLst>
                </a:hlinkClick>
              </a:rPr>
              <a:t>https://www.cchpca.org/</a:t>
            </a:r>
            <a:r>
              <a:rPr lang="en-US" sz="3000" dirty="0"/>
              <a:t>  </a:t>
            </a:r>
          </a:p>
        </p:txBody>
      </p:sp>
      <p:pic>
        <p:nvPicPr>
          <p:cNvPr id="9" name="Content Placeholder 8">
            <a:extLst>
              <a:ext uri="{FF2B5EF4-FFF2-40B4-BE49-F238E27FC236}">
                <a16:creationId xmlns:a16="http://schemas.microsoft.com/office/drawing/2014/main" id="{05A85D53-1749-4D89-9223-BB33F2284FE1}"/>
              </a:ext>
            </a:extLst>
          </p:cNvPr>
          <p:cNvPicPr>
            <a:picLocks noGrp="1" noChangeAspect="1"/>
          </p:cNvPicPr>
          <p:nvPr>
            <p:ph idx="1"/>
          </p:nvPr>
        </p:nvPicPr>
        <p:blipFill rotWithShape="1">
          <a:blip r:embed="rId3"/>
          <a:srcRect l="54820" t="3694" b="14784"/>
          <a:stretch/>
        </p:blipFill>
        <p:spPr>
          <a:xfrm>
            <a:off x="-277404" y="1403294"/>
            <a:ext cx="10456065" cy="5788616"/>
          </a:xfrm>
        </p:spPr>
      </p:pic>
      <p:sp>
        <p:nvSpPr>
          <p:cNvPr id="5" name="Slide Number Placeholder 4">
            <a:extLst>
              <a:ext uri="{FF2B5EF4-FFF2-40B4-BE49-F238E27FC236}">
                <a16:creationId xmlns:a16="http://schemas.microsoft.com/office/drawing/2014/main" id="{D079F96F-2092-413D-AEC1-3C54BB3B81CC}"/>
              </a:ext>
            </a:extLst>
          </p:cNvPr>
          <p:cNvSpPr>
            <a:spLocks noGrp="1"/>
          </p:cNvSpPr>
          <p:nvPr>
            <p:ph type="sldNum" sz="quarter" idx="12"/>
          </p:nvPr>
        </p:nvSpPr>
        <p:spPr/>
        <p:txBody>
          <a:bodyPr/>
          <a:lstStyle/>
          <a:p>
            <a:fld id="{3A09F430-FB86-47CC-9B9A-75042EBE4A73}" type="slidenum">
              <a:rPr lang="en-US" smtClean="0"/>
              <a:pPr/>
              <a:t>79</a:t>
            </a:fld>
            <a:endParaRPr lang="en-US" dirty="0"/>
          </a:p>
        </p:txBody>
      </p:sp>
      <p:sp>
        <p:nvSpPr>
          <p:cNvPr id="2" name="Arrow: Right 1">
            <a:extLst>
              <a:ext uri="{FF2B5EF4-FFF2-40B4-BE49-F238E27FC236}">
                <a16:creationId xmlns:a16="http://schemas.microsoft.com/office/drawing/2014/main" id="{2BEAC703-39F0-4A17-A33D-1FEB8389A05F}"/>
              </a:ext>
            </a:extLst>
          </p:cNvPr>
          <p:cNvSpPr/>
          <p:nvPr/>
        </p:nvSpPr>
        <p:spPr>
          <a:xfrm>
            <a:off x="801383" y="2267629"/>
            <a:ext cx="4345969" cy="223245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Summary of federal and state laws</a:t>
            </a:r>
          </a:p>
        </p:txBody>
      </p:sp>
    </p:spTree>
    <p:extLst>
      <p:ext uri="{BB962C8B-B14F-4D97-AF65-F5344CB8AC3E}">
        <p14:creationId xmlns:p14="http://schemas.microsoft.com/office/powerpoint/2010/main" val="50940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br>
              <a:rPr lang="en-US" dirty="0"/>
            </a:br>
            <a:r>
              <a:rPr lang="en-US" dirty="0"/>
              <a:t>Capacity</a:t>
            </a:r>
          </a:p>
        </p:txBody>
      </p:sp>
      <p:sp>
        <p:nvSpPr>
          <p:cNvPr id="3" name="Content Placeholder 2"/>
          <p:cNvSpPr>
            <a:spLocks noGrp="1"/>
          </p:cNvSpPr>
          <p:nvPr>
            <p:ph idx="1"/>
          </p:nvPr>
        </p:nvSpPr>
        <p:spPr/>
        <p:txBody>
          <a:bodyPr>
            <a:normAutofit fontScale="92500"/>
          </a:bodyPr>
          <a:lstStyle/>
          <a:p>
            <a:r>
              <a:rPr lang="en-US" dirty="0"/>
              <a:t>“Any person who </a:t>
            </a:r>
            <a:r>
              <a:rPr lang="en-US" dirty="0">
                <a:solidFill>
                  <a:srgbClr val="FF0000"/>
                </a:solidFill>
              </a:rPr>
              <a:t>comprehends the need for, the nature of and the significant risks </a:t>
            </a:r>
            <a:r>
              <a:rPr lang="en-US" dirty="0"/>
              <a:t>ordinarily inherent in, any contemplated … health care, treatment or procedure is competent to consent thereto [or refuse] on his or her own behalf.”</a:t>
            </a:r>
          </a:p>
          <a:p>
            <a:r>
              <a:rPr lang="en-US" dirty="0"/>
              <a:t>“Any health care provider may provide such health care and services in reliance upon such a consent if the consenting person appears to the health care provider securing the consent to possess such requisite comprehension at the time of giving consent.”</a:t>
            </a:r>
          </a:p>
          <a:p>
            <a:pPr>
              <a:spcBef>
                <a:spcPts val="1200"/>
              </a:spcBef>
              <a:buNone/>
            </a:pPr>
            <a:r>
              <a:rPr lang="en-US" sz="2200" dirty="0"/>
              <a:t>(IC 39-4503)</a:t>
            </a:r>
          </a:p>
          <a:p>
            <a:endParaRPr lang="en-US" dirty="0"/>
          </a:p>
        </p:txBody>
      </p:sp>
      <p:sp>
        <p:nvSpPr>
          <p:cNvPr id="4" name="Slide Number Placeholder 3">
            <a:extLst>
              <a:ext uri="{FF2B5EF4-FFF2-40B4-BE49-F238E27FC236}">
                <a16:creationId xmlns:a16="http://schemas.microsoft.com/office/drawing/2014/main" id="{2B50AD75-A7B9-4AB9-8605-9D1A5DC6391F}"/>
              </a:ext>
            </a:extLst>
          </p:cNvPr>
          <p:cNvSpPr>
            <a:spLocks noGrp="1"/>
          </p:cNvSpPr>
          <p:nvPr>
            <p:ph type="sldNum" sz="quarter" idx="12"/>
          </p:nvPr>
        </p:nvSpPr>
        <p:spPr/>
        <p:txBody>
          <a:bodyPr/>
          <a:lstStyle/>
          <a:p>
            <a:fld id="{3A09F430-FB86-47CC-9B9A-75042EBE4A73}" type="slidenum">
              <a:rPr lang="en-US" smtClean="0"/>
              <a:pPr/>
              <a:t>8</a:t>
            </a:fld>
            <a:endParaRPr lang="en-US" dirty="0"/>
          </a:p>
        </p:txBody>
      </p:sp>
    </p:spTree>
    <p:extLst>
      <p:ext uri="{BB962C8B-B14F-4D97-AF65-F5344CB8AC3E}">
        <p14:creationId xmlns:p14="http://schemas.microsoft.com/office/powerpoint/2010/main" val="30696148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DC01-5553-47C6-B2D3-928303570F63}"/>
              </a:ext>
            </a:extLst>
          </p:cNvPr>
          <p:cNvSpPr>
            <a:spLocks noGrp="1"/>
          </p:cNvSpPr>
          <p:nvPr>
            <p:ph type="title"/>
          </p:nvPr>
        </p:nvSpPr>
        <p:spPr/>
        <p:txBody>
          <a:bodyPr/>
          <a:lstStyle/>
          <a:p>
            <a:r>
              <a:rPr lang="en-US" dirty="0"/>
              <a:t>Telehealth:</a:t>
            </a:r>
            <a:br>
              <a:rPr lang="en-US" dirty="0"/>
            </a:br>
            <a:r>
              <a:rPr lang="en-US" dirty="0"/>
              <a:t>Additional concerns</a:t>
            </a:r>
          </a:p>
        </p:txBody>
      </p:sp>
      <p:sp>
        <p:nvSpPr>
          <p:cNvPr id="3" name="Content Placeholder 2">
            <a:extLst>
              <a:ext uri="{FF2B5EF4-FFF2-40B4-BE49-F238E27FC236}">
                <a16:creationId xmlns:a16="http://schemas.microsoft.com/office/drawing/2014/main" id="{6D1CFEE3-1B90-4ED3-B179-2EBFF77D8656}"/>
              </a:ext>
            </a:extLst>
          </p:cNvPr>
          <p:cNvSpPr>
            <a:spLocks noGrp="1"/>
          </p:cNvSpPr>
          <p:nvPr>
            <p:ph idx="1"/>
          </p:nvPr>
        </p:nvSpPr>
        <p:spPr/>
        <p:txBody>
          <a:bodyPr>
            <a:normAutofit lnSpcReduction="10000"/>
          </a:bodyPr>
          <a:lstStyle/>
          <a:p>
            <a:r>
              <a:rPr lang="en-US" dirty="0"/>
              <a:t>Licensing board regulations may issue additional limits or requirements.</a:t>
            </a:r>
          </a:p>
          <a:p>
            <a:r>
              <a:rPr lang="en-US" dirty="0"/>
              <a:t>HIPAA privacy and security rules.</a:t>
            </a:r>
          </a:p>
          <a:p>
            <a:pPr lvl="1"/>
            <a:r>
              <a:rPr lang="en-US" dirty="0"/>
              <a:t>Privacy of communications</a:t>
            </a:r>
          </a:p>
          <a:p>
            <a:pPr lvl="1"/>
            <a:r>
              <a:rPr lang="en-US" dirty="0"/>
              <a:t>Secure platform</a:t>
            </a:r>
          </a:p>
          <a:p>
            <a:pPr lvl="2"/>
            <a:r>
              <a:rPr lang="en-US" dirty="0"/>
              <a:t>See OCR guidance re audio and audio-visual platforms.</a:t>
            </a:r>
          </a:p>
          <a:p>
            <a:pPr lvl="1"/>
            <a:r>
              <a:rPr lang="en-US" dirty="0"/>
              <a:t>Business associate agreements with vendors</a:t>
            </a:r>
          </a:p>
          <a:p>
            <a:r>
              <a:rPr lang="en-US" dirty="0"/>
              <a:t>Reimbursement requirements.</a:t>
            </a:r>
          </a:p>
          <a:p>
            <a:pPr lvl="1"/>
            <a:r>
              <a:rPr lang="en-US" dirty="0"/>
              <a:t>Payor conditions and requirements</a:t>
            </a:r>
          </a:p>
          <a:p>
            <a:r>
              <a:rPr lang="en-US" dirty="0"/>
              <a:t>Fraud and abuse.</a:t>
            </a:r>
          </a:p>
          <a:p>
            <a:pPr lvl="1"/>
            <a:r>
              <a:rPr lang="en-US" dirty="0"/>
              <a:t>OIG and DOJ have focused on fraudulent claims for telehealth services.</a:t>
            </a:r>
          </a:p>
        </p:txBody>
      </p:sp>
      <p:sp>
        <p:nvSpPr>
          <p:cNvPr id="4" name="Slide Number Placeholder 3">
            <a:extLst>
              <a:ext uri="{FF2B5EF4-FFF2-40B4-BE49-F238E27FC236}">
                <a16:creationId xmlns:a16="http://schemas.microsoft.com/office/drawing/2014/main" id="{91B1155D-D550-48ED-BD96-6D7B84FDD83E}"/>
              </a:ext>
            </a:extLst>
          </p:cNvPr>
          <p:cNvSpPr>
            <a:spLocks noGrp="1"/>
          </p:cNvSpPr>
          <p:nvPr>
            <p:ph type="sldNum" sz="quarter" idx="12"/>
          </p:nvPr>
        </p:nvSpPr>
        <p:spPr/>
        <p:txBody>
          <a:bodyPr/>
          <a:lstStyle/>
          <a:p>
            <a:fld id="{3A09F430-FB86-47CC-9B9A-75042EBE4A73}" type="slidenum">
              <a:rPr lang="en-US" smtClean="0"/>
              <a:pPr/>
              <a:t>80</a:t>
            </a:fld>
            <a:endParaRPr lang="en-US" dirty="0"/>
          </a:p>
        </p:txBody>
      </p:sp>
    </p:spTree>
    <p:extLst>
      <p:ext uri="{BB962C8B-B14F-4D97-AF65-F5344CB8AC3E}">
        <p14:creationId xmlns:p14="http://schemas.microsoft.com/office/powerpoint/2010/main" val="1034708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87727-926A-49E7-A6F0-AD2BB511D639}"/>
              </a:ext>
            </a:extLst>
          </p:cNvPr>
          <p:cNvSpPr>
            <a:spLocks noGrp="1"/>
          </p:cNvSpPr>
          <p:nvPr>
            <p:ph type="title"/>
          </p:nvPr>
        </p:nvSpPr>
        <p:spPr/>
        <p:txBody>
          <a:bodyPr/>
          <a:lstStyle/>
          <a:p>
            <a:r>
              <a:rPr lang="en-US" dirty="0" err="1"/>
              <a:t>Doj</a:t>
            </a:r>
            <a:r>
              <a:rPr lang="en-US" dirty="0"/>
              <a:t> focus on </a:t>
            </a:r>
            <a:br>
              <a:rPr lang="en-US" dirty="0"/>
            </a:br>
            <a:r>
              <a:rPr lang="en-US" dirty="0"/>
              <a:t>telehealth fraud</a:t>
            </a:r>
          </a:p>
        </p:txBody>
      </p:sp>
      <p:pic>
        <p:nvPicPr>
          <p:cNvPr id="9" name="Content Placeholder 8">
            <a:extLst>
              <a:ext uri="{FF2B5EF4-FFF2-40B4-BE49-F238E27FC236}">
                <a16:creationId xmlns:a16="http://schemas.microsoft.com/office/drawing/2014/main" id="{84E87839-A00A-4F5F-B7F6-62322DA60246}"/>
              </a:ext>
            </a:extLst>
          </p:cNvPr>
          <p:cNvPicPr>
            <a:picLocks noGrp="1" noChangeAspect="1"/>
          </p:cNvPicPr>
          <p:nvPr>
            <p:ph idx="1"/>
          </p:nvPr>
        </p:nvPicPr>
        <p:blipFill rotWithShape="1">
          <a:blip r:embed="rId2"/>
          <a:srcRect l="-852" t="12295" r="-1" b="5503"/>
          <a:stretch/>
        </p:blipFill>
        <p:spPr>
          <a:xfrm>
            <a:off x="-1098032" y="1417984"/>
            <a:ext cx="11639317" cy="5336479"/>
          </a:xfrm>
        </p:spPr>
      </p:pic>
      <p:sp>
        <p:nvSpPr>
          <p:cNvPr id="5" name="Slide Number Placeholder 4">
            <a:extLst>
              <a:ext uri="{FF2B5EF4-FFF2-40B4-BE49-F238E27FC236}">
                <a16:creationId xmlns:a16="http://schemas.microsoft.com/office/drawing/2014/main" id="{29875C5C-EDD1-41F9-A2BA-315D7EEA4FB7}"/>
              </a:ext>
            </a:extLst>
          </p:cNvPr>
          <p:cNvSpPr>
            <a:spLocks noGrp="1"/>
          </p:cNvSpPr>
          <p:nvPr>
            <p:ph type="sldNum" sz="quarter" idx="12"/>
          </p:nvPr>
        </p:nvSpPr>
        <p:spPr/>
        <p:txBody>
          <a:bodyPr/>
          <a:lstStyle/>
          <a:p>
            <a:fld id="{3A09F430-FB86-47CC-9B9A-75042EBE4A73}" type="slidenum">
              <a:rPr lang="en-US" smtClean="0"/>
              <a:pPr/>
              <a:t>81</a:t>
            </a:fld>
            <a:endParaRPr lang="en-US" dirty="0"/>
          </a:p>
        </p:txBody>
      </p:sp>
    </p:spTree>
    <p:extLst>
      <p:ext uri="{BB962C8B-B14F-4D97-AF65-F5344CB8AC3E}">
        <p14:creationId xmlns:p14="http://schemas.microsoft.com/office/powerpoint/2010/main" val="2562938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497A25-3D1F-467D-B510-8FEF220CDBD6}"/>
              </a:ext>
            </a:extLst>
          </p:cNvPr>
          <p:cNvSpPr>
            <a:spLocks noGrp="1"/>
          </p:cNvSpPr>
          <p:nvPr>
            <p:ph type="title"/>
          </p:nvPr>
        </p:nvSpPr>
        <p:spPr/>
        <p:txBody>
          <a:bodyPr/>
          <a:lstStyle/>
          <a:p>
            <a:r>
              <a:rPr lang="en-US" dirty="0"/>
              <a:t>OIG special fraud alert re telehealth (7/20/22)</a:t>
            </a:r>
          </a:p>
        </p:txBody>
      </p:sp>
      <p:pic>
        <p:nvPicPr>
          <p:cNvPr id="9" name="Content Placeholder 8">
            <a:extLst>
              <a:ext uri="{FF2B5EF4-FFF2-40B4-BE49-F238E27FC236}">
                <a16:creationId xmlns:a16="http://schemas.microsoft.com/office/drawing/2014/main" id="{6D5AE9F0-D5D7-455E-921B-0C49A903889E}"/>
              </a:ext>
            </a:extLst>
          </p:cNvPr>
          <p:cNvPicPr>
            <a:picLocks noGrp="1" noChangeAspect="1"/>
          </p:cNvPicPr>
          <p:nvPr>
            <p:ph idx="1"/>
          </p:nvPr>
        </p:nvPicPr>
        <p:blipFill rotWithShape="1">
          <a:blip r:embed="rId2"/>
          <a:srcRect l="23815" t="16173" r="2060" b="5779"/>
          <a:stretch/>
        </p:blipFill>
        <p:spPr>
          <a:xfrm>
            <a:off x="119729" y="1447609"/>
            <a:ext cx="8904541" cy="5273867"/>
          </a:xfrm>
        </p:spPr>
      </p:pic>
      <p:sp>
        <p:nvSpPr>
          <p:cNvPr id="5" name="Slide Number Placeholder 4">
            <a:extLst>
              <a:ext uri="{FF2B5EF4-FFF2-40B4-BE49-F238E27FC236}">
                <a16:creationId xmlns:a16="http://schemas.microsoft.com/office/drawing/2014/main" id="{7083564A-7F29-4753-A29E-AA0B568FAA9A}"/>
              </a:ext>
            </a:extLst>
          </p:cNvPr>
          <p:cNvSpPr>
            <a:spLocks noGrp="1"/>
          </p:cNvSpPr>
          <p:nvPr>
            <p:ph type="sldNum" sz="quarter" idx="12"/>
          </p:nvPr>
        </p:nvSpPr>
        <p:spPr/>
        <p:txBody>
          <a:bodyPr/>
          <a:lstStyle/>
          <a:p>
            <a:fld id="{3A09F430-FB86-47CC-9B9A-75042EBE4A73}" type="slidenum">
              <a:rPr lang="en-US" smtClean="0"/>
              <a:pPr/>
              <a:t>82</a:t>
            </a:fld>
            <a:endParaRPr lang="en-US" dirty="0"/>
          </a:p>
        </p:txBody>
      </p:sp>
    </p:spTree>
    <p:extLst>
      <p:ext uri="{BB962C8B-B14F-4D97-AF65-F5344CB8AC3E}">
        <p14:creationId xmlns:p14="http://schemas.microsoft.com/office/powerpoint/2010/main" val="2147638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A3F129-4078-46AF-87C5-F03BB0E5FA90}"/>
              </a:ext>
            </a:extLst>
          </p:cNvPr>
          <p:cNvSpPr>
            <a:spLocks noGrp="1"/>
          </p:cNvSpPr>
          <p:nvPr>
            <p:ph type="title"/>
          </p:nvPr>
        </p:nvSpPr>
        <p:spPr/>
        <p:txBody>
          <a:bodyPr/>
          <a:lstStyle/>
          <a:p>
            <a:r>
              <a:rPr lang="en-US" dirty="0"/>
              <a:t>Fraud and abuse laws</a:t>
            </a:r>
          </a:p>
        </p:txBody>
      </p:sp>
      <p:pic>
        <p:nvPicPr>
          <p:cNvPr id="8" name="Content Placeholder 7">
            <a:extLst>
              <a:ext uri="{FF2B5EF4-FFF2-40B4-BE49-F238E27FC236}">
                <a16:creationId xmlns:a16="http://schemas.microsoft.com/office/drawing/2014/main" id="{79C57D62-806C-4BD1-BD62-41B346121422}"/>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08013" y="2527300"/>
            <a:ext cx="3886200" cy="2590800"/>
          </a:xfrm>
          <a:prstGeom prst="rect">
            <a:avLst/>
          </a:prstGeom>
        </p:spPr>
      </p:pic>
      <p:sp>
        <p:nvSpPr>
          <p:cNvPr id="2" name="Content Placeholder 1">
            <a:extLst>
              <a:ext uri="{FF2B5EF4-FFF2-40B4-BE49-F238E27FC236}">
                <a16:creationId xmlns:a16="http://schemas.microsoft.com/office/drawing/2014/main" id="{B345F913-571C-4ECF-9007-EC0E19FF5B31}"/>
              </a:ext>
            </a:extLst>
          </p:cNvPr>
          <p:cNvSpPr>
            <a:spLocks noGrp="1"/>
          </p:cNvSpPr>
          <p:nvPr>
            <p:ph sz="half" idx="2"/>
          </p:nvPr>
        </p:nvSpPr>
        <p:spPr/>
        <p:txBody>
          <a:bodyPr>
            <a:normAutofit fontScale="92500" lnSpcReduction="20000"/>
          </a:bodyPr>
          <a:lstStyle/>
          <a:p>
            <a:r>
              <a:rPr lang="en-US" dirty="0"/>
              <a:t>False Claims Act (“FCA”)</a:t>
            </a:r>
          </a:p>
          <a:p>
            <a:r>
              <a:rPr lang="en-US" dirty="0"/>
              <a:t>Ethics in Patient Referrals Act (“Stark”)</a:t>
            </a:r>
          </a:p>
          <a:p>
            <a:r>
              <a:rPr lang="en-US" dirty="0"/>
              <a:t>Anti-Kickback Statute (“AKS”)</a:t>
            </a:r>
          </a:p>
          <a:p>
            <a:r>
              <a:rPr lang="en-US" dirty="0"/>
              <a:t>Eliminating Kickbacks in Recovery Act (“EKRA”)</a:t>
            </a:r>
          </a:p>
          <a:p>
            <a:r>
              <a:rPr lang="en-US" dirty="0"/>
              <a:t>Civil Monetary Penalties Laws (“CMPL”)</a:t>
            </a:r>
          </a:p>
          <a:p>
            <a:r>
              <a:rPr lang="en-US" dirty="0"/>
              <a:t>Idaho Anti-Kickback Statute</a:t>
            </a:r>
          </a:p>
        </p:txBody>
      </p:sp>
      <p:sp>
        <p:nvSpPr>
          <p:cNvPr id="5" name="Slide Number Placeholder 4">
            <a:extLst>
              <a:ext uri="{FF2B5EF4-FFF2-40B4-BE49-F238E27FC236}">
                <a16:creationId xmlns:a16="http://schemas.microsoft.com/office/drawing/2014/main" id="{D06BDE71-D760-4805-8504-7C7D9499DD51}"/>
              </a:ext>
            </a:extLst>
          </p:cNvPr>
          <p:cNvSpPr>
            <a:spLocks noGrp="1"/>
          </p:cNvSpPr>
          <p:nvPr>
            <p:ph type="sldNum" sz="quarter" idx="12"/>
          </p:nvPr>
        </p:nvSpPr>
        <p:spPr/>
        <p:txBody>
          <a:bodyPr/>
          <a:lstStyle/>
          <a:p>
            <a:fld id="{3A09F430-FB86-47CC-9B9A-75042EBE4A73}" type="slidenum">
              <a:rPr lang="en-US" smtClean="0"/>
              <a:pPr/>
              <a:t>83</a:t>
            </a:fld>
            <a:endParaRPr lang="en-US" dirty="0"/>
          </a:p>
        </p:txBody>
      </p:sp>
    </p:spTree>
    <p:extLst>
      <p:ext uri="{BB962C8B-B14F-4D97-AF65-F5344CB8AC3E}">
        <p14:creationId xmlns:p14="http://schemas.microsoft.com/office/powerpoint/2010/main" val="3573724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False Claims Act</a:t>
            </a:r>
            <a:endParaRPr lang="en-US" sz="2700" dirty="0"/>
          </a:p>
        </p:txBody>
      </p:sp>
      <p:sp>
        <p:nvSpPr>
          <p:cNvPr id="13315" name="Rectangle 3"/>
          <p:cNvSpPr>
            <a:spLocks noGrp="1" noChangeArrowheads="1"/>
          </p:cNvSpPr>
          <p:nvPr>
            <p:ph sz="half" idx="1"/>
          </p:nvPr>
        </p:nvSpPr>
        <p:spPr>
          <a:xfrm>
            <a:off x="607660" y="1467802"/>
            <a:ext cx="3886200" cy="5189851"/>
          </a:xfrm>
        </p:spPr>
        <p:txBody>
          <a:bodyPr>
            <a:normAutofit fontScale="85000" lnSpcReduction="20000"/>
          </a:bodyPr>
          <a:lstStyle/>
          <a:p>
            <a:pPr eaLnBrk="1" hangingPunct="1">
              <a:lnSpc>
                <a:spcPct val="90000"/>
              </a:lnSpc>
            </a:pPr>
            <a:r>
              <a:rPr lang="en-US" dirty="0">
                <a:solidFill>
                  <a:srgbClr val="C00000"/>
                </a:solidFill>
              </a:rPr>
              <a:t>Cannot knowingly submit a false claim for payment to the federal govt.</a:t>
            </a:r>
          </a:p>
          <a:p>
            <a:pPr eaLnBrk="1" hangingPunct="1">
              <a:lnSpc>
                <a:spcPct val="90000"/>
              </a:lnSpc>
            </a:pPr>
            <a:r>
              <a:rPr lang="en-US" dirty="0">
                <a:solidFill>
                  <a:srgbClr val="C00000"/>
                </a:solidFill>
              </a:rPr>
              <a:t>Must report and repay an overpayment within the later of 60 days or date cost report is due.</a:t>
            </a:r>
          </a:p>
          <a:p>
            <a:pPr marL="0" indent="0" eaLnBrk="1" hangingPunct="1">
              <a:lnSpc>
                <a:spcPct val="90000"/>
              </a:lnSpc>
              <a:buNone/>
            </a:pPr>
            <a:r>
              <a:rPr lang="en-US" sz="2200" dirty="0">
                <a:solidFill>
                  <a:srgbClr val="C00000"/>
                </a:solidFill>
              </a:rPr>
              <a:t>(31 USC 3729; 42 USC 1320a-7a(a); 42 CFR 1003.200)</a:t>
            </a:r>
          </a:p>
        </p:txBody>
      </p:sp>
      <p:sp>
        <p:nvSpPr>
          <p:cNvPr id="3" name="Content Placeholder 2">
            <a:extLst>
              <a:ext uri="{FF2B5EF4-FFF2-40B4-BE49-F238E27FC236}">
                <a16:creationId xmlns:a16="http://schemas.microsoft.com/office/drawing/2014/main" id="{2E1010BE-A8D1-443A-B634-E841F7316524}"/>
              </a:ext>
            </a:extLst>
          </p:cNvPr>
          <p:cNvSpPr>
            <a:spLocks noGrp="1"/>
          </p:cNvSpPr>
          <p:nvPr>
            <p:ph sz="half" idx="2"/>
          </p:nvPr>
        </p:nvSpPr>
        <p:spPr>
          <a:xfrm>
            <a:off x="4629149" y="1467802"/>
            <a:ext cx="3980595" cy="4943271"/>
          </a:xfrm>
        </p:spPr>
        <p:txBody>
          <a:bodyPr>
            <a:normAutofit fontScale="85000" lnSpcReduction="20000"/>
          </a:bodyPr>
          <a:lstStyle/>
          <a:p>
            <a:pPr marL="0" indent="0">
              <a:buNone/>
            </a:pPr>
            <a:r>
              <a:rPr lang="en-US" sz="2800" u="sng" dirty="0">
                <a:solidFill>
                  <a:schemeClr val="tx1">
                    <a:lumMod val="50000"/>
                  </a:schemeClr>
                </a:solidFill>
              </a:rPr>
              <a:t>Penalties</a:t>
            </a:r>
          </a:p>
          <a:p>
            <a:r>
              <a:rPr lang="en-US" sz="2800" dirty="0">
                <a:solidFill>
                  <a:schemeClr val="tx1">
                    <a:lumMod val="50000"/>
                  </a:schemeClr>
                </a:solidFill>
              </a:rPr>
              <a:t>Repayment plus interest</a:t>
            </a:r>
          </a:p>
          <a:p>
            <a:r>
              <a:rPr lang="en-US" sz="2800" dirty="0">
                <a:solidFill>
                  <a:schemeClr val="tx1">
                    <a:lumMod val="50000"/>
                  </a:schemeClr>
                </a:solidFill>
              </a:rPr>
              <a:t>Civil monetary penalties of $11,803* to $23,607* per claim</a:t>
            </a:r>
          </a:p>
          <a:p>
            <a:r>
              <a:rPr lang="en-US" sz="2800" dirty="0">
                <a:solidFill>
                  <a:schemeClr val="tx1">
                    <a:lumMod val="50000"/>
                  </a:schemeClr>
                </a:solidFill>
              </a:rPr>
              <a:t>Admin penalty $22,427* per claim failed to return</a:t>
            </a:r>
          </a:p>
          <a:p>
            <a:r>
              <a:rPr lang="en-US" sz="2800" dirty="0">
                <a:solidFill>
                  <a:schemeClr val="tx1">
                    <a:lumMod val="50000"/>
                  </a:schemeClr>
                </a:solidFill>
              </a:rPr>
              <a:t>3x damages</a:t>
            </a:r>
          </a:p>
          <a:p>
            <a:r>
              <a:rPr lang="en-US" sz="2800" dirty="0">
                <a:solidFill>
                  <a:schemeClr val="tx1">
                    <a:lumMod val="50000"/>
                  </a:schemeClr>
                </a:solidFill>
              </a:rPr>
              <a:t>Exclusion from Medicare/Medicaid</a:t>
            </a:r>
          </a:p>
          <a:p>
            <a:pPr marL="0" indent="0">
              <a:buNone/>
            </a:pPr>
            <a:r>
              <a:rPr lang="en-US" sz="2200" dirty="0">
                <a:solidFill>
                  <a:schemeClr val="tx1">
                    <a:lumMod val="50000"/>
                  </a:schemeClr>
                </a:solidFill>
              </a:rPr>
              <a:t>(42 USC 1320a-7a(a); 42 CFR 1003.210; 45 CFR 102.3; 86 FR 70740)</a:t>
            </a:r>
          </a:p>
          <a:p>
            <a:pPr marL="0" indent="0">
              <a:buNone/>
            </a:pPr>
            <a:endParaRPr lang="en-US" sz="2200" dirty="0">
              <a:solidFill>
                <a:schemeClr val="tx1">
                  <a:lumMod val="50000"/>
                </a:schemeClr>
              </a:solidFill>
            </a:endParaRPr>
          </a:p>
          <a:p>
            <a:pPr>
              <a:buFont typeface="Wingdings" panose="05000000000000000000" pitchFamily="2" charset="2"/>
              <a:buChar char="Ø"/>
            </a:pPr>
            <a:r>
              <a:rPr lang="en-US" i="1" dirty="0">
                <a:solidFill>
                  <a:srgbClr val="C00000"/>
                </a:solidFill>
              </a:rPr>
              <a:t>Subject to qui tam claims</a:t>
            </a:r>
          </a:p>
          <a:p>
            <a:endParaRPr lang="en-US" dirty="0"/>
          </a:p>
        </p:txBody>
      </p:sp>
    </p:spTree>
    <p:extLst>
      <p:ext uri="{BB962C8B-B14F-4D97-AF65-F5344CB8AC3E}">
        <p14:creationId xmlns:p14="http://schemas.microsoft.com/office/powerpoint/2010/main" val="451252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BD662-810D-40D3-976C-282FB766F1ED}"/>
              </a:ext>
            </a:extLst>
          </p:cNvPr>
          <p:cNvSpPr>
            <a:spLocks noGrp="1"/>
          </p:cNvSpPr>
          <p:nvPr>
            <p:ph type="title"/>
          </p:nvPr>
        </p:nvSpPr>
        <p:spPr/>
        <p:txBody>
          <a:bodyPr/>
          <a:lstStyle/>
          <a:p>
            <a:r>
              <a:rPr lang="en-US" dirty="0"/>
              <a:t>False Claims act:</a:t>
            </a:r>
            <a:br>
              <a:rPr lang="en-US" dirty="0"/>
            </a:br>
            <a:r>
              <a:rPr lang="en-US" dirty="0"/>
              <a:t>common problems</a:t>
            </a:r>
          </a:p>
        </p:txBody>
      </p:sp>
      <p:sp>
        <p:nvSpPr>
          <p:cNvPr id="6" name="Content Placeholder 5">
            <a:extLst>
              <a:ext uri="{FF2B5EF4-FFF2-40B4-BE49-F238E27FC236}">
                <a16:creationId xmlns:a16="http://schemas.microsoft.com/office/drawing/2014/main" id="{3F90EE62-7ADE-4C3C-A1D5-BF55BEB7A69B}"/>
              </a:ext>
            </a:extLst>
          </p:cNvPr>
          <p:cNvSpPr>
            <a:spLocks noGrp="1"/>
          </p:cNvSpPr>
          <p:nvPr>
            <p:ph idx="1"/>
          </p:nvPr>
        </p:nvSpPr>
        <p:spPr>
          <a:xfrm>
            <a:off x="628650" y="1447513"/>
            <a:ext cx="7886700" cy="5045362"/>
          </a:xfrm>
        </p:spPr>
        <p:txBody>
          <a:bodyPr>
            <a:normAutofit fontScale="92500" lnSpcReduction="10000"/>
          </a:bodyPr>
          <a:lstStyle/>
          <a:p>
            <a:r>
              <a:rPr lang="en-US" dirty="0"/>
              <a:t>Submitting claims:</a:t>
            </a:r>
          </a:p>
          <a:p>
            <a:pPr lvl="1"/>
            <a:r>
              <a:rPr lang="en-US" dirty="0"/>
              <a:t>That are not accurate, e.g., not provided as claimed; wrong CPT codes; upcoding; different provider; etc.</a:t>
            </a:r>
          </a:p>
          <a:p>
            <a:pPr lvl="1"/>
            <a:r>
              <a:rPr lang="en-US" dirty="0"/>
              <a:t>For medically unnecessary services.</a:t>
            </a:r>
          </a:p>
          <a:p>
            <a:pPr lvl="1"/>
            <a:r>
              <a:rPr lang="en-US" dirty="0"/>
              <a:t>For substandard care.</a:t>
            </a:r>
          </a:p>
          <a:p>
            <a:pPr lvl="1"/>
            <a:r>
              <a:rPr lang="en-US" dirty="0"/>
              <a:t>If failed to comply with conditions material to payment, including:</a:t>
            </a:r>
          </a:p>
          <a:p>
            <a:pPr lvl="2"/>
            <a:r>
              <a:rPr lang="en-US" sz="2400" dirty="0"/>
              <a:t>Conditions relating to provision of telehealth.</a:t>
            </a:r>
          </a:p>
          <a:p>
            <a:pPr lvl="2"/>
            <a:r>
              <a:rPr lang="en-US" sz="2400" dirty="0"/>
              <a:t>Violations of Anti-Kickback Statute, Stark, etc.</a:t>
            </a:r>
          </a:p>
          <a:p>
            <a:pPr lvl="2"/>
            <a:r>
              <a:rPr lang="en-US" sz="2400" dirty="0"/>
              <a:t>Excluded entities.</a:t>
            </a:r>
          </a:p>
          <a:p>
            <a:pPr lvl="2"/>
            <a:r>
              <a:rPr lang="en-US" sz="2400" dirty="0"/>
              <a:t>Services by unlicensed persons.</a:t>
            </a:r>
          </a:p>
          <a:p>
            <a:pPr lvl="2"/>
            <a:r>
              <a:rPr lang="en-US" sz="2400" dirty="0"/>
              <a:t>Others.</a:t>
            </a:r>
          </a:p>
          <a:p>
            <a:r>
              <a:rPr lang="en-US" dirty="0"/>
              <a:t>Failing to timely report and repay overpayments, including payments on claims should not have been submitted.</a:t>
            </a:r>
          </a:p>
        </p:txBody>
      </p:sp>
      <p:sp>
        <p:nvSpPr>
          <p:cNvPr id="5" name="Slide Number Placeholder 4">
            <a:extLst>
              <a:ext uri="{FF2B5EF4-FFF2-40B4-BE49-F238E27FC236}">
                <a16:creationId xmlns:a16="http://schemas.microsoft.com/office/drawing/2014/main" id="{4DD989BB-1243-436D-917B-1340D8419513}"/>
              </a:ext>
            </a:extLst>
          </p:cNvPr>
          <p:cNvSpPr>
            <a:spLocks noGrp="1"/>
          </p:cNvSpPr>
          <p:nvPr>
            <p:ph type="sldNum" sz="quarter" idx="12"/>
          </p:nvPr>
        </p:nvSpPr>
        <p:spPr/>
        <p:txBody>
          <a:bodyPr/>
          <a:lstStyle/>
          <a:p>
            <a:fld id="{3A09F430-FB86-47CC-9B9A-75042EBE4A73}" type="slidenum">
              <a:rPr lang="en-US" smtClean="0"/>
              <a:pPr/>
              <a:t>85</a:t>
            </a:fld>
            <a:endParaRPr lang="en-US" dirty="0"/>
          </a:p>
        </p:txBody>
      </p:sp>
    </p:spTree>
    <p:extLst>
      <p:ext uri="{BB962C8B-B14F-4D97-AF65-F5344CB8AC3E}">
        <p14:creationId xmlns:p14="http://schemas.microsoft.com/office/powerpoint/2010/main" val="3244173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dirty="0"/>
              <a:t>Anti-Kickback Statute</a:t>
            </a:r>
            <a:endParaRPr lang="en-US" sz="2700" dirty="0"/>
          </a:p>
        </p:txBody>
      </p:sp>
      <p:sp>
        <p:nvSpPr>
          <p:cNvPr id="18435" name="Rectangle 3"/>
          <p:cNvSpPr>
            <a:spLocks noGrp="1" noChangeArrowheads="1"/>
          </p:cNvSpPr>
          <p:nvPr>
            <p:ph sz="half" idx="1"/>
          </p:nvPr>
        </p:nvSpPr>
        <p:spPr>
          <a:xfrm>
            <a:off x="607660" y="1467803"/>
            <a:ext cx="3886200" cy="5128206"/>
          </a:xfrm>
        </p:spPr>
        <p:txBody>
          <a:bodyPr>
            <a:normAutofit fontScale="92500" lnSpcReduction="20000"/>
          </a:bodyPr>
          <a:lstStyle/>
          <a:p>
            <a:pPr eaLnBrk="1" hangingPunct="1">
              <a:lnSpc>
                <a:spcPct val="90000"/>
              </a:lnSpc>
            </a:pPr>
            <a:r>
              <a:rPr lang="en-US" sz="3000" dirty="0">
                <a:solidFill>
                  <a:srgbClr val="C00000"/>
                </a:solidFill>
              </a:rPr>
              <a:t>Cannot knowingly and willfully offer, pay, solicit or receive remuneration to induce referrals for items or services covered by govt program unless transaction fits within a regulatory safe harbor.</a:t>
            </a:r>
          </a:p>
          <a:p>
            <a:pPr marL="0" indent="0" eaLnBrk="1" hangingPunct="1">
              <a:lnSpc>
                <a:spcPct val="90000"/>
              </a:lnSpc>
              <a:buNone/>
            </a:pPr>
            <a:r>
              <a:rPr lang="en-US" sz="2400" dirty="0">
                <a:solidFill>
                  <a:srgbClr val="C00000"/>
                </a:solidFill>
              </a:rPr>
              <a:t>(42 USC 1320a-7b(b); 42 CFR 1003.300(d))</a:t>
            </a:r>
          </a:p>
          <a:p>
            <a:pPr eaLnBrk="1" hangingPunct="1">
              <a:lnSpc>
                <a:spcPct val="90000"/>
              </a:lnSpc>
            </a:pPr>
            <a:r>
              <a:rPr lang="en-US" sz="3000" dirty="0">
                <a:solidFill>
                  <a:srgbClr val="C00000"/>
                </a:solidFill>
              </a:rPr>
              <a:t>“One purpose” test</a:t>
            </a:r>
          </a:p>
          <a:p>
            <a:pPr marL="0" indent="0" eaLnBrk="1" hangingPunct="1">
              <a:lnSpc>
                <a:spcPct val="90000"/>
              </a:lnSpc>
              <a:buNone/>
            </a:pPr>
            <a:r>
              <a:rPr lang="en-US" sz="2400" dirty="0">
                <a:solidFill>
                  <a:srgbClr val="C00000"/>
                </a:solidFill>
              </a:rPr>
              <a:t>(</a:t>
            </a:r>
            <a:r>
              <a:rPr lang="en-US" sz="2400" i="1" dirty="0">
                <a:solidFill>
                  <a:srgbClr val="C00000"/>
                </a:solidFill>
              </a:rPr>
              <a:t>US v. </a:t>
            </a:r>
            <a:r>
              <a:rPr lang="en-US" sz="2400" i="1" dirty="0" err="1">
                <a:solidFill>
                  <a:srgbClr val="C00000"/>
                </a:solidFill>
              </a:rPr>
              <a:t>Greber</a:t>
            </a:r>
            <a:r>
              <a:rPr lang="en-US" sz="2400" i="1" dirty="0">
                <a:solidFill>
                  <a:srgbClr val="C00000"/>
                </a:solidFill>
              </a:rPr>
              <a:t> </a:t>
            </a:r>
            <a:r>
              <a:rPr lang="en-US" sz="2400" dirty="0">
                <a:solidFill>
                  <a:srgbClr val="C00000"/>
                </a:solidFill>
              </a:rPr>
              <a:t>(1985))</a:t>
            </a:r>
          </a:p>
        </p:txBody>
      </p:sp>
      <p:sp>
        <p:nvSpPr>
          <p:cNvPr id="4" name="Content Placeholder 3">
            <a:extLst>
              <a:ext uri="{FF2B5EF4-FFF2-40B4-BE49-F238E27FC236}">
                <a16:creationId xmlns:a16="http://schemas.microsoft.com/office/drawing/2014/main" id="{A74D6CB8-F797-437C-915B-A9ED09C026DB}"/>
              </a:ext>
            </a:extLst>
          </p:cNvPr>
          <p:cNvSpPr>
            <a:spLocks noGrp="1"/>
          </p:cNvSpPr>
          <p:nvPr>
            <p:ph sz="half" idx="2"/>
          </p:nvPr>
        </p:nvSpPr>
        <p:spPr/>
        <p:txBody>
          <a:bodyPr>
            <a:normAutofit fontScale="92500" lnSpcReduction="20000"/>
          </a:bodyPr>
          <a:lstStyle/>
          <a:p>
            <a:pPr marL="0" indent="0">
              <a:buNone/>
            </a:pPr>
            <a:r>
              <a:rPr lang="en-US" u="sng" dirty="0">
                <a:solidFill>
                  <a:schemeClr val="tx1">
                    <a:lumMod val="50000"/>
                  </a:schemeClr>
                </a:solidFill>
              </a:rPr>
              <a:t>Penalties</a:t>
            </a:r>
          </a:p>
          <a:p>
            <a:r>
              <a:rPr lang="en-US" dirty="0">
                <a:solidFill>
                  <a:schemeClr val="tx1">
                    <a:lumMod val="50000"/>
                  </a:schemeClr>
                </a:solidFill>
              </a:rPr>
              <a:t>Felony</a:t>
            </a:r>
          </a:p>
          <a:p>
            <a:r>
              <a:rPr lang="en-US" dirty="0">
                <a:solidFill>
                  <a:schemeClr val="tx1">
                    <a:lumMod val="50000"/>
                  </a:schemeClr>
                </a:solidFill>
              </a:rPr>
              <a:t>10 years in prison</a:t>
            </a:r>
          </a:p>
          <a:p>
            <a:r>
              <a:rPr lang="en-US" dirty="0">
                <a:solidFill>
                  <a:schemeClr val="tx1">
                    <a:lumMod val="50000"/>
                  </a:schemeClr>
                </a:solidFill>
              </a:rPr>
              <a:t>$100,000 criminal fine</a:t>
            </a:r>
          </a:p>
          <a:p>
            <a:r>
              <a:rPr lang="en-US" dirty="0">
                <a:solidFill>
                  <a:schemeClr val="tx1">
                    <a:lumMod val="50000"/>
                  </a:schemeClr>
                </a:solidFill>
              </a:rPr>
              <a:t>$112,131* civil penalty</a:t>
            </a:r>
          </a:p>
          <a:p>
            <a:r>
              <a:rPr lang="en-US" dirty="0">
                <a:solidFill>
                  <a:schemeClr val="tx1">
                    <a:lumMod val="50000"/>
                  </a:schemeClr>
                </a:solidFill>
              </a:rPr>
              <a:t>3x damages</a:t>
            </a:r>
          </a:p>
          <a:p>
            <a:r>
              <a:rPr lang="en-US" dirty="0">
                <a:solidFill>
                  <a:schemeClr val="tx1">
                    <a:lumMod val="50000"/>
                  </a:schemeClr>
                </a:solidFill>
              </a:rPr>
              <a:t>Exclusion from Medicare/Medicaid</a:t>
            </a:r>
          </a:p>
          <a:p>
            <a:pPr marL="0" indent="0">
              <a:buNone/>
            </a:pPr>
            <a:r>
              <a:rPr lang="en-US" sz="2400" dirty="0">
                <a:solidFill>
                  <a:schemeClr val="tx1">
                    <a:lumMod val="50000"/>
                  </a:schemeClr>
                </a:solidFill>
              </a:rPr>
              <a:t>(42 USC 1320a-7b(b); 42 CFR 1003.310; 45 CFR 102.3)</a:t>
            </a:r>
          </a:p>
          <a:p>
            <a:pPr>
              <a:buFont typeface="Wingdings" panose="05000000000000000000" pitchFamily="2" charset="2"/>
              <a:buChar char="Ø"/>
            </a:pPr>
            <a:r>
              <a:rPr lang="en-US" sz="2600" i="1" dirty="0">
                <a:solidFill>
                  <a:srgbClr val="C00000"/>
                </a:solidFill>
              </a:rPr>
              <a:t>Automatic False Claims Act violation</a:t>
            </a:r>
          </a:p>
          <a:p>
            <a:pPr marL="0" indent="0">
              <a:buNone/>
            </a:pPr>
            <a:r>
              <a:rPr lang="en-US" sz="2400" dirty="0">
                <a:solidFill>
                  <a:schemeClr val="tx1">
                    <a:lumMod val="50000"/>
                  </a:schemeClr>
                </a:solidFill>
              </a:rPr>
              <a:t>(42 USC 1320a-7a(a)(7))</a:t>
            </a:r>
          </a:p>
          <a:p>
            <a:endParaRPr lang="en-US" dirty="0">
              <a:solidFill>
                <a:schemeClr val="tx2"/>
              </a:solidFill>
            </a:endParaRPr>
          </a:p>
          <a:p>
            <a:endParaRPr lang="en-US" dirty="0"/>
          </a:p>
        </p:txBody>
      </p:sp>
    </p:spTree>
    <p:extLst>
      <p:ext uri="{BB962C8B-B14F-4D97-AF65-F5344CB8AC3E}">
        <p14:creationId xmlns:p14="http://schemas.microsoft.com/office/powerpoint/2010/main" val="807828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Anti-Kickback Statute:</a:t>
            </a:r>
            <a:br>
              <a:rPr lang="en-US" dirty="0"/>
            </a:br>
            <a:r>
              <a:rPr lang="en-US" dirty="0"/>
              <a:t>Safe Harbors</a:t>
            </a:r>
          </a:p>
        </p:txBody>
      </p:sp>
      <p:sp>
        <p:nvSpPr>
          <p:cNvPr id="3" name="Content Placeholder 2"/>
          <p:cNvSpPr>
            <a:spLocks noGrp="1"/>
          </p:cNvSpPr>
          <p:nvPr>
            <p:ph sz="half" idx="1"/>
          </p:nvPr>
        </p:nvSpPr>
        <p:spPr>
          <a:xfrm>
            <a:off x="607660" y="1467802"/>
            <a:ext cx="3886200" cy="5390197"/>
          </a:xfrm>
        </p:spPr>
        <p:txBody>
          <a:bodyPr>
            <a:normAutofit fontScale="40000" lnSpcReduction="20000"/>
          </a:bodyPr>
          <a:lstStyle/>
          <a:p>
            <a:r>
              <a:rPr lang="en-US" sz="5000" dirty="0"/>
              <a:t>Bona fide employment</a:t>
            </a:r>
          </a:p>
          <a:p>
            <a:r>
              <a:rPr lang="en-US" sz="5000" dirty="0"/>
              <a:t>Personal services contracts</a:t>
            </a:r>
            <a:endParaRPr lang="en-US" sz="5000" dirty="0">
              <a:solidFill>
                <a:srgbClr val="C00000"/>
              </a:solidFill>
            </a:endParaRPr>
          </a:p>
          <a:p>
            <a:r>
              <a:rPr lang="en-US" sz="5000" dirty="0"/>
              <a:t>Leases for space or equipment</a:t>
            </a:r>
          </a:p>
          <a:p>
            <a:r>
              <a:rPr lang="en-US" sz="5000" dirty="0"/>
              <a:t>Investments in group practice</a:t>
            </a:r>
          </a:p>
          <a:p>
            <a:r>
              <a:rPr lang="en-US" sz="5000" dirty="0"/>
              <a:t>Investments in ASCs</a:t>
            </a:r>
          </a:p>
          <a:p>
            <a:r>
              <a:rPr lang="en-US" sz="5000" dirty="0"/>
              <a:t>Sale of practice</a:t>
            </a:r>
          </a:p>
          <a:p>
            <a:r>
              <a:rPr lang="en-US" sz="5000" dirty="0"/>
              <a:t>Recruitment</a:t>
            </a:r>
          </a:p>
          <a:p>
            <a:r>
              <a:rPr lang="en-US" sz="5000" dirty="0"/>
              <a:t>Certain investment interests</a:t>
            </a:r>
          </a:p>
          <a:p>
            <a:r>
              <a:rPr lang="en-US" sz="5000" dirty="0"/>
              <a:t>Waiver of beneficiary coinsurance and deductible amounts.</a:t>
            </a:r>
          </a:p>
          <a:p>
            <a:r>
              <a:rPr lang="en-US" sz="5000" dirty="0"/>
              <a:t>Transportation programs</a:t>
            </a:r>
          </a:p>
          <a:p>
            <a:r>
              <a:rPr lang="en-US" sz="5000" dirty="0"/>
              <a:t>OB malpractice insurance subsidies</a:t>
            </a:r>
          </a:p>
          <a:p>
            <a:endParaRPr lang="en-US" sz="5000" dirty="0"/>
          </a:p>
          <a:p>
            <a:endParaRPr lang="en-US" dirty="0"/>
          </a:p>
        </p:txBody>
      </p:sp>
      <p:sp>
        <p:nvSpPr>
          <p:cNvPr id="4" name="Content Placeholder 3"/>
          <p:cNvSpPr>
            <a:spLocks noGrp="1"/>
          </p:cNvSpPr>
          <p:nvPr>
            <p:ph sz="half" idx="2"/>
          </p:nvPr>
        </p:nvSpPr>
        <p:spPr>
          <a:xfrm>
            <a:off x="4629150" y="1467803"/>
            <a:ext cx="4268270" cy="5159028"/>
          </a:xfrm>
        </p:spPr>
        <p:txBody>
          <a:bodyPr>
            <a:noAutofit/>
          </a:bodyPr>
          <a:lstStyle/>
          <a:p>
            <a:r>
              <a:rPr lang="en-US" sz="2000" dirty="0"/>
              <a:t>Electronic health record items or services</a:t>
            </a:r>
          </a:p>
          <a:p>
            <a:r>
              <a:rPr lang="en-US" sz="2000" dirty="0"/>
              <a:t>Cybersecurity technology</a:t>
            </a:r>
          </a:p>
          <a:p>
            <a:r>
              <a:rPr lang="en-US" sz="2000" dirty="0"/>
              <a:t>Warranties</a:t>
            </a:r>
            <a:endParaRPr lang="en-US" sz="2000" dirty="0">
              <a:solidFill>
                <a:srgbClr val="C00000"/>
              </a:solidFill>
            </a:endParaRPr>
          </a:p>
          <a:p>
            <a:r>
              <a:rPr lang="en-US" sz="2000" dirty="0"/>
              <a:t>Discounts</a:t>
            </a:r>
          </a:p>
          <a:p>
            <a:r>
              <a:rPr lang="en-US" sz="2000" dirty="0"/>
              <a:t>Value-based care arrangements</a:t>
            </a:r>
          </a:p>
          <a:p>
            <a:r>
              <a:rPr lang="en-US" sz="2000" dirty="0"/>
              <a:t>Care coordination arrangements</a:t>
            </a:r>
          </a:p>
          <a:p>
            <a:r>
              <a:rPr lang="en-US" sz="2000" dirty="0"/>
              <a:t>Patient engagement incentive</a:t>
            </a:r>
          </a:p>
          <a:p>
            <a:endParaRPr lang="en-US" sz="2000" dirty="0"/>
          </a:p>
          <a:p>
            <a:pPr marL="0" indent="0">
              <a:buNone/>
            </a:pPr>
            <a:r>
              <a:rPr lang="en-US" sz="2000" dirty="0"/>
              <a:t>(42 CFR 1001.952)</a:t>
            </a:r>
          </a:p>
        </p:txBody>
      </p:sp>
    </p:spTree>
    <p:extLst>
      <p:ext uri="{BB962C8B-B14F-4D97-AF65-F5344CB8AC3E}">
        <p14:creationId xmlns:p14="http://schemas.microsoft.com/office/powerpoint/2010/main" val="3511921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E417-0329-4EF9-A828-9714B2947300}"/>
              </a:ext>
            </a:extLst>
          </p:cNvPr>
          <p:cNvSpPr>
            <a:spLocks noGrp="1"/>
          </p:cNvSpPr>
          <p:nvPr>
            <p:ph type="title"/>
          </p:nvPr>
        </p:nvSpPr>
        <p:spPr/>
        <p:txBody>
          <a:bodyPr/>
          <a:lstStyle/>
          <a:p>
            <a:r>
              <a:rPr lang="en-US" dirty="0"/>
              <a:t>Anti-kickback statute:</a:t>
            </a:r>
            <a:br>
              <a:rPr lang="en-US" dirty="0"/>
            </a:br>
            <a:r>
              <a:rPr lang="en-US" dirty="0"/>
              <a:t>common problems</a:t>
            </a:r>
          </a:p>
        </p:txBody>
      </p:sp>
      <p:sp>
        <p:nvSpPr>
          <p:cNvPr id="5" name="Text Placeholder 4">
            <a:extLst>
              <a:ext uri="{FF2B5EF4-FFF2-40B4-BE49-F238E27FC236}">
                <a16:creationId xmlns:a16="http://schemas.microsoft.com/office/drawing/2014/main" id="{C3C12501-55B6-4F23-9B5D-A6670F90C81F}"/>
              </a:ext>
            </a:extLst>
          </p:cNvPr>
          <p:cNvSpPr>
            <a:spLocks noGrp="1"/>
          </p:cNvSpPr>
          <p:nvPr>
            <p:ph type="body" idx="1"/>
          </p:nvPr>
        </p:nvSpPr>
        <p:spPr/>
        <p:txBody>
          <a:bodyPr/>
          <a:lstStyle/>
          <a:p>
            <a:r>
              <a:rPr lang="en-US" dirty="0"/>
              <a:t>Referring Providers</a:t>
            </a:r>
          </a:p>
        </p:txBody>
      </p:sp>
      <p:sp>
        <p:nvSpPr>
          <p:cNvPr id="3" name="Content Placeholder 2">
            <a:extLst>
              <a:ext uri="{FF2B5EF4-FFF2-40B4-BE49-F238E27FC236}">
                <a16:creationId xmlns:a16="http://schemas.microsoft.com/office/drawing/2014/main" id="{EE0FF16E-36E6-4A14-8C74-1FE6DDF10F1B}"/>
              </a:ext>
            </a:extLst>
          </p:cNvPr>
          <p:cNvSpPr>
            <a:spLocks noGrp="1"/>
          </p:cNvSpPr>
          <p:nvPr>
            <p:ph sz="half" idx="2"/>
          </p:nvPr>
        </p:nvSpPr>
        <p:spPr>
          <a:xfrm>
            <a:off x="629842" y="2044558"/>
            <a:ext cx="3868340" cy="4602822"/>
          </a:xfrm>
        </p:spPr>
        <p:txBody>
          <a:bodyPr>
            <a:normAutofit fontScale="77500" lnSpcReduction="20000"/>
          </a:bodyPr>
          <a:lstStyle/>
          <a:p>
            <a:r>
              <a:rPr lang="en-US" dirty="0"/>
              <a:t>Offering more favorable investment terms based on referrals.</a:t>
            </a:r>
          </a:p>
          <a:p>
            <a:r>
              <a:rPr lang="en-US" dirty="0"/>
              <a:t>Return on investment based on referral patterns.</a:t>
            </a:r>
          </a:p>
          <a:p>
            <a:r>
              <a:rPr lang="en-US" dirty="0"/>
              <a:t>Gifts or other free or discounted items to referral sources.</a:t>
            </a:r>
          </a:p>
          <a:p>
            <a:r>
              <a:rPr lang="en-US" dirty="0"/>
              <a:t>Favorable rent terms.</a:t>
            </a:r>
          </a:p>
          <a:p>
            <a:r>
              <a:rPr lang="en-US" dirty="0"/>
              <a:t>Professional courtesies.</a:t>
            </a:r>
          </a:p>
          <a:p>
            <a:r>
              <a:rPr lang="en-US" dirty="0"/>
              <a:t>Splitting fees.</a:t>
            </a:r>
          </a:p>
          <a:p>
            <a:r>
              <a:rPr lang="en-US" dirty="0"/>
              <a:t>Loans or loan forgiveness.</a:t>
            </a:r>
          </a:p>
          <a:p>
            <a:r>
              <a:rPr lang="en-US" dirty="0"/>
              <a:t>Any other remuneration to induce referrals.</a:t>
            </a:r>
          </a:p>
          <a:p>
            <a:endParaRPr lang="en-US" dirty="0"/>
          </a:p>
        </p:txBody>
      </p:sp>
      <p:sp>
        <p:nvSpPr>
          <p:cNvPr id="6" name="Text Placeholder 5">
            <a:extLst>
              <a:ext uri="{FF2B5EF4-FFF2-40B4-BE49-F238E27FC236}">
                <a16:creationId xmlns:a16="http://schemas.microsoft.com/office/drawing/2014/main" id="{C07BDA42-10B1-4E9A-B18D-21A3FEF97D60}"/>
              </a:ext>
            </a:extLst>
          </p:cNvPr>
          <p:cNvSpPr>
            <a:spLocks noGrp="1"/>
          </p:cNvSpPr>
          <p:nvPr>
            <p:ph type="body" sz="quarter" idx="3"/>
          </p:nvPr>
        </p:nvSpPr>
        <p:spPr/>
        <p:txBody>
          <a:bodyPr/>
          <a:lstStyle/>
          <a:p>
            <a:r>
              <a:rPr lang="en-US" dirty="0"/>
              <a:t>Patients</a:t>
            </a:r>
          </a:p>
        </p:txBody>
      </p:sp>
      <p:sp>
        <p:nvSpPr>
          <p:cNvPr id="7" name="Content Placeholder 6">
            <a:extLst>
              <a:ext uri="{FF2B5EF4-FFF2-40B4-BE49-F238E27FC236}">
                <a16:creationId xmlns:a16="http://schemas.microsoft.com/office/drawing/2014/main" id="{43BE3576-361B-4C41-93D4-E15B82A61802}"/>
              </a:ext>
            </a:extLst>
          </p:cNvPr>
          <p:cNvSpPr>
            <a:spLocks noGrp="1"/>
          </p:cNvSpPr>
          <p:nvPr>
            <p:ph sz="quarter" idx="4"/>
          </p:nvPr>
        </p:nvSpPr>
        <p:spPr>
          <a:xfrm>
            <a:off x="4629150" y="2044558"/>
            <a:ext cx="3887391" cy="4145105"/>
          </a:xfrm>
        </p:spPr>
        <p:txBody>
          <a:bodyPr>
            <a:normAutofit fontScale="77500" lnSpcReduction="20000"/>
          </a:bodyPr>
          <a:lstStyle/>
          <a:p>
            <a:r>
              <a:rPr lang="en-US" dirty="0"/>
              <a:t>Waiving copays and deductibles.</a:t>
            </a:r>
          </a:p>
          <a:p>
            <a:r>
              <a:rPr lang="en-US" dirty="0"/>
              <a:t>“Insurance only” billing.</a:t>
            </a:r>
          </a:p>
          <a:p>
            <a:r>
              <a:rPr lang="en-US" dirty="0"/>
              <a:t>Prompt pay discounts.</a:t>
            </a:r>
          </a:p>
          <a:p>
            <a:r>
              <a:rPr lang="en-US" dirty="0"/>
              <a:t>Free or discounted items or services.</a:t>
            </a:r>
          </a:p>
          <a:p>
            <a:r>
              <a:rPr lang="en-US" dirty="0"/>
              <a:t>Free transportation.</a:t>
            </a:r>
          </a:p>
          <a:p>
            <a:r>
              <a:rPr lang="en-US" dirty="0"/>
              <a:t>Paying premiums.</a:t>
            </a:r>
          </a:p>
          <a:p>
            <a:r>
              <a:rPr lang="en-US" dirty="0"/>
              <a:t>Write offs.</a:t>
            </a:r>
          </a:p>
          <a:p>
            <a:r>
              <a:rPr lang="en-US" dirty="0"/>
              <a:t>“Refer a friend” incentives.</a:t>
            </a:r>
          </a:p>
          <a:p>
            <a:r>
              <a:rPr lang="en-US" dirty="0"/>
              <a:t>Any other remuneration to induce referrals.</a:t>
            </a:r>
          </a:p>
        </p:txBody>
      </p:sp>
      <p:sp>
        <p:nvSpPr>
          <p:cNvPr id="4" name="Slide Number Placeholder 3">
            <a:extLst>
              <a:ext uri="{FF2B5EF4-FFF2-40B4-BE49-F238E27FC236}">
                <a16:creationId xmlns:a16="http://schemas.microsoft.com/office/drawing/2014/main" id="{BB56A793-7D47-4D65-813E-3DA2FDC7ACED}"/>
              </a:ext>
            </a:extLst>
          </p:cNvPr>
          <p:cNvSpPr>
            <a:spLocks noGrp="1"/>
          </p:cNvSpPr>
          <p:nvPr>
            <p:ph type="sldNum" sz="quarter" idx="12"/>
          </p:nvPr>
        </p:nvSpPr>
        <p:spPr/>
        <p:txBody>
          <a:bodyPr/>
          <a:lstStyle/>
          <a:p>
            <a:fld id="{3A09F430-FB86-47CC-9B9A-75042EBE4A73}" type="slidenum">
              <a:rPr lang="en-US" smtClean="0"/>
              <a:pPr/>
              <a:t>88</a:t>
            </a:fld>
            <a:endParaRPr lang="en-US" dirty="0"/>
          </a:p>
        </p:txBody>
      </p:sp>
    </p:spTree>
    <p:extLst>
      <p:ext uri="{BB962C8B-B14F-4D97-AF65-F5344CB8AC3E}">
        <p14:creationId xmlns:p14="http://schemas.microsoft.com/office/powerpoint/2010/main" val="2420896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5689-0802-4F7E-ABBB-6FE4940798AB}"/>
              </a:ext>
            </a:extLst>
          </p:cNvPr>
          <p:cNvSpPr>
            <a:spLocks noGrp="1"/>
          </p:cNvSpPr>
          <p:nvPr>
            <p:ph type="title"/>
          </p:nvPr>
        </p:nvSpPr>
        <p:spPr/>
        <p:txBody>
          <a:bodyPr>
            <a:noAutofit/>
          </a:bodyPr>
          <a:lstStyle/>
          <a:p>
            <a:r>
              <a:rPr lang="en-US" dirty="0"/>
              <a:t>Eliminating Kickback in </a:t>
            </a:r>
            <a:br>
              <a:rPr lang="en-US" dirty="0"/>
            </a:br>
            <a:r>
              <a:rPr lang="en-US" dirty="0"/>
              <a:t>Recovery Act (“EKRA”)</a:t>
            </a:r>
          </a:p>
        </p:txBody>
      </p:sp>
      <p:sp>
        <p:nvSpPr>
          <p:cNvPr id="4" name="Content Placeholder 3">
            <a:extLst>
              <a:ext uri="{FF2B5EF4-FFF2-40B4-BE49-F238E27FC236}">
                <a16:creationId xmlns:a16="http://schemas.microsoft.com/office/drawing/2014/main" id="{23389B5B-277C-464D-9341-18CBF5B7B74F}"/>
              </a:ext>
            </a:extLst>
          </p:cNvPr>
          <p:cNvSpPr>
            <a:spLocks noGrp="1"/>
          </p:cNvSpPr>
          <p:nvPr>
            <p:ph sz="half" idx="1"/>
          </p:nvPr>
        </p:nvSpPr>
        <p:spPr/>
        <p:txBody>
          <a:bodyPr>
            <a:normAutofit/>
          </a:bodyPr>
          <a:lstStyle/>
          <a:p>
            <a:r>
              <a:rPr lang="en-US" sz="2600" dirty="0">
                <a:solidFill>
                  <a:srgbClr val="C00000"/>
                </a:solidFill>
              </a:rPr>
              <a:t>Cannot solicit, receive, pay or offer any remuneration in return for referring a patient to a </a:t>
            </a:r>
            <a:r>
              <a:rPr lang="en-US" sz="2600" u="sng" dirty="0">
                <a:solidFill>
                  <a:srgbClr val="C00000"/>
                </a:solidFill>
              </a:rPr>
              <a:t>laboratory, recovery homes or clinical treatment facility </a:t>
            </a:r>
            <a:r>
              <a:rPr lang="en-US" sz="2600" dirty="0">
                <a:solidFill>
                  <a:srgbClr val="C00000"/>
                </a:solidFill>
              </a:rPr>
              <a:t>unless arrangement fits within statutory or regulatory exception.</a:t>
            </a:r>
          </a:p>
          <a:p>
            <a:pPr marL="0" indent="0">
              <a:buNone/>
            </a:pPr>
            <a:r>
              <a:rPr lang="en-US" sz="2000" dirty="0">
                <a:solidFill>
                  <a:srgbClr val="C00000"/>
                </a:solidFill>
              </a:rPr>
              <a:t>(18 USC 220(a))</a:t>
            </a:r>
          </a:p>
        </p:txBody>
      </p:sp>
      <p:sp>
        <p:nvSpPr>
          <p:cNvPr id="6" name="Content Placeholder 5">
            <a:extLst>
              <a:ext uri="{FF2B5EF4-FFF2-40B4-BE49-F238E27FC236}">
                <a16:creationId xmlns:a16="http://schemas.microsoft.com/office/drawing/2014/main" id="{D0CFE1AF-AF47-4250-AD06-EB8ECA48E259}"/>
              </a:ext>
            </a:extLst>
          </p:cNvPr>
          <p:cNvSpPr>
            <a:spLocks noGrp="1"/>
          </p:cNvSpPr>
          <p:nvPr>
            <p:ph sz="half" idx="2"/>
          </p:nvPr>
        </p:nvSpPr>
        <p:spPr/>
        <p:txBody>
          <a:bodyPr>
            <a:normAutofit/>
          </a:bodyPr>
          <a:lstStyle/>
          <a:p>
            <a:pPr marL="0" indent="0">
              <a:buNone/>
            </a:pPr>
            <a:r>
              <a:rPr lang="en-US" sz="2600" u="sng" dirty="0">
                <a:solidFill>
                  <a:schemeClr val="tx1"/>
                </a:solidFill>
              </a:rPr>
              <a:t>Penalties</a:t>
            </a:r>
          </a:p>
          <a:p>
            <a:r>
              <a:rPr lang="en-US" sz="2600" dirty="0">
                <a:solidFill>
                  <a:schemeClr val="tx1"/>
                </a:solidFill>
              </a:rPr>
              <a:t>$200,000 criminal fine</a:t>
            </a:r>
          </a:p>
          <a:p>
            <a:r>
              <a:rPr lang="en-US" sz="2600" dirty="0">
                <a:solidFill>
                  <a:schemeClr val="tx1"/>
                </a:solidFill>
              </a:rPr>
              <a:t>10 years in prison</a:t>
            </a:r>
          </a:p>
          <a:p>
            <a:pPr marL="0" indent="0">
              <a:buNone/>
            </a:pPr>
            <a:r>
              <a:rPr lang="en-US" sz="2000" dirty="0">
                <a:solidFill>
                  <a:schemeClr val="tx1"/>
                </a:solidFill>
              </a:rPr>
              <a:t>(18 USC 220(a))</a:t>
            </a:r>
          </a:p>
          <a:p>
            <a:pPr marL="0" indent="0">
              <a:buNone/>
            </a:pPr>
            <a:endParaRPr lang="en-US" sz="2600" i="1" dirty="0">
              <a:solidFill>
                <a:srgbClr val="C00000"/>
              </a:solidFill>
            </a:endParaRPr>
          </a:p>
          <a:p>
            <a:pPr>
              <a:buFont typeface="Wingdings" panose="05000000000000000000" pitchFamily="2" charset="2"/>
              <a:buChar char="Ø"/>
            </a:pPr>
            <a:r>
              <a:rPr lang="en-US" sz="2600" i="1" dirty="0">
                <a:solidFill>
                  <a:srgbClr val="C00000"/>
                </a:solidFill>
              </a:rPr>
              <a:t>Beware if you operate or deal with a lab.</a:t>
            </a:r>
          </a:p>
          <a:p>
            <a:pPr>
              <a:buFont typeface="Wingdings" panose="05000000000000000000" pitchFamily="2" charset="2"/>
              <a:buChar char="Ø"/>
            </a:pPr>
            <a:r>
              <a:rPr lang="en-US" sz="2600" i="1" dirty="0">
                <a:solidFill>
                  <a:srgbClr val="C00000"/>
                </a:solidFill>
              </a:rPr>
              <a:t>Applies to private or public payors.</a:t>
            </a:r>
          </a:p>
        </p:txBody>
      </p:sp>
    </p:spTree>
    <p:extLst>
      <p:ext uri="{BB962C8B-B14F-4D97-AF65-F5344CB8AC3E}">
        <p14:creationId xmlns:p14="http://schemas.microsoft.com/office/powerpoint/2010/main" val="80904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br>
              <a:rPr lang="en-US" dirty="0"/>
            </a:br>
            <a:r>
              <a:rPr lang="en-US" dirty="0"/>
              <a:t>Surrogate decisionmaker</a:t>
            </a:r>
          </a:p>
        </p:txBody>
      </p:sp>
      <p:sp>
        <p:nvSpPr>
          <p:cNvPr id="3" name="Content Placeholder 2"/>
          <p:cNvSpPr>
            <a:spLocks noGrp="1"/>
          </p:cNvSpPr>
          <p:nvPr>
            <p:ph idx="1"/>
          </p:nvPr>
        </p:nvSpPr>
        <p:spPr>
          <a:xfrm>
            <a:off x="628649" y="1447513"/>
            <a:ext cx="8073561" cy="5179530"/>
          </a:xfrm>
        </p:spPr>
        <p:txBody>
          <a:bodyPr>
            <a:normAutofit fontScale="92500"/>
          </a:bodyPr>
          <a:lstStyle/>
          <a:p>
            <a:pPr>
              <a:defRPr/>
            </a:pPr>
            <a:r>
              <a:rPr lang="en-US" sz="2200" dirty="0"/>
              <a:t>“Consent for the furnishing of health care to [1] any person </a:t>
            </a:r>
            <a:r>
              <a:rPr lang="en-US" sz="2200" dirty="0">
                <a:solidFill>
                  <a:srgbClr val="FF0000"/>
                </a:solidFill>
              </a:rPr>
              <a:t>who is not then capable of giving such consent </a:t>
            </a:r>
            <a:r>
              <a:rPr lang="en-US" sz="2200" dirty="0"/>
              <a:t>or [2] </a:t>
            </a:r>
            <a:r>
              <a:rPr lang="en-US" sz="2200" dirty="0">
                <a:solidFill>
                  <a:srgbClr val="FF0000"/>
                </a:solidFill>
              </a:rPr>
              <a:t>who is a minor </a:t>
            </a:r>
            <a:r>
              <a:rPr lang="en-US" sz="2200" dirty="0"/>
              <a:t>may be given or refused by the following, </a:t>
            </a:r>
            <a:r>
              <a:rPr lang="en-US" sz="2200" dirty="0">
                <a:solidFill>
                  <a:schemeClr val="tx1">
                    <a:lumMod val="75000"/>
                  </a:schemeClr>
                </a:solidFill>
              </a:rPr>
              <a:t>provided that the surrogate decision maker shall have sufficient comprehension as required to consent to his or her own health care:</a:t>
            </a:r>
          </a:p>
          <a:p>
            <a:pPr lvl="1"/>
            <a:r>
              <a:rPr lang="en-US" sz="2200" dirty="0"/>
              <a:t>Court appointed guardian.</a:t>
            </a:r>
          </a:p>
          <a:p>
            <a:pPr lvl="1"/>
            <a:r>
              <a:rPr lang="en-US" sz="2200" dirty="0"/>
              <a:t>Person named in living will and durable power of attorney.</a:t>
            </a:r>
          </a:p>
          <a:p>
            <a:pPr lvl="1"/>
            <a:r>
              <a:rPr lang="en-US" sz="2200" dirty="0"/>
              <a:t>Spouse.</a:t>
            </a:r>
          </a:p>
          <a:p>
            <a:pPr lvl="1"/>
            <a:r>
              <a:rPr lang="en-US" sz="2200" dirty="0"/>
              <a:t>Adult child.</a:t>
            </a:r>
          </a:p>
          <a:p>
            <a:pPr lvl="1"/>
            <a:r>
              <a:rPr lang="en-US" sz="2200" dirty="0"/>
              <a:t>Parent.</a:t>
            </a:r>
          </a:p>
          <a:p>
            <a:pPr lvl="1"/>
            <a:r>
              <a:rPr lang="en-US" sz="2200" dirty="0"/>
              <a:t>Delegation of parental authority per IC 15-5-104.</a:t>
            </a:r>
          </a:p>
          <a:p>
            <a:pPr lvl="1"/>
            <a:r>
              <a:rPr lang="en-US" sz="2200" dirty="0"/>
              <a:t>Relative.</a:t>
            </a:r>
          </a:p>
          <a:p>
            <a:pPr lvl="1"/>
            <a:r>
              <a:rPr lang="en-US" sz="2200" dirty="0"/>
              <a:t>Any other competent person representing himself or herself to be responsible for health care.”</a:t>
            </a:r>
          </a:p>
          <a:p>
            <a:pPr>
              <a:spcBef>
                <a:spcPts val="1200"/>
              </a:spcBef>
              <a:buNone/>
              <a:defRPr/>
            </a:pPr>
            <a:r>
              <a:rPr lang="en-US" sz="1800" dirty="0"/>
              <a:t>(IC 39-4504(1))</a:t>
            </a:r>
          </a:p>
          <a:p>
            <a:endParaRPr lang="en-US" dirty="0"/>
          </a:p>
        </p:txBody>
      </p:sp>
      <p:sp>
        <p:nvSpPr>
          <p:cNvPr id="4" name="Slide Number Placeholder 3">
            <a:extLst>
              <a:ext uri="{FF2B5EF4-FFF2-40B4-BE49-F238E27FC236}">
                <a16:creationId xmlns:a16="http://schemas.microsoft.com/office/drawing/2014/main" id="{DFE32246-2F55-46F4-BF0D-7AC6B7B40E14}"/>
              </a:ext>
            </a:extLst>
          </p:cNvPr>
          <p:cNvSpPr>
            <a:spLocks noGrp="1"/>
          </p:cNvSpPr>
          <p:nvPr>
            <p:ph type="sldNum" sz="quarter" idx="12"/>
          </p:nvPr>
        </p:nvSpPr>
        <p:spPr/>
        <p:txBody>
          <a:bodyPr/>
          <a:lstStyle/>
          <a:p>
            <a:fld id="{3A09F430-FB86-47CC-9B9A-75042EBE4A73}" type="slidenum">
              <a:rPr lang="en-US" smtClean="0"/>
              <a:pPr/>
              <a:t>9</a:t>
            </a:fld>
            <a:endParaRPr lang="en-US" dirty="0"/>
          </a:p>
        </p:txBody>
      </p:sp>
    </p:spTree>
    <p:extLst>
      <p:ext uri="{BB962C8B-B14F-4D97-AF65-F5344CB8AC3E}">
        <p14:creationId xmlns:p14="http://schemas.microsoft.com/office/powerpoint/2010/main" val="29663512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511A-3DBA-44C6-AD4C-8BDC1DBC2F68}"/>
              </a:ext>
            </a:extLst>
          </p:cNvPr>
          <p:cNvSpPr>
            <a:spLocks noGrp="1"/>
          </p:cNvSpPr>
          <p:nvPr>
            <p:ph type="title"/>
          </p:nvPr>
        </p:nvSpPr>
        <p:spPr/>
        <p:txBody>
          <a:bodyPr>
            <a:noAutofit/>
          </a:bodyPr>
          <a:lstStyle/>
          <a:p>
            <a:r>
              <a:rPr lang="en-US" dirty="0"/>
              <a:t>EKRA</a:t>
            </a:r>
            <a:br>
              <a:rPr lang="en-US" dirty="0"/>
            </a:br>
            <a:r>
              <a:rPr lang="en-US" dirty="0"/>
              <a:t>Safe Harbors</a:t>
            </a:r>
          </a:p>
        </p:txBody>
      </p:sp>
      <p:sp>
        <p:nvSpPr>
          <p:cNvPr id="3" name="Content Placeholder 2">
            <a:extLst>
              <a:ext uri="{FF2B5EF4-FFF2-40B4-BE49-F238E27FC236}">
                <a16:creationId xmlns:a16="http://schemas.microsoft.com/office/drawing/2014/main" id="{4A59F6A9-7374-4E7D-A31D-27D1320E470F}"/>
              </a:ext>
            </a:extLst>
          </p:cNvPr>
          <p:cNvSpPr>
            <a:spLocks noGrp="1"/>
          </p:cNvSpPr>
          <p:nvPr>
            <p:ph idx="1"/>
          </p:nvPr>
        </p:nvSpPr>
        <p:spPr>
          <a:xfrm>
            <a:off x="628650" y="1447512"/>
            <a:ext cx="8114658" cy="5410487"/>
          </a:xfrm>
        </p:spPr>
        <p:txBody>
          <a:bodyPr>
            <a:normAutofit fontScale="70000" lnSpcReduction="20000"/>
          </a:bodyPr>
          <a:lstStyle/>
          <a:p>
            <a:r>
              <a:rPr lang="en-US" sz="3100" dirty="0"/>
              <a:t>Discount or other reduction in price under a health care benefit program</a:t>
            </a:r>
          </a:p>
          <a:p>
            <a:r>
              <a:rPr lang="en-US" sz="3100" dirty="0"/>
              <a:t>Payment by employer to employee or independent contractor </a:t>
            </a:r>
          </a:p>
          <a:p>
            <a:r>
              <a:rPr lang="en-US" sz="3100" dirty="0"/>
              <a:t>Discounts by drug manufacturer under Medicare coverage gap discount program</a:t>
            </a:r>
          </a:p>
          <a:p>
            <a:r>
              <a:rPr lang="en-US" sz="3100" dirty="0"/>
              <a:t>Compensation that satisfies AKS personal services and management contract safe harbor</a:t>
            </a:r>
          </a:p>
          <a:p>
            <a:r>
              <a:rPr lang="en-US" sz="3100" dirty="0"/>
              <a:t>Waiver or discount of copays</a:t>
            </a:r>
          </a:p>
          <a:p>
            <a:r>
              <a:rPr lang="en-US" sz="3100" dirty="0"/>
              <a:t>Subsidies to health centers</a:t>
            </a:r>
          </a:p>
          <a:p>
            <a:r>
              <a:rPr lang="en-US" sz="3100" dirty="0"/>
              <a:t>Remuneration under alternative payment models</a:t>
            </a:r>
          </a:p>
          <a:p>
            <a:r>
              <a:rPr lang="en-US" sz="3100" dirty="0"/>
              <a:t>Any other payment, remuneration, discount, or reduction as determined by the Attorney General, in consultation with the Secretary of Health and Human Services, by regulation</a:t>
            </a:r>
          </a:p>
          <a:p>
            <a:pPr marL="0" indent="0">
              <a:buNone/>
            </a:pPr>
            <a:r>
              <a:rPr lang="en-US" sz="2900" dirty="0"/>
              <a:t>(18 USC 220(b))</a:t>
            </a:r>
          </a:p>
          <a:p>
            <a:pPr>
              <a:buFont typeface="Wingdings" panose="05000000000000000000" pitchFamily="2" charset="2"/>
              <a:buChar char="Ø"/>
            </a:pPr>
            <a:r>
              <a:rPr lang="en-US" sz="3100" i="1" dirty="0">
                <a:solidFill>
                  <a:srgbClr val="C00000"/>
                </a:solidFill>
              </a:rPr>
              <a:t>No implementing regulations yet…</a:t>
            </a:r>
          </a:p>
          <a:p>
            <a:endParaRPr lang="en-US" dirty="0"/>
          </a:p>
        </p:txBody>
      </p:sp>
    </p:spTree>
    <p:extLst>
      <p:ext uri="{BB962C8B-B14F-4D97-AF65-F5344CB8AC3E}">
        <p14:creationId xmlns:p14="http://schemas.microsoft.com/office/powerpoint/2010/main" val="1290735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Ethics in Patient Referrals Act </a:t>
            </a:r>
            <a:br>
              <a:rPr lang="en-US" dirty="0"/>
            </a:br>
            <a:r>
              <a:rPr lang="en-US" dirty="0"/>
              <a:t>(“Stark”)</a:t>
            </a:r>
          </a:p>
        </p:txBody>
      </p:sp>
      <p:sp>
        <p:nvSpPr>
          <p:cNvPr id="28675" name="Rectangle 3"/>
          <p:cNvSpPr>
            <a:spLocks noGrp="1" noChangeArrowheads="1"/>
          </p:cNvSpPr>
          <p:nvPr>
            <p:ph sz="half" idx="1"/>
          </p:nvPr>
        </p:nvSpPr>
        <p:spPr>
          <a:xfrm>
            <a:off x="195209" y="1467802"/>
            <a:ext cx="4298651" cy="5220673"/>
          </a:xfrm>
        </p:spPr>
        <p:txBody>
          <a:bodyPr>
            <a:normAutofit fontScale="77500" lnSpcReduction="20000"/>
          </a:bodyPr>
          <a:lstStyle/>
          <a:p>
            <a:pPr eaLnBrk="1" hangingPunct="1">
              <a:lnSpc>
                <a:spcPct val="90000"/>
              </a:lnSpc>
            </a:pPr>
            <a:r>
              <a:rPr lang="en-US" sz="3100" dirty="0">
                <a:solidFill>
                  <a:srgbClr val="C00000"/>
                </a:solidFill>
                <a:latin typeface="Open Sans" panose="020B0604020202020204" charset="0"/>
                <a:ea typeface="Open Sans" panose="020B0604020202020204" charset="0"/>
                <a:cs typeface="Open Sans" panose="020B0604020202020204" charset="0"/>
              </a:rPr>
              <a:t>If physician (or family member) has financial relationship with entity:</a:t>
            </a:r>
          </a:p>
          <a:p>
            <a:pPr lvl="1" eaLnBrk="1" hangingPunct="1">
              <a:lnSpc>
                <a:spcPct val="90000"/>
              </a:lnSpc>
            </a:pPr>
            <a:r>
              <a:rPr lang="en-US" sz="3100" dirty="0">
                <a:solidFill>
                  <a:srgbClr val="C00000"/>
                </a:solidFill>
                <a:latin typeface="Open Sans" panose="020B0604020202020204" charset="0"/>
                <a:ea typeface="Open Sans" panose="020B0604020202020204" charset="0"/>
                <a:cs typeface="Open Sans" panose="020B0604020202020204" charset="0"/>
              </a:rPr>
              <a:t>Physician may not refer patients to entity for designated health services (“DHS”), and</a:t>
            </a:r>
          </a:p>
          <a:p>
            <a:pPr lvl="1" eaLnBrk="1" hangingPunct="1">
              <a:lnSpc>
                <a:spcPct val="90000"/>
              </a:lnSpc>
            </a:pPr>
            <a:r>
              <a:rPr lang="en-US" sz="3100" dirty="0">
                <a:solidFill>
                  <a:srgbClr val="C00000"/>
                </a:solidFill>
                <a:latin typeface="Open Sans" panose="020B0604020202020204" charset="0"/>
                <a:ea typeface="Open Sans" panose="020B0604020202020204" charset="0"/>
                <a:cs typeface="Open Sans" panose="020B0604020202020204" charset="0"/>
              </a:rPr>
              <a:t>Entity may not bill Medicare or Medicaid for such DHS</a:t>
            </a:r>
          </a:p>
          <a:p>
            <a:pPr eaLnBrk="1" hangingPunct="1">
              <a:lnSpc>
                <a:spcPct val="90000"/>
              </a:lnSpc>
              <a:buFont typeface="Wingdings" pitchFamily="2" charset="2"/>
              <a:buNone/>
            </a:pPr>
            <a:r>
              <a:rPr lang="en-US" sz="3100" dirty="0">
                <a:solidFill>
                  <a:srgbClr val="C00000"/>
                </a:solidFill>
                <a:latin typeface="Open Sans" panose="020B0604020202020204" charset="0"/>
                <a:ea typeface="Open Sans" panose="020B0604020202020204" charset="0"/>
                <a:cs typeface="Open Sans" panose="020B0604020202020204" charset="0"/>
              </a:rPr>
              <a:t>	</a:t>
            </a:r>
            <a:r>
              <a:rPr lang="en-US" sz="3100" u="sng" dirty="0">
                <a:solidFill>
                  <a:srgbClr val="C00000"/>
                </a:solidFill>
                <a:latin typeface="Open Sans" panose="020B0604020202020204" charset="0"/>
                <a:ea typeface="Open Sans" panose="020B0604020202020204" charset="0"/>
                <a:cs typeface="Open Sans" panose="020B0604020202020204" charset="0"/>
              </a:rPr>
              <a:t>unless</a:t>
            </a:r>
            <a:r>
              <a:rPr lang="en-US" sz="3100" dirty="0">
                <a:solidFill>
                  <a:srgbClr val="C00000"/>
                </a:solidFill>
                <a:latin typeface="Open Sans" panose="020B0604020202020204" charset="0"/>
                <a:ea typeface="Open Sans" panose="020B0604020202020204" charset="0"/>
                <a:cs typeface="Open Sans" panose="020B0604020202020204" charset="0"/>
              </a:rPr>
              <a:t> arrangement fits within a regulatory exception (safe harbor).</a:t>
            </a:r>
          </a:p>
          <a:p>
            <a:pPr marL="0" indent="0">
              <a:buNone/>
            </a:pPr>
            <a:r>
              <a:rPr lang="en-US" sz="2600" dirty="0">
                <a:solidFill>
                  <a:srgbClr val="C00000"/>
                </a:solidFill>
                <a:latin typeface="Open Sans" panose="020B0604020202020204" charset="0"/>
                <a:ea typeface="Open Sans" panose="020B0604020202020204" charset="0"/>
                <a:cs typeface="Open Sans" panose="020B0604020202020204" charset="0"/>
              </a:rPr>
              <a:t>(42 USC 1395nn; 42 CFR 411.353 and 1003.300)</a:t>
            </a:r>
          </a:p>
        </p:txBody>
      </p:sp>
      <p:sp>
        <p:nvSpPr>
          <p:cNvPr id="5" name="Content Placeholder 4">
            <a:extLst>
              <a:ext uri="{FF2B5EF4-FFF2-40B4-BE49-F238E27FC236}">
                <a16:creationId xmlns:a16="http://schemas.microsoft.com/office/drawing/2014/main" id="{4EDCD017-69DD-4612-B0E7-8D0F2049B05A}"/>
              </a:ext>
            </a:extLst>
          </p:cNvPr>
          <p:cNvSpPr>
            <a:spLocks noGrp="1"/>
          </p:cNvSpPr>
          <p:nvPr>
            <p:ph sz="half" idx="2"/>
          </p:nvPr>
        </p:nvSpPr>
        <p:spPr/>
        <p:txBody>
          <a:bodyPr>
            <a:normAutofit fontScale="77500" lnSpcReduction="20000"/>
          </a:bodyPr>
          <a:lstStyle/>
          <a:p>
            <a:pPr marL="0" indent="0">
              <a:buNone/>
            </a:pPr>
            <a:r>
              <a:rPr lang="en-US" sz="2800" u="sng" dirty="0">
                <a:solidFill>
                  <a:schemeClr val="tx1"/>
                </a:solidFill>
              </a:rPr>
              <a:t>Penalties</a:t>
            </a:r>
          </a:p>
          <a:p>
            <a:r>
              <a:rPr lang="en-US" sz="2800" dirty="0">
                <a:solidFill>
                  <a:schemeClr val="tx1"/>
                </a:solidFill>
              </a:rPr>
              <a:t>No payment for services provided per improper referral.</a:t>
            </a:r>
          </a:p>
          <a:p>
            <a:r>
              <a:rPr lang="en-US" sz="2800" dirty="0">
                <a:solidFill>
                  <a:schemeClr val="tx1"/>
                </a:solidFill>
              </a:rPr>
              <a:t>Repayment w/in 60 days.</a:t>
            </a:r>
          </a:p>
          <a:p>
            <a:r>
              <a:rPr lang="en-US" sz="2800" dirty="0">
                <a:solidFill>
                  <a:schemeClr val="tx1"/>
                </a:solidFill>
              </a:rPr>
              <a:t>Civil penalties.</a:t>
            </a:r>
          </a:p>
          <a:p>
            <a:pPr lvl="1"/>
            <a:r>
              <a:rPr lang="en-US" sz="2800" dirty="0">
                <a:solidFill>
                  <a:schemeClr val="tx1"/>
                </a:solidFill>
              </a:rPr>
              <a:t>$27,750* per claim </a:t>
            </a:r>
          </a:p>
          <a:p>
            <a:pPr lvl="1"/>
            <a:r>
              <a:rPr lang="en-US" sz="2800" dirty="0">
                <a:solidFill>
                  <a:schemeClr val="tx1"/>
                </a:solidFill>
              </a:rPr>
              <a:t>$174,172* per scheme</a:t>
            </a:r>
          </a:p>
          <a:p>
            <a:pPr marL="0" indent="0">
              <a:buNone/>
            </a:pPr>
            <a:r>
              <a:rPr lang="en-US" sz="2600" dirty="0">
                <a:solidFill>
                  <a:schemeClr val="tx1"/>
                </a:solidFill>
              </a:rPr>
              <a:t>(42 CFR 411.353, 1003.310; 45 CFR 102.3)</a:t>
            </a:r>
          </a:p>
          <a:p>
            <a:pPr marL="0" indent="0">
              <a:buNone/>
            </a:pPr>
            <a:endParaRPr lang="en-US" sz="2600" dirty="0">
              <a:solidFill>
                <a:schemeClr val="tx1"/>
              </a:solidFill>
            </a:endParaRPr>
          </a:p>
          <a:p>
            <a:pPr>
              <a:buFont typeface="Wingdings" panose="05000000000000000000" pitchFamily="2" charset="2"/>
              <a:buChar char="Ø"/>
            </a:pPr>
            <a:r>
              <a:rPr lang="en-US" sz="2800" i="1" dirty="0">
                <a:solidFill>
                  <a:srgbClr val="C00000"/>
                </a:solidFill>
              </a:rPr>
              <a:t>Likely False Claims Act violation</a:t>
            </a:r>
          </a:p>
          <a:p>
            <a:pPr>
              <a:buFont typeface="Wingdings" panose="05000000000000000000" pitchFamily="2" charset="2"/>
              <a:buChar char="Ø"/>
            </a:pPr>
            <a:r>
              <a:rPr lang="en-US" sz="2800" i="1" dirty="0">
                <a:solidFill>
                  <a:srgbClr val="C00000"/>
                </a:solidFill>
              </a:rPr>
              <a:t>Likely Anti-Kickback Statute violation</a:t>
            </a:r>
          </a:p>
          <a:p>
            <a:pPr marL="0" indent="0">
              <a:buNone/>
            </a:pPr>
            <a:endParaRPr lang="en-US" dirty="0"/>
          </a:p>
        </p:txBody>
      </p:sp>
    </p:spTree>
    <p:extLst>
      <p:ext uri="{BB962C8B-B14F-4D97-AF65-F5344CB8AC3E}">
        <p14:creationId xmlns:p14="http://schemas.microsoft.com/office/powerpoint/2010/main" val="2029299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B121-2318-4F4A-B5BD-146E936F7B32}"/>
              </a:ext>
            </a:extLst>
          </p:cNvPr>
          <p:cNvSpPr>
            <a:spLocks noGrp="1"/>
          </p:cNvSpPr>
          <p:nvPr>
            <p:ph type="title"/>
          </p:nvPr>
        </p:nvSpPr>
        <p:spPr/>
        <p:txBody>
          <a:bodyPr/>
          <a:lstStyle/>
          <a:p>
            <a:r>
              <a:rPr lang="en-US" dirty="0"/>
              <a:t>Stark:</a:t>
            </a:r>
            <a:br>
              <a:rPr lang="en-US" dirty="0"/>
            </a:br>
            <a:r>
              <a:rPr lang="en-US" dirty="0"/>
              <a:t>safe harbors (and others)</a:t>
            </a:r>
          </a:p>
        </p:txBody>
      </p:sp>
      <p:sp>
        <p:nvSpPr>
          <p:cNvPr id="8" name="Text Placeholder 7">
            <a:extLst>
              <a:ext uri="{FF2B5EF4-FFF2-40B4-BE49-F238E27FC236}">
                <a16:creationId xmlns:a16="http://schemas.microsoft.com/office/drawing/2014/main" id="{D26F6274-0742-4D2A-9C7A-67F6400B5ED4}"/>
              </a:ext>
            </a:extLst>
          </p:cNvPr>
          <p:cNvSpPr>
            <a:spLocks noGrp="1"/>
          </p:cNvSpPr>
          <p:nvPr>
            <p:ph type="body" idx="1"/>
          </p:nvPr>
        </p:nvSpPr>
        <p:spPr/>
        <p:txBody>
          <a:bodyPr/>
          <a:lstStyle/>
          <a:p>
            <a:r>
              <a:rPr lang="en-US" dirty="0"/>
              <a:t>Compensation</a:t>
            </a:r>
          </a:p>
        </p:txBody>
      </p:sp>
      <p:sp>
        <p:nvSpPr>
          <p:cNvPr id="9" name="Content Placeholder 8">
            <a:extLst>
              <a:ext uri="{FF2B5EF4-FFF2-40B4-BE49-F238E27FC236}">
                <a16:creationId xmlns:a16="http://schemas.microsoft.com/office/drawing/2014/main" id="{BD4A2759-0747-449D-BFD0-8C718E45DFE2}"/>
              </a:ext>
            </a:extLst>
          </p:cNvPr>
          <p:cNvSpPr>
            <a:spLocks noGrp="1"/>
          </p:cNvSpPr>
          <p:nvPr>
            <p:ph sz="half" idx="2"/>
          </p:nvPr>
        </p:nvSpPr>
        <p:spPr>
          <a:xfrm>
            <a:off x="629842" y="2148110"/>
            <a:ext cx="3868340" cy="4499269"/>
          </a:xfrm>
        </p:spPr>
        <p:txBody>
          <a:bodyPr>
            <a:normAutofit fontScale="62500" lnSpcReduction="20000"/>
          </a:bodyPr>
          <a:lstStyle/>
          <a:p>
            <a:r>
              <a:rPr lang="en-US" dirty="0"/>
              <a:t>Employment </a:t>
            </a:r>
          </a:p>
          <a:p>
            <a:r>
              <a:rPr lang="en-US" dirty="0"/>
              <a:t>Contractors</a:t>
            </a:r>
          </a:p>
          <a:p>
            <a:r>
              <a:rPr lang="en-US" dirty="0"/>
              <a:t>Leases for space or equipment</a:t>
            </a:r>
          </a:p>
          <a:p>
            <a:r>
              <a:rPr lang="en-US" dirty="0"/>
              <a:t>Payments by physician</a:t>
            </a:r>
          </a:p>
          <a:p>
            <a:r>
              <a:rPr lang="en-US" dirty="0"/>
              <a:t>Non-monetary compensation &lt; $400/year</a:t>
            </a:r>
          </a:p>
          <a:p>
            <a:r>
              <a:rPr lang="en-US" dirty="0"/>
              <a:t>Medical staff incidental benefits</a:t>
            </a:r>
          </a:p>
          <a:p>
            <a:r>
              <a:rPr lang="en-US" dirty="0"/>
              <a:t>Professional courtesy</a:t>
            </a:r>
          </a:p>
          <a:p>
            <a:r>
              <a:rPr lang="en-US" dirty="0"/>
              <a:t>Recruitment</a:t>
            </a:r>
          </a:p>
          <a:p>
            <a:r>
              <a:rPr lang="en-US" dirty="0"/>
              <a:t>Isolated transaction, e.g., sale of practice</a:t>
            </a:r>
          </a:p>
          <a:p>
            <a:r>
              <a:rPr lang="en-US" dirty="0"/>
              <a:t>Others</a:t>
            </a:r>
          </a:p>
          <a:p>
            <a:pPr marL="0" indent="0">
              <a:buNone/>
            </a:pPr>
            <a:r>
              <a:rPr lang="en-US" dirty="0"/>
              <a:t>(42 CFR 411.357)</a:t>
            </a:r>
          </a:p>
          <a:p>
            <a:endParaRPr lang="en-US" dirty="0"/>
          </a:p>
          <a:p>
            <a:endParaRPr lang="en-US" dirty="0"/>
          </a:p>
        </p:txBody>
      </p:sp>
      <p:sp>
        <p:nvSpPr>
          <p:cNvPr id="10" name="Text Placeholder 9">
            <a:extLst>
              <a:ext uri="{FF2B5EF4-FFF2-40B4-BE49-F238E27FC236}">
                <a16:creationId xmlns:a16="http://schemas.microsoft.com/office/drawing/2014/main" id="{0AF495B5-04F0-4916-BB6B-4B73C8F545F6}"/>
              </a:ext>
            </a:extLst>
          </p:cNvPr>
          <p:cNvSpPr>
            <a:spLocks noGrp="1"/>
          </p:cNvSpPr>
          <p:nvPr>
            <p:ph type="body" sz="quarter" idx="3"/>
          </p:nvPr>
        </p:nvSpPr>
        <p:spPr/>
        <p:txBody>
          <a:bodyPr/>
          <a:lstStyle/>
          <a:p>
            <a:r>
              <a:rPr lang="en-US" dirty="0"/>
              <a:t>Ownership</a:t>
            </a:r>
          </a:p>
        </p:txBody>
      </p:sp>
      <p:sp>
        <p:nvSpPr>
          <p:cNvPr id="11" name="Content Placeholder 10">
            <a:extLst>
              <a:ext uri="{FF2B5EF4-FFF2-40B4-BE49-F238E27FC236}">
                <a16:creationId xmlns:a16="http://schemas.microsoft.com/office/drawing/2014/main" id="{BBBB0BAD-110E-4433-9EE9-278FB55620E2}"/>
              </a:ext>
            </a:extLst>
          </p:cNvPr>
          <p:cNvSpPr>
            <a:spLocks noGrp="1"/>
          </p:cNvSpPr>
          <p:nvPr>
            <p:ph sz="quarter" idx="4"/>
          </p:nvPr>
        </p:nvSpPr>
        <p:spPr/>
        <p:txBody>
          <a:bodyPr>
            <a:normAutofit fontScale="62500" lnSpcReduction="20000"/>
          </a:bodyPr>
          <a:lstStyle/>
          <a:p>
            <a:r>
              <a:rPr lang="en-US" dirty="0"/>
              <a:t>In-office ancillary services</a:t>
            </a:r>
          </a:p>
          <a:p>
            <a:r>
              <a:rPr lang="en-US" dirty="0"/>
              <a:t>Physician services</a:t>
            </a:r>
          </a:p>
          <a:p>
            <a:r>
              <a:rPr lang="en-US" dirty="0"/>
              <a:t>Indirect compensation arrangements</a:t>
            </a:r>
          </a:p>
          <a:p>
            <a:r>
              <a:rPr lang="en-US" dirty="0"/>
              <a:t>Ownership interest in rural provider</a:t>
            </a:r>
          </a:p>
          <a:p>
            <a:r>
              <a:rPr lang="en-US" dirty="0"/>
              <a:t>Intra-family referrals</a:t>
            </a:r>
          </a:p>
          <a:p>
            <a:r>
              <a:rPr lang="en-US" dirty="0"/>
              <a:t>ASCs</a:t>
            </a:r>
          </a:p>
          <a:p>
            <a:pPr marL="0" indent="0">
              <a:buNone/>
            </a:pPr>
            <a:r>
              <a:rPr lang="en-US" dirty="0"/>
              <a:t>(42 CFR 411.355-.356)</a:t>
            </a:r>
          </a:p>
        </p:txBody>
      </p:sp>
      <p:sp>
        <p:nvSpPr>
          <p:cNvPr id="5" name="Slide Number Placeholder 4">
            <a:extLst>
              <a:ext uri="{FF2B5EF4-FFF2-40B4-BE49-F238E27FC236}">
                <a16:creationId xmlns:a16="http://schemas.microsoft.com/office/drawing/2014/main" id="{3C14FB80-4770-423B-A924-CA3269864122}"/>
              </a:ext>
            </a:extLst>
          </p:cNvPr>
          <p:cNvSpPr>
            <a:spLocks noGrp="1"/>
          </p:cNvSpPr>
          <p:nvPr>
            <p:ph type="sldNum" sz="quarter" idx="12"/>
          </p:nvPr>
        </p:nvSpPr>
        <p:spPr/>
        <p:txBody>
          <a:bodyPr/>
          <a:lstStyle/>
          <a:p>
            <a:fld id="{3A09F430-FB86-47CC-9B9A-75042EBE4A73}" type="slidenum">
              <a:rPr lang="en-US" smtClean="0"/>
              <a:pPr/>
              <a:t>92</a:t>
            </a:fld>
            <a:endParaRPr lang="en-US" dirty="0"/>
          </a:p>
        </p:txBody>
      </p:sp>
    </p:spTree>
    <p:extLst>
      <p:ext uri="{BB962C8B-B14F-4D97-AF65-F5344CB8AC3E}">
        <p14:creationId xmlns:p14="http://schemas.microsoft.com/office/powerpoint/2010/main" val="12776646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9E47F2-9691-4DAD-8A34-FA46D3E32DD1}"/>
              </a:ext>
            </a:extLst>
          </p:cNvPr>
          <p:cNvSpPr>
            <a:spLocks noGrp="1"/>
          </p:cNvSpPr>
          <p:nvPr>
            <p:ph type="title"/>
          </p:nvPr>
        </p:nvSpPr>
        <p:spPr/>
        <p:txBody>
          <a:bodyPr/>
          <a:lstStyle/>
          <a:p>
            <a:r>
              <a:rPr lang="en-US" dirty="0"/>
              <a:t>Stark:</a:t>
            </a:r>
            <a:br>
              <a:rPr lang="en-US" dirty="0"/>
            </a:br>
            <a:r>
              <a:rPr lang="en-US" dirty="0"/>
              <a:t>common problems</a:t>
            </a:r>
          </a:p>
        </p:txBody>
      </p:sp>
      <p:sp>
        <p:nvSpPr>
          <p:cNvPr id="7" name="Content Placeholder 6">
            <a:extLst>
              <a:ext uri="{FF2B5EF4-FFF2-40B4-BE49-F238E27FC236}">
                <a16:creationId xmlns:a16="http://schemas.microsoft.com/office/drawing/2014/main" id="{53D2B63E-1FA8-4E83-BA89-3385D76A1236}"/>
              </a:ext>
            </a:extLst>
          </p:cNvPr>
          <p:cNvSpPr>
            <a:spLocks noGrp="1"/>
          </p:cNvSpPr>
          <p:nvPr>
            <p:ph idx="1"/>
          </p:nvPr>
        </p:nvSpPr>
        <p:spPr/>
        <p:txBody>
          <a:bodyPr>
            <a:normAutofit fontScale="77500" lnSpcReduction="20000"/>
          </a:bodyPr>
          <a:lstStyle/>
          <a:p>
            <a:r>
              <a:rPr lang="en-US" dirty="0"/>
              <a:t>Remuneration to/from referring providers.</a:t>
            </a:r>
          </a:p>
          <a:p>
            <a:pPr lvl="1"/>
            <a:r>
              <a:rPr lang="en-US" dirty="0"/>
              <a:t>Compensation more/less than FMV.</a:t>
            </a:r>
          </a:p>
          <a:p>
            <a:pPr lvl="1"/>
            <a:r>
              <a:rPr lang="en-US" dirty="0"/>
              <a:t>Free or discounted items or services.</a:t>
            </a:r>
          </a:p>
          <a:p>
            <a:r>
              <a:rPr lang="en-US" dirty="0"/>
              <a:t>Compensation structures that are:</a:t>
            </a:r>
          </a:p>
          <a:p>
            <a:pPr lvl="1"/>
            <a:r>
              <a:rPr lang="en-US" dirty="0"/>
              <a:t>Based on the volume or value of referrals.</a:t>
            </a:r>
          </a:p>
          <a:p>
            <a:pPr lvl="1"/>
            <a:r>
              <a:rPr lang="en-US" dirty="0"/>
              <a:t>More/less then FMV.</a:t>
            </a:r>
          </a:p>
          <a:p>
            <a:r>
              <a:rPr lang="en-US" dirty="0"/>
              <a:t>Group practice structure, including “eat what you kill” compensation arrangements.</a:t>
            </a:r>
          </a:p>
          <a:p>
            <a:r>
              <a:rPr lang="en-US" dirty="0"/>
              <a:t>Ownership interest in entities to which the physicians refer.</a:t>
            </a:r>
          </a:p>
          <a:p>
            <a:r>
              <a:rPr lang="en-US" dirty="0"/>
              <a:t>Leases for space or equipment for more/less than FMV.</a:t>
            </a:r>
          </a:p>
          <a:p>
            <a:r>
              <a:rPr lang="en-US" dirty="0"/>
              <a:t>Free or discounted items to referring physicians.</a:t>
            </a:r>
          </a:p>
          <a:p>
            <a:r>
              <a:rPr lang="en-US" dirty="0"/>
              <a:t>Free or discounted items from entities to which physicians refer.</a:t>
            </a:r>
          </a:p>
          <a:p>
            <a:r>
              <a:rPr lang="en-US" dirty="0"/>
              <a:t>Perks from hospitals or other facilities.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EFAAFE67-00E9-43A1-805E-409340F449BE}"/>
              </a:ext>
            </a:extLst>
          </p:cNvPr>
          <p:cNvSpPr>
            <a:spLocks noGrp="1"/>
          </p:cNvSpPr>
          <p:nvPr>
            <p:ph type="sldNum" sz="quarter" idx="12"/>
          </p:nvPr>
        </p:nvSpPr>
        <p:spPr/>
        <p:txBody>
          <a:bodyPr/>
          <a:lstStyle/>
          <a:p>
            <a:fld id="{3A09F430-FB86-47CC-9B9A-75042EBE4A73}" type="slidenum">
              <a:rPr lang="en-US" smtClean="0"/>
              <a:pPr/>
              <a:t>93</a:t>
            </a:fld>
            <a:endParaRPr lang="en-US" dirty="0"/>
          </a:p>
        </p:txBody>
      </p:sp>
    </p:spTree>
    <p:extLst>
      <p:ext uri="{BB962C8B-B14F-4D97-AF65-F5344CB8AC3E}">
        <p14:creationId xmlns:p14="http://schemas.microsoft.com/office/powerpoint/2010/main" val="31663299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71AA0-DC64-4ED9-87AB-7B7D3503FDEC}"/>
              </a:ext>
            </a:extLst>
          </p:cNvPr>
          <p:cNvSpPr>
            <a:spLocks noGrp="1"/>
          </p:cNvSpPr>
          <p:nvPr>
            <p:ph type="title"/>
          </p:nvPr>
        </p:nvSpPr>
        <p:spPr/>
        <p:txBody>
          <a:bodyPr/>
          <a:lstStyle/>
          <a:p>
            <a:r>
              <a:rPr lang="en-US" dirty="0"/>
              <a:t>Civil Monetary Penalties law</a:t>
            </a:r>
          </a:p>
        </p:txBody>
      </p:sp>
      <p:sp>
        <p:nvSpPr>
          <p:cNvPr id="6" name="Content Placeholder 5">
            <a:extLst>
              <a:ext uri="{FF2B5EF4-FFF2-40B4-BE49-F238E27FC236}">
                <a16:creationId xmlns:a16="http://schemas.microsoft.com/office/drawing/2014/main" id="{2C25EC87-0FEF-4E76-BA56-5028E958579C}"/>
              </a:ext>
            </a:extLst>
          </p:cNvPr>
          <p:cNvSpPr>
            <a:spLocks noGrp="1"/>
          </p:cNvSpPr>
          <p:nvPr>
            <p:ph idx="1"/>
          </p:nvPr>
        </p:nvSpPr>
        <p:spPr/>
        <p:txBody>
          <a:bodyPr>
            <a:normAutofit fontScale="85000" lnSpcReduction="20000"/>
          </a:bodyPr>
          <a:lstStyle/>
          <a:p>
            <a:pPr marL="0" indent="0">
              <a:buNone/>
            </a:pPr>
            <a:r>
              <a:rPr lang="en-US" sz="3100" dirty="0"/>
              <a:t>Prohibits certain specified conduct, e.g.:</a:t>
            </a:r>
          </a:p>
          <a:p>
            <a:r>
              <a:rPr lang="en-US" sz="3100" dirty="0"/>
              <a:t>Submitting false claims, misrepresenting facts relevant to services, or engaging in other fraudulent practices. </a:t>
            </a:r>
          </a:p>
          <a:p>
            <a:r>
              <a:rPr lang="en-US" sz="3100" dirty="0"/>
              <a:t>Violating Anti-Kickback Statute or Stark law.</a:t>
            </a:r>
          </a:p>
          <a:p>
            <a:r>
              <a:rPr lang="en-US" sz="3100" dirty="0"/>
              <a:t>Failing to report and repay an overpayment.</a:t>
            </a:r>
          </a:p>
          <a:p>
            <a:r>
              <a:rPr lang="en-US" sz="3100" dirty="0"/>
              <a:t>Failing to grant timely access.</a:t>
            </a:r>
          </a:p>
          <a:p>
            <a:r>
              <a:rPr lang="en-US" sz="3100" dirty="0">
                <a:solidFill>
                  <a:srgbClr val="C00000"/>
                </a:solidFill>
              </a:rPr>
              <a:t>Offering inducements to program beneficiaries.</a:t>
            </a:r>
          </a:p>
          <a:p>
            <a:r>
              <a:rPr lang="en-US" sz="3100" dirty="0">
                <a:solidFill>
                  <a:srgbClr val="C00000"/>
                </a:solidFill>
              </a:rPr>
              <a:t>Hospitals offering inducements to physicians to limit services.</a:t>
            </a:r>
          </a:p>
          <a:p>
            <a:r>
              <a:rPr lang="en-US" sz="3100" dirty="0">
                <a:solidFill>
                  <a:srgbClr val="C00000"/>
                </a:solidFill>
              </a:rPr>
              <a:t>Submitting claims for services ordered by, or contracting with, an excluded entity.</a:t>
            </a:r>
          </a:p>
          <a:p>
            <a:pPr marL="0" indent="0">
              <a:buNone/>
            </a:pPr>
            <a:r>
              <a:rPr lang="en-US" sz="2400" dirty="0"/>
              <a:t>(42 USC 1320a-7a; 42 CFR 1003.200-1100)</a:t>
            </a:r>
          </a:p>
        </p:txBody>
      </p:sp>
      <p:sp>
        <p:nvSpPr>
          <p:cNvPr id="5" name="Slide Number Placeholder 4">
            <a:extLst>
              <a:ext uri="{FF2B5EF4-FFF2-40B4-BE49-F238E27FC236}">
                <a16:creationId xmlns:a16="http://schemas.microsoft.com/office/drawing/2014/main" id="{5E9E244F-A11A-4723-AF0F-483B4496023E}"/>
              </a:ext>
            </a:extLst>
          </p:cNvPr>
          <p:cNvSpPr>
            <a:spLocks noGrp="1"/>
          </p:cNvSpPr>
          <p:nvPr>
            <p:ph type="sldNum" sz="quarter" idx="12"/>
          </p:nvPr>
        </p:nvSpPr>
        <p:spPr/>
        <p:txBody>
          <a:bodyPr/>
          <a:lstStyle/>
          <a:p>
            <a:fld id="{3A09F430-FB86-47CC-9B9A-75042EBE4A73}" type="slidenum">
              <a:rPr lang="en-US" smtClean="0"/>
              <a:t>94</a:t>
            </a:fld>
            <a:endParaRPr lang="en-US"/>
          </a:p>
        </p:txBody>
      </p:sp>
    </p:spTree>
    <p:extLst>
      <p:ext uri="{BB962C8B-B14F-4D97-AF65-F5344CB8AC3E}">
        <p14:creationId xmlns:p14="http://schemas.microsoft.com/office/powerpoint/2010/main" val="2456650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Autofit/>
          </a:bodyPr>
          <a:lstStyle/>
          <a:p>
            <a:pPr eaLnBrk="1" hangingPunct="1"/>
            <a:r>
              <a:rPr lang="en-US" altLang="en-US" sz="4000" dirty="0"/>
              <a:t>Idaho Anti-Kickback Statute</a:t>
            </a:r>
          </a:p>
        </p:txBody>
      </p:sp>
      <p:sp>
        <p:nvSpPr>
          <p:cNvPr id="28675" name="Rectangle 3"/>
          <p:cNvSpPr>
            <a:spLocks noGrp="1" noChangeArrowheads="1"/>
          </p:cNvSpPr>
          <p:nvPr>
            <p:ph sz="half" idx="1"/>
          </p:nvPr>
        </p:nvSpPr>
        <p:spPr>
          <a:xfrm>
            <a:off x="287676" y="1467803"/>
            <a:ext cx="4206184" cy="4709160"/>
          </a:xfrm>
        </p:spPr>
        <p:txBody>
          <a:bodyPr>
            <a:noAutofit/>
          </a:bodyPr>
          <a:lstStyle/>
          <a:p>
            <a:pPr eaLnBrk="1" hangingPunct="1">
              <a:lnSpc>
                <a:spcPct val="90000"/>
              </a:lnSpc>
            </a:pPr>
            <a:r>
              <a:rPr lang="en-US" altLang="en-US" sz="2200" dirty="0">
                <a:solidFill>
                  <a:srgbClr val="C00000"/>
                </a:solidFill>
              </a:rPr>
              <a:t>Service provider (including healthcare) cannot:</a:t>
            </a:r>
          </a:p>
          <a:p>
            <a:pPr lvl="1" eaLnBrk="1" hangingPunct="1">
              <a:lnSpc>
                <a:spcPct val="90000"/>
              </a:lnSpc>
            </a:pPr>
            <a:r>
              <a:rPr lang="en-US" altLang="en-US" sz="2200" dirty="0">
                <a:solidFill>
                  <a:srgbClr val="C00000"/>
                </a:solidFill>
              </a:rPr>
              <a:t>Pay another person, or other person cannot accept payment, for a referral.</a:t>
            </a:r>
          </a:p>
          <a:p>
            <a:pPr lvl="1" eaLnBrk="1" hangingPunct="1">
              <a:lnSpc>
                <a:spcPct val="90000"/>
              </a:lnSpc>
            </a:pPr>
            <a:r>
              <a:rPr lang="en-US" altLang="en-US" sz="2200" dirty="0">
                <a:solidFill>
                  <a:srgbClr val="C00000"/>
                </a:solidFill>
              </a:rPr>
              <a:t>Provide services knowing the claimant was referred in exchange for payment.</a:t>
            </a:r>
          </a:p>
          <a:p>
            <a:pPr lvl="1" eaLnBrk="1" hangingPunct="1">
              <a:lnSpc>
                <a:spcPct val="90000"/>
              </a:lnSpc>
            </a:pPr>
            <a:r>
              <a:rPr lang="en-US" altLang="en-US" sz="2200" dirty="0">
                <a:solidFill>
                  <a:srgbClr val="C00000"/>
                </a:solidFill>
              </a:rPr>
              <a:t>Engage in regular practice of waiving, rebating, giving or paying claimant’s deductible for health insurance.</a:t>
            </a:r>
          </a:p>
          <a:p>
            <a:pPr marL="0" indent="0">
              <a:buNone/>
            </a:pPr>
            <a:r>
              <a:rPr lang="en-US" altLang="en-US" sz="2000" dirty="0">
                <a:solidFill>
                  <a:srgbClr val="C00000"/>
                </a:solidFill>
              </a:rPr>
              <a:t>(IC 41-348)</a:t>
            </a:r>
          </a:p>
          <a:p>
            <a:pPr eaLnBrk="1" hangingPunct="1">
              <a:lnSpc>
                <a:spcPct val="90000"/>
              </a:lnSpc>
            </a:pPr>
            <a:endParaRPr lang="en-US" altLang="en-US" sz="2000" dirty="0">
              <a:solidFill>
                <a:schemeClr val="tx1"/>
              </a:solidFill>
            </a:endParaRPr>
          </a:p>
        </p:txBody>
      </p:sp>
      <p:sp>
        <p:nvSpPr>
          <p:cNvPr id="3" name="Content Placeholder 2">
            <a:extLst>
              <a:ext uri="{FF2B5EF4-FFF2-40B4-BE49-F238E27FC236}">
                <a16:creationId xmlns:a16="http://schemas.microsoft.com/office/drawing/2014/main" id="{92040235-11D0-4AB5-AC30-0EB7F9A352BF}"/>
              </a:ext>
            </a:extLst>
          </p:cNvPr>
          <p:cNvSpPr>
            <a:spLocks noGrp="1"/>
          </p:cNvSpPr>
          <p:nvPr>
            <p:ph sz="half" idx="2"/>
          </p:nvPr>
        </p:nvSpPr>
        <p:spPr>
          <a:xfrm>
            <a:off x="5013788" y="1467803"/>
            <a:ext cx="3501561" cy="4709160"/>
          </a:xfrm>
        </p:spPr>
        <p:txBody>
          <a:bodyPr>
            <a:normAutofit lnSpcReduction="10000"/>
          </a:bodyPr>
          <a:lstStyle/>
          <a:p>
            <a:pPr marL="0" indent="0">
              <a:buNone/>
            </a:pPr>
            <a:r>
              <a:rPr lang="en-US" sz="2400" u="sng" dirty="0"/>
              <a:t>Penalties</a:t>
            </a:r>
          </a:p>
          <a:p>
            <a:r>
              <a:rPr lang="en-US" sz="2400" dirty="0"/>
              <a:t>$5000 fine by Dept of Insurance</a:t>
            </a:r>
          </a:p>
          <a:p>
            <a:pPr marL="0" indent="0">
              <a:buNone/>
            </a:pPr>
            <a:r>
              <a:rPr lang="en-US" sz="2000" dirty="0"/>
              <a:t>(IC 41-327)</a:t>
            </a:r>
          </a:p>
          <a:p>
            <a:r>
              <a:rPr lang="en-US" sz="2400" dirty="0"/>
              <a:t>May support additional actions under Idaho law, e.g.,</a:t>
            </a:r>
          </a:p>
          <a:p>
            <a:pPr lvl="1"/>
            <a:r>
              <a:rPr lang="en-US" dirty="0"/>
              <a:t>Medicaid fraud</a:t>
            </a:r>
          </a:p>
          <a:p>
            <a:pPr lvl="1"/>
            <a:r>
              <a:rPr lang="en-US" dirty="0"/>
              <a:t>Violation of provider agreement</a:t>
            </a:r>
          </a:p>
          <a:p>
            <a:pPr lvl="1"/>
            <a:r>
              <a:rPr lang="en-US" dirty="0"/>
              <a:t>Repayment obligation</a:t>
            </a:r>
          </a:p>
        </p:txBody>
      </p:sp>
    </p:spTree>
    <p:extLst>
      <p:ext uri="{BB962C8B-B14F-4D97-AF65-F5344CB8AC3E}">
        <p14:creationId xmlns:p14="http://schemas.microsoft.com/office/powerpoint/2010/main" val="18781654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6B92FA-3F0C-46A4-9FF5-64BC834F014C}"/>
              </a:ext>
            </a:extLst>
          </p:cNvPr>
          <p:cNvSpPr>
            <a:spLocks noGrp="1"/>
          </p:cNvSpPr>
          <p:nvPr>
            <p:ph type="title"/>
          </p:nvPr>
        </p:nvSpPr>
        <p:spPr/>
        <p:txBody>
          <a:bodyPr/>
          <a:lstStyle/>
          <a:p>
            <a:r>
              <a:rPr lang="en-US" dirty="0"/>
              <a:t>Private payer concerns</a:t>
            </a:r>
          </a:p>
        </p:txBody>
      </p:sp>
      <p:sp>
        <p:nvSpPr>
          <p:cNvPr id="9" name="Content Placeholder 8">
            <a:extLst>
              <a:ext uri="{FF2B5EF4-FFF2-40B4-BE49-F238E27FC236}">
                <a16:creationId xmlns:a16="http://schemas.microsoft.com/office/drawing/2014/main" id="{CDB30165-D372-41FA-9DBA-D5477F72EEBA}"/>
              </a:ext>
            </a:extLst>
          </p:cNvPr>
          <p:cNvSpPr>
            <a:spLocks noGrp="1"/>
          </p:cNvSpPr>
          <p:nvPr>
            <p:ph idx="1"/>
          </p:nvPr>
        </p:nvSpPr>
        <p:spPr/>
        <p:txBody>
          <a:bodyPr>
            <a:normAutofit fontScale="92500" lnSpcReduction="10000"/>
          </a:bodyPr>
          <a:lstStyle/>
          <a:p>
            <a:r>
              <a:rPr lang="en-US" dirty="0"/>
              <a:t>Breach of third-party payer agreement.</a:t>
            </a:r>
          </a:p>
          <a:p>
            <a:pPr lvl="1"/>
            <a:r>
              <a:rPr lang="en-US" dirty="0"/>
              <a:t>Waive or discount copays.</a:t>
            </a:r>
          </a:p>
          <a:p>
            <a:r>
              <a:rPr lang="en-US" dirty="0"/>
              <a:t>Insurance fraud.</a:t>
            </a:r>
          </a:p>
          <a:p>
            <a:pPr lvl="1"/>
            <a:r>
              <a:rPr lang="en-US" dirty="0"/>
              <a:t>Misrepresent services or cost of services.</a:t>
            </a:r>
          </a:p>
          <a:p>
            <a:r>
              <a:rPr lang="en-US" dirty="0"/>
              <a:t>Fee-splitting.</a:t>
            </a:r>
          </a:p>
          <a:p>
            <a:pPr lvl="1"/>
            <a:r>
              <a:rPr lang="en-US" dirty="0"/>
              <a:t>Violation of Medical Practice Act.</a:t>
            </a:r>
          </a:p>
          <a:p>
            <a:r>
              <a:rPr lang="en-US" dirty="0"/>
              <a:t>Consumer protection statutes.</a:t>
            </a:r>
          </a:p>
          <a:p>
            <a:pPr lvl="1"/>
            <a:r>
              <a:rPr lang="en-US" dirty="0"/>
              <a:t>Violation of law may form predicate for consumer protection law.</a:t>
            </a:r>
          </a:p>
          <a:p>
            <a:r>
              <a:rPr lang="en-US" dirty="0"/>
              <a:t>Other?</a:t>
            </a:r>
          </a:p>
          <a:p>
            <a:pPr marL="0" indent="0">
              <a:buNone/>
            </a:pPr>
            <a:r>
              <a:rPr lang="en-US" sz="2200" dirty="0"/>
              <a:t>(See </a:t>
            </a:r>
            <a:r>
              <a:rPr lang="en-US" sz="2200" dirty="0">
                <a:hlinkClick r:id="rId2"/>
              </a:rPr>
              <a:t>https://www.hollandhart.com/fraud-and-abuse-in-private-payor-situations</a:t>
            </a:r>
            <a:r>
              <a:rPr lang="en-US" sz="2200" dirty="0"/>
              <a:t>) </a:t>
            </a:r>
          </a:p>
          <a:p>
            <a:endParaRPr lang="en-US" dirty="0"/>
          </a:p>
        </p:txBody>
      </p:sp>
      <p:sp>
        <p:nvSpPr>
          <p:cNvPr id="7" name="Slide Number Placeholder 6">
            <a:extLst>
              <a:ext uri="{FF2B5EF4-FFF2-40B4-BE49-F238E27FC236}">
                <a16:creationId xmlns:a16="http://schemas.microsoft.com/office/drawing/2014/main" id="{00451341-E227-4508-8D31-EB609BA3AE8A}"/>
              </a:ext>
            </a:extLst>
          </p:cNvPr>
          <p:cNvSpPr>
            <a:spLocks noGrp="1"/>
          </p:cNvSpPr>
          <p:nvPr>
            <p:ph type="sldNum" sz="quarter" idx="12"/>
          </p:nvPr>
        </p:nvSpPr>
        <p:spPr/>
        <p:txBody>
          <a:bodyPr/>
          <a:lstStyle/>
          <a:p>
            <a:fld id="{3A09F430-FB86-47CC-9B9A-75042EBE4A73}" type="slidenum">
              <a:rPr lang="en-US" smtClean="0"/>
              <a:pPr/>
              <a:t>96</a:t>
            </a:fld>
            <a:endParaRPr lang="en-US" dirty="0"/>
          </a:p>
        </p:txBody>
      </p:sp>
    </p:spTree>
    <p:extLst>
      <p:ext uri="{BB962C8B-B14F-4D97-AF65-F5344CB8AC3E}">
        <p14:creationId xmlns:p14="http://schemas.microsoft.com/office/powerpoint/2010/main" val="13181510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5D9F-36E2-40B1-A612-F8307BDA9371}"/>
              </a:ext>
            </a:extLst>
          </p:cNvPr>
          <p:cNvSpPr>
            <a:spLocks noGrp="1"/>
          </p:cNvSpPr>
          <p:nvPr>
            <p:ph type="title"/>
          </p:nvPr>
        </p:nvSpPr>
        <p:spPr/>
        <p:txBody>
          <a:bodyPr/>
          <a:lstStyle/>
          <a:p>
            <a:r>
              <a:rPr lang="en-US" dirty="0"/>
              <a:t>Other statutes</a:t>
            </a:r>
          </a:p>
        </p:txBody>
      </p:sp>
      <p:sp>
        <p:nvSpPr>
          <p:cNvPr id="6" name="Content Placeholder 5">
            <a:extLst>
              <a:ext uri="{FF2B5EF4-FFF2-40B4-BE49-F238E27FC236}">
                <a16:creationId xmlns:a16="http://schemas.microsoft.com/office/drawing/2014/main" id="{531CEC9E-CA50-4125-A514-E093D9D5F0B1}"/>
              </a:ext>
            </a:extLst>
          </p:cNvPr>
          <p:cNvSpPr>
            <a:spLocks noGrp="1"/>
          </p:cNvSpPr>
          <p:nvPr>
            <p:ph idx="1"/>
          </p:nvPr>
        </p:nvSpPr>
        <p:spPr>
          <a:xfrm>
            <a:off x="628650" y="1447513"/>
            <a:ext cx="7886700" cy="5169044"/>
          </a:xfrm>
        </p:spPr>
        <p:txBody>
          <a:bodyPr>
            <a:normAutofit/>
          </a:bodyPr>
          <a:lstStyle/>
          <a:p>
            <a:r>
              <a:rPr lang="en-US" sz="2600" dirty="0"/>
              <a:t>Health Care Fraud, 18 USC 1347</a:t>
            </a:r>
          </a:p>
          <a:p>
            <a:r>
              <a:rPr lang="en-US" sz="2600" dirty="0"/>
              <a:t>False Statements Relating to Health Care Matters, 18 USC 1035</a:t>
            </a:r>
          </a:p>
          <a:p>
            <a:r>
              <a:rPr lang="en-US" sz="2600" dirty="0"/>
              <a:t>Mail and Wire Fraud, 18 USC 1341 and 1343</a:t>
            </a:r>
          </a:p>
          <a:p>
            <a:r>
              <a:rPr lang="en-US" sz="2600" dirty="0"/>
              <a:t>Theft or Embezzlement in Connection with Health Care, 18 USC 669</a:t>
            </a:r>
          </a:p>
          <a:p>
            <a:r>
              <a:rPr lang="en-US" sz="2600" dirty="0"/>
              <a:t>Racketeer Influenced and Corrupt Organizations Act (“RICO”), 18 USC 1961-1968</a:t>
            </a:r>
          </a:p>
          <a:p>
            <a:r>
              <a:rPr lang="en-US" sz="2600" dirty="0"/>
              <a:t>Travel Act, 18 USC 1952</a:t>
            </a:r>
          </a:p>
          <a:p>
            <a:r>
              <a:rPr lang="en-US" sz="2600" dirty="0"/>
              <a:t>Others?</a:t>
            </a:r>
          </a:p>
          <a:p>
            <a:pPr marL="0" indent="0">
              <a:buNone/>
            </a:pPr>
            <a:r>
              <a:rPr lang="en-US" sz="2000" dirty="0"/>
              <a:t>(</a:t>
            </a:r>
            <a:r>
              <a:rPr lang="en-US" sz="2000" i="1" dirty="0"/>
              <a:t>See</a:t>
            </a:r>
            <a:r>
              <a:rPr lang="en-US" sz="2000" dirty="0"/>
              <a:t> OIG Compliance Program for Individual and Small Group Physician Practices, 65 FR 49448 et seq.)</a:t>
            </a:r>
          </a:p>
        </p:txBody>
      </p:sp>
    </p:spTree>
    <p:extLst>
      <p:ext uri="{BB962C8B-B14F-4D97-AF65-F5344CB8AC3E}">
        <p14:creationId xmlns:p14="http://schemas.microsoft.com/office/powerpoint/2010/main" val="35085726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CB4D-E867-495E-99DC-4329D84D954D}"/>
              </a:ext>
            </a:extLst>
          </p:cNvPr>
          <p:cNvSpPr>
            <a:spLocks noGrp="1"/>
          </p:cNvSpPr>
          <p:nvPr>
            <p:ph type="title"/>
          </p:nvPr>
        </p:nvSpPr>
        <p:spPr/>
        <p:txBody>
          <a:bodyPr/>
          <a:lstStyle/>
          <a:p>
            <a:r>
              <a:rPr lang="en-US" dirty="0"/>
              <a:t>Fraud and abuse:</a:t>
            </a:r>
            <a:br>
              <a:rPr lang="en-US" dirty="0"/>
            </a:br>
            <a:r>
              <a:rPr lang="en-US" dirty="0"/>
              <a:t>Suggestions</a:t>
            </a:r>
          </a:p>
        </p:txBody>
      </p:sp>
      <p:sp>
        <p:nvSpPr>
          <p:cNvPr id="6" name="Content Placeholder 5">
            <a:extLst>
              <a:ext uri="{FF2B5EF4-FFF2-40B4-BE49-F238E27FC236}">
                <a16:creationId xmlns:a16="http://schemas.microsoft.com/office/drawing/2014/main" id="{5C3DC69E-2EA1-40FE-92AA-B4D72CE950BF}"/>
              </a:ext>
            </a:extLst>
          </p:cNvPr>
          <p:cNvSpPr>
            <a:spLocks noGrp="1"/>
          </p:cNvSpPr>
          <p:nvPr>
            <p:ph idx="1"/>
          </p:nvPr>
        </p:nvSpPr>
        <p:spPr/>
        <p:txBody>
          <a:bodyPr>
            <a:normAutofit fontScale="85000" lnSpcReduction="20000"/>
          </a:bodyPr>
          <a:lstStyle/>
          <a:p>
            <a:pPr>
              <a:buFont typeface="Wingdings" panose="05000000000000000000" pitchFamily="2" charset="2"/>
              <a:buChar char="ü"/>
            </a:pPr>
            <a:r>
              <a:rPr lang="en-US" dirty="0"/>
              <a:t>Ensure your provider compensation structures satisfy laws and regulations.</a:t>
            </a:r>
          </a:p>
          <a:p>
            <a:pPr>
              <a:buFont typeface="Wingdings" panose="05000000000000000000" pitchFamily="2" charset="2"/>
              <a:buChar char="ü"/>
            </a:pPr>
            <a:r>
              <a:rPr lang="en-US" dirty="0"/>
              <a:t>Evaluate provider’s ownership interest in entities to which they refer.</a:t>
            </a:r>
          </a:p>
          <a:p>
            <a:pPr>
              <a:buFont typeface="Wingdings" panose="05000000000000000000" pitchFamily="2" charset="2"/>
              <a:buChar char="ü"/>
            </a:pPr>
            <a:r>
              <a:rPr lang="en-US" dirty="0"/>
              <a:t>Review arrangements with referral sources.</a:t>
            </a:r>
          </a:p>
          <a:p>
            <a:pPr>
              <a:buFont typeface="Wingdings" panose="05000000000000000000" pitchFamily="2" charset="2"/>
              <a:buChar char="ü"/>
            </a:pPr>
            <a:r>
              <a:rPr lang="en-US" dirty="0"/>
              <a:t>Review billing and collection policies, including discounts or write offs.</a:t>
            </a:r>
          </a:p>
          <a:p>
            <a:pPr>
              <a:buFont typeface="Wingdings" panose="05000000000000000000" pitchFamily="2" charset="2"/>
              <a:buChar char="ü"/>
            </a:pPr>
            <a:r>
              <a:rPr lang="en-US" dirty="0"/>
              <a:t>Review marketing plans, especially inducements to patients.</a:t>
            </a:r>
          </a:p>
          <a:p>
            <a:pPr>
              <a:buFont typeface="Wingdings" panose="05000000000000000000" pitchFamily="2" charset="2"/>
              <a:buChar char="ü"/>
            </a:pPr>
            <a:r>
              <a:rPr lang="en-US" dirty="0"/>
              <a:t>Review professional courtesy policies.</a:t>
            </a:r>
          </a:p>
          <a:p>
            <a:pPr>
              <a:buFont typeface="Wingdings" panose="05000000000000000000" pitchFamily="2" charset="2"/>
              <a:buChar char="ü"/>
            </a:pPr>
            <a:r>
              <a:rPr lang="en-US" dirty="0"/>
              <a:t>Review billing practices.</a:t>
            </a:r>
          </a:p>
          <a:p>
            <a:pPr>
              <a:buFont typeface="Wingdings" panose="05000000000000000000" pitchFamily="2" charset="2"/>
              <a:buChar char="ü"/>
            </a:pPr>
            <a:r>
              <a:rPr lang="en-US" dirty="0"/>
              <a:t>Review and implement compliance program.</a:t>
            </a:r>
          </a:p>
          <a:p>
            <a:pPr>
              <a:buFont typeface="Wingdings" panose="05000000000000000000" pitchFamily="2" charset="2"/>
              <a:buChar char="ü"/>
            </a:pPr>
            <a:r>
              <a:rPr lang="en-US" dirty="0"/>
              <a:t>Report and repay timely if required.</a:t>
            </a:r>
          </a:p>
        </p:txBody>
      </p:sp>
      <p:sp>
        <p:nvSpPr>
          <p:cNvPr id="5" name="Slide Number Placeholder 4">
            <a:extLst>
              <a:ext uri="{FF2B5EF4-FFF2-40B4-BE49-F238E27FC236}">
                <a16:creationId xmlns:a16="http://schemas.microsoft.com/office/drawing/2014/main" id="{D20C0BFB-BC74-4C74-91CB-9579A2E9A837}"/>
              </a:ext>
            </a:extLst>
          </p:cNvPr>
          <p:cNvSpPr>
            <a:spLocks noGrp="1"/>
          </p:cNvSpPr>
          <p:nvPr>
            <p:ph type="sldNum" sz="quarter" idx="12"/>
          </p:nvPr>
        </p:nvSpPr>
        <p:spPr/>
        <p:txBody>
          <a:bodyPr/>
          <a:lstStyle/>
          <a:p>
            <a:fld id="{3A09F430-FB86-47CC-9B9A-75042EBE4A73}" type="slidenum">
              <a:rPr lang="en-US" smtClean="0"/>
              <a:pPr/>
              <a:t>98</a:t>
            </a:fld>
            <a:endParaRPr lang="en-US" dirty="0"/>
          </a:p>
        </p:txBody>
      </p:sp>
    </p:spTree>
    <p:extLst>
      <p:ext uri="{BB962C8B-B14F-4D97-AF65-F5344CB8AC3E}">
        <p14:creationId xmlns:p14="http://schemas.microsoft.com/office/powerpoint/2010/main" val="29370518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D63-2FCD-4E04-9742-6CD93F43F460}"/>
              </a:ext>
            </a:extLst>
          </p:cNvPr>
          <p:cNvSpPr>
            <a:spLocks noGrp="1"/>
          </p:cNvSpPr>
          <p:nvPr>
            <p:ph type="title"/>
          </p:nvPr>
        </p:nvSpPr>
        <p:spPr/>
        <p:txBody>
          <a:bodyPr/>
          <a:lstStyle/>
          <a:p>
            <a:r>
              <a:rPr lang="en-US" dirty="0"/>
              <a:t>Additional resources</a:t>
            </a:r>
          </a:p>
        </p:txBody>
      </p:sp>
      <p:pic>
        <p:nvPicPr>
          <p:cNvPr id="7" name="Content Placeholder 6">
            <a:extLst>
              <a:ext uri="{FF2B5EF4-FFF2-40B4-BE49-F238E27FC236}">
                <a16:creationId xmlns:a16="http://schemas.microsoft.com/office/drawing/2014/main" id="{4C0728F8-9AEF-4FDF-883D-86117E81C4DD}"/>
              </a:ext>
            </a:extLst>
          </p:cNvPr>
          <p:cNvPicPr>
            <a:picLocks noGrp="1" noChangeAspect="1"/>
          </p:cNvPicPr>
          <p:nvPr>
            <p:ph idx="1"/>
          </p:nvPr>
        </p:nvPicPr>
        <p:blipFill>
          <a:blip r:embed="rId2"/>
          <a:stretch>
            <a:fillRect/>
          </a:stretch>
        </p:blipFill>
        <p:spPr>
          <a:xfrm>
            <a:off x="1972640" y="1974483"/>
            <a:ext cx="4983945" cy="4181842"/>
          </a:xfrm>
          <a:prstGeom prst="rect">
            <a:avLst/>
          </a:prstGeom>
        </p:spPr>
      </p:pic>
      <p:sp>
        <p:nvSpPr>
          <p:cNvPr id="5" name="Slide Number Placeholder 4">
            <a:extLst>
              <a:ext uri="{FF2B5EF4-FFF2-40B4-BE49-F238E27FC236}">
                <a16:creationId xmlns:a16="http://schemas.microsoft.com/office/drawing/2014/main" id="{6B41A500-DE97-49CB-93C0-9B8F985FE841}"/>
              </a:ext>
            </a:extLst>
          </p:cNvPr>
          <p:cNvSpPr>
            <a:spLocks noGrp="1"/>
          </p:cNvSpPr>
          <p:nvPr>
            <p:ph type="sldNum" sz="quarter" idx="12"/>
          </p:nvPr>
        </p:nvSpPr>
        <p:spPr/>
        <p:txBody>
          <a:bodyPr/>
          <a:lstStyle/>
          <a:p>
            <a:fld id="{3A09F430-FB86-47CC-9B9A-75042EBE4A73}" type="slidenum">
              <a:rPr lang="en-US" smtClean="0"/>
              <a:pPr/>
              <a:t>99</a:t>
            </a:fld>
            <a:endParaRPr lang="en-US" dirty="0"/>
          </a:p>
        </p:txBody>
      </p:sp>
    </p:spTree>
    <p:extLst>
      <p:ext uri="{BB962C8B-B14F-4D97-AF65-F5344CB8AC3E}">
        <p14:creationId xmlns:p14="http://schemas.microsoft.com/office/powerpoint/2010/main" val="1404744077"/>
      </p:ext>
    </p:extLst>
  </p:cSld>
  <p:clrMapOvr>
    <a:masterClrMapping/>
  </p:clrMapOvr>
</p:sld>
</file>

<file path=ppt/theme/theme1.xml><?xml version="1.0" encoding="utf-8"?>
<a:theme xmlns:a="http://schemas.openxmlformats.org/drawingml/2006/main" name="Colorblock Layout">
  <a:themeElements>
    <a:clrScheme name="Holland &amp; Hart Colors">
      <a:dk1>
        <a:srgbClr val="464646"/>
      </a:dk1>
      <a:lt1>
        <a:sysClr val="window" lastClr="FFFFFF"/>
      </a:lt1>
      <a:dk2>
        <a:srgbClr val="1B3C79"/>
      </a:dk2>
      <a:lt2>
        <a:srgbClr val="FEFEFE"/>
      </a:lt2>
      <a:accent1>
        <a:srgbClr val="4869A4"/>
      </a:accent1>
      <a:accent2>
        <a:srgbClr val="DBA900"/>
      </a:accent2>
      <a:accent3>
        <a:srgbClr val="0099CC"/>
      </a:accent3>
      <a:accent4>
        <a:srgbClr val="7C7F8C"/>
      </a:accent4>
      <a:accent5>
        <a:srgbClr val="7D8777"/>
      </a:accent5>
      <a:accent6>
        <a:srgbClr val="B4B4B4"/>
      </a:accent6>
      <a:hlink>
        <a:srgbClr val="0099CC"/>
      </a:hlink>
      <a:folHlink>
        <a:srgbClr val="0099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2140</TotalTime>
  <Words>7310</Words>
  <Application>Microsoft Office PowerPoint</Application>
  <PresentationFormat>On-screen Show (4:3)</PresentationFormat>
  <Paragraphs>929</Paragraphs>
  <Slides>101</Slides>
  <Notes>8</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Colorblock Layout</vt:lpstr>
      <vt:lpstr>Consent, confidentiality, and other top legal issues</vt:lpstr>
      <vt:lpstr>PowerPoint Presentation</vt:lpstr>
      <vt:lpstr>Overview</vt:lpstr>
      <vt:lpstr>Additional resources</vt:lpstr>
      <vt:lpstr>Additional resources</vt:lpstr>
      <vt:lpstr>Informed Consent</vt:lpstr>
      <vt:lpstr>Informed consent</vt:lpstr>
      <vt:lpstr>Informed consent: Capacity</vt:lpstr>
      <vt:lpstr>Informed consent: Surrogate decisionmaker</vt:lpstr>
      <vt:lpstr>Informed consent: Minors</vt:lpstr>
      <vt:lpstr>Minors:   Emancipation</vt:lpstr>
      <vt:lpstr>Statutes that allow  minor Consent</vt:lpstr>
      <vt:lpstr>Statutes that allow  minor Consent</vt:lpstr>
      <vt:lpstr>Minor consent: mental healthcare?</vt:lpstr>
      <vt:lpstr>Minor consent: Mental healthcare?</vt:lpstr>
      <vt:lpstr>Statutes authorizing  care without consent</vt:lpstr>
      <vt:lpstr>Informed consent: Form of Consent</vt:lpstr>
      <vt:lpstr>Consent form ≠ informed consent</vt:lpstr>
      <vt:lpstr>Informed Consent</vt:lpstr>
      <vt:lpstr>Informed Consent</vt:lpstr>
      <vt:lpstr>Responsibility for Obtaining Consent</vt:lpstr>
      <vt:lpstr>Refusal of Treatment</vt:lpstr>
      <vt:lpstr>Refusal of Treatment:   “Against Medical Advice”</vt:lpstr>
      <vt:lpstr>Patient confidentiality: HIPAA, 42 cfr part 2, and more</vt:lpstr>
      <vt:lpstr>LAWS OVERLAP AND MAY CONFLICT</vt:lpstr>
      <vt:lpstr>Confidentiality enforcement</vt:lpstr>
      <vt:lpstr>HIPAA and part 2: Civil Penalties</vt:lpstr>
      <vt:lpstr>HIPAA:   Avoiding Civil Penalties</vt:lpstr>
      <vt:lpstr>Hipaa: use and disclosure rules</vt:lpstr>
      <vt:lpstr>HIPAA: Use and disclosure rules</vt:lpstr>
      <vt:lpstr>Hipaa: use and disclosure rules</vt:lpstr>
      <vt:lpstr>HIPAA: Personal Representatives</vt:lpstr>
      <vt:lpstr>Hipaa: Personal Representatives</vt:lpstr>
      <vt:lpstr>HIPAA: Security Rule</vt:lpstr>
      <vt:lpstr>https://www.hhs.gov/blog/2022/02/28/improving-cybersecurity-posture-healthcare-2022.html </vt:lpstr>
      <vt:lpstr>https://www.hhs.gov/hipaa/for-professionals/security/guidance/cybersecurity-newsletter-first-quarter-2022/index.html </vt:lpstr>
      <vt:lpstr>HIPAA: Patient Rights</vt:lpstr>
      <vt:lpstr>HIPAA: Administrative Requirements</vt:lpstr>
      <vt:lpstr>HIPAA: Breach notification</vt:lpstr>
      <vt:lpstr>HIPAA: “Breach” of Unsecured PHI</vt:lpstr>
      <vt:lpstr>Hipaa and 42 CFR PART 2</vt:lpstr>
      <vt:lpstr>42 cfr part 2: use or disclose sud info</vt:lpstr>
      <vt:lpstr>42 cfr part 2: “Federally Assisted” Program</vt:lpstr>
      <vt:lpstr>42 cfr part 2: Federally Assisted “Program”</vt:lpstr>
      <vt:lpstr>42 CFR part 2: Disclosure of SUD info</vt:lpstr>
      <vt:lpstr>www.samhsa.gov/about-us/who-we-are/laws-regulations/confidentiality-regulations-faqs </vt:lpstr>
      <vt:lpstr>Information blocking rule, 45 cfr 171</vt:lpstr>
      <vt:lpstr>Info Blocking Rule</vt:lpstr>
      <vt:lpstr>Info Blocking Rule: Penalties</vt:lpstr>
      <vt:lpstr>Info blocking: examples</vt:lpstr>
      <vt:lpstr>Not Info blocking</vt:lpstr>
      <vt:lpstr>Info blocking exceptions</vt:lpstr>
      <vt:lpstr>https://www.healthit.gov/topic/information-blocking </vt:lpstr>
      <vt:lpstr>No surprise billing rules 45 CFR part 149</vt:lpstr>
      <vt:lpstr>No Surprise billing rules</vt:lpstr>
      <vt:lpstr>No surprise billing rules enforcement</vt:lpstr>
      <vt:lpstr>https://doi.idaho.gov/consumers/health-insurance/nosurprises/ </vt:lpstr>
      <vt:lpstr>Insured patients: Billing Payors</vt:lpstr>
      <vt:lpstr>Insured Patients: balance Billing Patient</vt:lpstr>
      <vt:lpstr>https://www.cms.gov/httpswwwcmsgovregulations-and-guidancelegislationpaperworkreductionact of1995 pra-listing/cms-10780 </vt:lpstr>
      <vt:lpstr>https://www.dol.gov/agencies/ebsa/laws-and-regulations/laws/no-surprises-act </vt:lpstr>
      <vt:lpstr>Uninsured/Self-Pay patients: GFE</vt:lpstr>
      <vt:lpstr>Uninsured/Self-pay patients: gFE</vt:lpstr>
      <vt:lpstr>Uninsured/Self-Pay patients: PPDR Process</vt:lpstr>
      <vt:lpstr>Uinsured/Self-Pay Patients: ppdr process</vt:lpstr>
      <vt:lpstr>https://www.cms.gov/regulations-and-guidancelegislationpaperworkreductionactof1995pra-listing/cms-10791</vt:lpstr>
      <vt:lpstr>Idaho patient act IC 48-301 et seq.</vt:lpstr>
      <vt:lpstr>To initiate “Extraordinary collection action” w/out Penalty</vt:lpstr>
      <vt:lpstr>PowerPoint Presentation</vt:lpstr>
      <vt:lpstr>Idaho Patient act: Limits on fees</vt:lpstr>
      <vt:lpstr>Idaho patient act: Enforcement and penalties</vt:lpstr>
      <vt:lpstr>TelehealTh</vt:lpstr>
      <vt:lpstr>Telehealth: recent developments</vt:lpstr>
      <vt:lpstr>https://dopl.idaho.gov/wp-content/uploads/2022/08/DOPL-Telehealth-Access-Act-Guidance-8.1.22.pdf</vt:lpstr>
      <vt:lpstr>Telehealth: enforcement</vt:lpstr>
      <vt:lpstr>Telehealth: Idaho telehealth access act</vt:lpstr>
      <vt:lpstr>Telehealth: Idaho telehealth access act</vt:lpstr>
      <vt:lpstr>Telehealth: other states</vt:lpstr>
      <vt:lpstr>Center for Connected health policy, https://www.cchpca.org/  </vt:lpstr>
      <vt:lpstr>Telehealth: Additional concerns</vt:lpstr>
      <vt:lpstr>Doj focus on  telehealth fraud</vt:lpstr>
      <vt:lpstr>OIG special fraud alert re telehealth (7/20/22)</vt:lpstr>
      <vt:lpstr>Fraud and abuse laws</vt:lpstr>
      <vt:lpstr>False Claims Act</vt:lpstr>
      <vt:lpstr>False Claims act: common problems</vt:lpstr>
      <vt:lpstr>Anti-Kickback Statute</vt:lpstr>
      <vt:lpstr>Anti-Kickback Statute: Safe Harbors</vt:lpstr>
      <vt:lpstr>Anti-kickback statute: common problems</vt:lpstr>
      <vt:lpstr>Eliminating Kickback in  Recovery Act (“EKRA”)</vt:lpstr>
      <vt:lpstr>EKRA Safe Harbors</vt:lpstr>
      <vt:lpstr>Ethics in Patient Referrals Act  (“Stark”)</vt:lpstr>
      <vt:lpstr>Stark: safe harbors (and others)</vt:lpstr>
      <vt:lpstr>Stark: common problems</vt:lpstr>
      <vt:lpstr>Civil Monetary Penalties law</vt:lpstr>
      <vt:lpstr>Idaho Anti-Kickback Statute</vt:lpstr>
      <vt:lpstr>Private payer concerns</vt:lpstr>
      <vt:lpstr>Other statutes</vt:lpstr>
      <vt:lpstr>Fraud and abuse: Suggestions</vt:lpstr>
      <vt:lpstr>Additional resources</vt:lpstr>
      <vt:lpstr>www.hollandhart.com/ healthcare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Chelsey E. Janes</dc:creator>
  <cp:lastModifiedBy>Tai Wynn</cp:lastModifiedBy>
  <cp:revision>78</cp:revision>
  <cp:lastPrinted>2022-10-15T04:23:11Z</cp:lastPrinted>
  <dcterms:created xsi:type="dcterms:W3CDTF">2019-01-22T22:57:29Z</dcterms:created>
  <dcterms:modified xsi:type="dcterms:W3CDTF">2022-10-27T13:10:05Z</dcterms:modified>
</cp:coreProperties>
</file>