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14684733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F78A3C6-4169-4F72-A725-BBEE093775CA}">
          <p14:sldIdLst/>
        </p14:section>
        <p14:section name="Common components" id="{112292FE-F731-4DBA-A136-4894D380A693}">
          <p14:sldIdLst/>
        </p14:section>
        <p14:section name="Iconography" id="{9A1119CD-FFBD-4A3F-9F1A-83FAF6897285}">
          <p14:sldIdLst/>
        </p14:section>
        <p14:section name="Data visualization" id="{13D7C96F-40D6-44FE-99C1-77DF030367D4}">
          <p14:sldIdLst/>
        </p14:section>
        <p14:section name="Layouts" id="{3E0F098B-9419-4DF7-9358-7A665D252A91}">
          <p14:sldIdLst>
            <p14:sldId id="21468473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3DCF1-C19D-4930-AA9D-B2B243E99723}" v="6" dt="2022-09-16T19:03:27.483"/>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364" autoAdjust="0"/>
  </p:normalViewPr>
  <p:slideViewPr>
    <p:cSldViewPr snapToGrid="0" showGuides="1">
      <p:cViewPr varScale="1">
        <p:scale>
          <a:sx n="76" d="100"/>
          <a:sy n="76" d="100"/>
        </p:scale>
        <p:origin x="31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7" d="100"/>
          <a:sy n="117" d="100"/>
        </p:scale>
        <p:origin x="50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10/25/2022</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10/25/2022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spTree>
    <p:extLst>
      <p:ext uri="{BB962C8B-B14F-4D97-AF65-F5344CB8AC3E}">
        <p14:creationId xmlns:p14="http://schemas.microsoft.com/office/powerpoint/2010/main" val="379671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10/25/2022</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10/25/2022</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10/25/2022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10/25/2022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10/25/2022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10/25/2022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10/25/2022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10/25/2022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10/25/2022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341320292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00410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10/25/2022</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10/25/2022</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10/25/2022</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10/25/2022</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10/25/2022</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10/25/2022</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5" r:id="rId1"/>
    <p:sldLayoutId id="2147483699" r:id="rId2"/>
    <p:sldLayoutId id="2147483676" r:id="rId3"/>
    <p:sldLayoutId id="2147483685" r:id="rId4"/>
    <p:sldLayoutId id="2147483684" r:id="rId5"/>
    <p:sldLayoutId id="2147483677" r:id="rId6"/>
    <p:sldLayoutId id="2147483654" r:id="rId7"/>
    <p:sldLayoutId id="2147483662" r:id="rId8"/>
    <p:sldLayoutId id="2147483683" r:id="rId9"/>
    <p:sldLayoutId id="2147483650" r:id="rId10"/>
    <p:sldLayoutId id="2147483655" r:id="rId11"/>
    <p:sldLayoutId id="2147483678" r:id="rId12"/>
    <p:sldLayoutId id="2147483664" r:id="rId13"/>
    <p:sldLayoutId id="2147483696" r:id="rId14"/>
    <p:sldLayoutId id="2147483695" r:id="rId15"/>
    <p:sldLayoutId id="2147483697" r:id="rId16"/>
    <p:sldLayoutId id="2147483692" r:id="rId17"/>
    <p:sldLayoutId id="2147483698" r:id="rId18"/>
    <p:sldLayoutId id="2147483680" r:id="rId19"/>
    <p:sldLayoutId id="2147483663" r:id="rId2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894D-F79A-4880-90D7-18D554CB9976}"/>
              </a:ext>
            </a:extLst>
          </p:cNvPr>
          <p:cNvSpPr>
            <a:spLocks noGrp="1"/>
          </p:cNvSpPr>
          <p:nvPr>
            <p:ph type="title"/>
          </p:nvPr>
        </p:nvSpPr>
        <p:spPr bwMode="gray">
          <a:xfrm>
            <a:off x="457199" y="555639"/>
            <a:ext cx="9601200" cy="609398"/>
          </a:xfrm>
        </p:spPr>
        <p:txBody>
          <a:bodyPr/>
          <a:lstStyle/>
          <a:p>
            <a:r>
              <a:rPr lang="en-US" dirty="0"/>
              <a:t>Panel Discussion: Importance of Family Engagement in Behavioral Health Care </a:t>
            </a:r>
          </a:p>
        </p:txBody>
      </p:sp>
      <p:grpSp>
        <p:nvGrpSpPr>
          <p:cNvPr id="8" name="Group 7">
            <a:extLst>
              <a:ext uri="{FF2B5EF4-FFF2-40B4-BE49-F238E27FC236}">
                <a16:creationId xmlns:a16="http://schemas.microsoft.com/office/drawing/2014/main" id="{DA4DDF22-E042-491D-8DC7-EBD84E4E0E65}"/>
              </a:ext>
            </a:extLst>
          </p:cNvPr>
          <p:cNvGrpSpPr>
            <a:grpSpLocks noChangeAspect="1"/>
          </p:cNvGrpSpPr>
          <p:nvPr/>
        </p:nvGrpSpPr>
        <p:grpSpPr>
          <a:xfrm>
            <a:off x="682028" y="2011680"/>
            <a:ext cx="2193015" cy="3102914"/>
            <a:chOff x="682027" y="1970899"/>
            <a:chExt cx="2282890" cy="3230080"/>
          </a:xfrm>
        </p:grpSpPr>
        <p:pic>
          <p:nvPicPr>
            <p:cNvPr id="6" name="Picture 5">
              <a:extLst>
                <a:ext uri="{FF2B5EF4-FFF2-40B4-BE49-F238E27FC236}">
                  <a16:creationId xmlns:a16="http://schemas.microsoft.com/office/drawing/2014/main" id="{697E3EB0-024E-42E0-93F8-57D1FAF40FF7}"/>
                </a:ext>
              </a:extLst>
            </p:cNvPr>
            <p:cNvPicPr>
              <a:picLocks noChangeAspect="1"/>
            </p:cNvPicPr>
            <p:nvPr/>
          </p:nvPicPr>
          <p:blipFill rotWithShape="1">
            <a:blip r:embed="rId2">
              <a:extLst>
                <a:ext uri="{28A0092B-C50C-407E-A947-70E740481C1C}">
                  <a14:useLocalDpi xmlns:a14="http://schemas.microsoft.com/office/drawing/2010/main" val="0"/>
                </a:ext>
              </a:extLst>
            </a:blip>
            <a:srcRect l="337" r="337"/>
            <a:stretch/>
          </p:blipFill>
          <p:spPr bwMode="gray">
            <a:xfrm>
              <a:off x="1000513" y="1970899"/>
              <a:ext cx="1616755" cy="1627705"/>
            </a:xfrm>
            <a:prstGeom prst="ellipse">
              <a:avLst/>
            </a:prstGeom>
          </p:spPr>
        </p:pic>
        <p:sp>
          <p:nvSpPr>
            <p:cNvPr id="11" name="TextBox 10">
              <a:extLst>
                <a:ext uri="{FF2B5EF4-FFF2-40B4-BE49-F238E27FC236}">
                  <a16:creationId xmlns:a16="http://schemas.microsoft.com/office/drawing/2014/main" id="{1AC920B0-8C57-40BB-8260-58627C00E815}"/>
                </a:ext>
              </a:extLst>
            </p:cNvPr>
            <p:cNvSpPr txBox="1"/>
            <p:nvPr/>
          </p:nvSpPr>
          <p:spPr bwMode="gray">
            <a:xfrm>
              <a:off x="682027" y="3934930"/>
              <a:ext cx="2282890" cy="881073"/>
            </a:xfrm>
            <a:prstGeom prst="rect">
              <a:avLst/>
            </a:prstGeom>
            <a:noFill/>
          </p:spPr>
          <p:txBody>
            <a:bodyPr vert="horz" wrap="square" lIns="0" tIns="0" rIns="0" bIns="0" rtlCol="0">
              <a:spAutoFit/>
            </a:bodyPr>
            <a:lstStyle/>
            <a:p>
              <a:pPr algn="ctr">
                <a:spcBef>
                  <a:spcPts val="600"/>
                </a:spcBef>
              </a:pPr>
              <a:r>
                <a:rPr lang="en-US" sz="1500" b="1" dirty="0">
                  <a:solidFill>
                    <a:schemeClr val="accent6"/>
                  </a:solidFill>
                </a:rPr>
                <a:t>Christina Cernansky</a:t>
              </a:r>
            </a:p>
            <a:p>
              <a:pPr algn="ctr">
                <a:spcBef>
                  <a:spcPts val="600"/>
                </a:spcBef>
              </a:pPr>
              <a:endParaRPr lang="en-US" sz="1500" b="1" dirty="0">
                <a:solidFill>
                  <a:schemeClr val="accent6"/>
                </a:solidFill>
              </a:endParaRPr>
            </a:p>
            <a:p>
              <a:pPr algn="ctr">
                <a:spcBef>
                  <a:spcPts val="600"/>
                </a:spcBef>
              </a:pPr>
              <a:endParaRPr lang="en-US" sz="1500" b="1" dirty="0">
                <a:solidFill>
                  <a:schemeClr val="accent6"/>
                </a:solidFill>
              </a:endParaRPr>
            </a:p>
          </p:txBody>
        </p:sp>
        <p:sp>
          <p:nvSpPr>
            <p:cNvPr id="12" name="TextBox 11">
              <a:extLst>
                <a:ext uri="{FF2B5EF4-FFF2-40B4-BE49-F238E27FC236}">
                  <a16:creationId xmlns:a16="http://schemas.microsoft.com/office/drawing/2014/main" id="{163EB9DA-3209-4879-8AB9-94D280A89C3E}"/>
                </a:ext>
              </a:extLst>
            </p:cNvPr>
            <p:cNvSpPr txBox="1"/>
            <p:nvPr/>
          </p:nvSpPr>
          <p:spPr bwMode="gray">
            <a:xfrm>
              <a:off x="682027" y="4251348"/>
              <a:ext cx="2282890" cy="624760"/>
            </a:xfrm>
            <a:prstGeom prst="rect">
              <a:avLst/>
            </a:prstGeom>
            <a:noFill/>
          </p:spPr>
          <p:txBody>
            <a:bodyPr vert="horz" wrap="square" lIns="0" tIns="0" rIns="0" bIns="0" rtlCol="0">
              <a:spAutoFit/>
            </a:bodyPr>
            <a:lstStyle/>
            <a:p>
              <a:pPr algn="ctr">
                <a:spcBef>
                  <a:spcPts val="600"/>
                </a:spcBef>
              </a:pPr>
              <a:r>
                <a:rPr lang="en-US" sz="1300" i="1" dirty="0">
                  <a:solidFill>
                    <a:schemeClr val="accent6"/>
                  </a:solidFill>
                </a:rPr>
                <a:t>Co-chair, Idaho Suicide Prevention Action Collective &amp; Board Chair, NAMI Idaho</a:t>
              </a:r>
            </a:p>
          </p:txBody>
        </p:sp>
        <p:sp>
          <p:nvSpPr>
            <p:cNvPr id="13" name="TextBox 12">
              <a:extLst>
                <a:ext uri="{FF2B5EF4-FFF2-40B4-BE49-F238E27FC236}">
                  <a16:creationId xmlns:a16="http://schemas.microsoft.com/office/drawing/2014/main" id="{BF0CDE4B-91BF-4DB9-ADD9-70F805602B8B}"/>
                </a:ext>
              </a:extLst>
            </p:cNvPr>
            <p:cNvSpPr txBox="1"/>
            <p:nvPr/>
          </p:nvSpPr>
          <p:spPr bwMode="gray">
            <a:xfrm>
              <a:off x="682027" y="4752433"/>
              <a:ext cx="2282890" cy="448546"/>
            </a:xfrm>
            <a:prstGeom prst="rect">
              <a:avLst/>
            </a:prstGeom>
            <a:noFill/>
          </p:spPr>
          <p:txBody>
            <a:bodyPr vert="horz" wrap="square" lIns="0" tIns="0" rIns="0" bIns="0" rtlCol="0">
              <a:spAutoFit/>
            </a:bodyPr>
            <a:lstStyle/>
            <a:p>
              <a:pPr algn="ctr">
                <a:spcBef>
                  <a:spcPts val="600"/>
                </a:spcBef>
              </a:pPr>
              <a:endParaRPr lang="en-US" sz="1100" dirty="0"/>
            </a:p>
            <a:p>
              <a:pPr algn="ctr">
                <a:spcBef>
                  <a:spcPts val="600"/>
                </a:spcBef>
              </a:pPr>
              <a:r>
                <a:rPr lang="en-US" sz="1100" dirty="0"/>
                <a:t>Session </a:t>
              </a:r>
              <a:r>
                <a:rPr lang="en-US" sz="1200" dirty="0"/>
                <a:t>Facilitator</a:t>
              </a:r>
            </a:p>
          </p:txBody>
        </p:sp>
      </p:grpSp>
      <p:grpSp>
        <p:nvGrpSpPr>
          <p:cNvPr id="5" name="Group 4">
            <a:extLst>
              <a:ext uri="{FF2B5EF4-FFF2-40B4-BE49-F238E27FC236}">
                <a16:creationId xmlns:a16="http://schemas.microsoft.com/office/drawing/2014/main" id="{D3233675-A035-4C31-9725-CF15D4B02CB8}"/>
              </a:ext>
            </a:extLst>
          </p:cNvPr>
          <p:cNvGrpSpPr>
            <a:grpSpLocks noChangeAspect="1"/>
          </p:cNvGrpSpPr>
          <p:nvPr/>
        </p:nvGrpSpPr>
        <p:grpSpPr>
          <a:xfrm>
            <a:off x="7163031" y="2011680"/>
            <a:ext cx="2193014" cy="3118303"/>
            <a:chOff x="6378731" y="1970899"/>
            <a:chExt cx="2282890" cy="3246100"/>
          </a:xfrm>
        </p:grpSpPr>
        <p:sp>
          <p:nvSpPr>
            <p:cNvPr id="18" name="TextBox 17">
              <a:extLst>
                <a:ext uri="{FF2B5EF4-FFF2-40B4-BE49-F238E27FC236}">
                  <a16:creationId xmlns:a16="http://schemas.microsoft.com/office/drawing/2014/main" id="{2EA4C27D-C8DE-4199-8A67-49D3593C6348}"/>
                </a:ext>
              </a:extLst>
            </p:cNvPr>
            <p:cNvSpPr txBox="1"/>
            <p:nvPr/>
          </p:nvSpPr>
          <p:spPr bwMode="gray">
            <a:xfrm>
              <a:off x="6378731" y="3934930"/>
              <a:ext cx="2282890" cy="240292"/>
            </a:xfrm>
            <a:prstGeom prst="rect">
              <a:avLst/>
            </a:prstGeom>
            <a:noFill/>
          </p:spPr>
          <p:txBody>
            <a:bodyPr vert="horz" wrap="square" lIns="0" tIns="0" rIns="0" bIns="0" rtlCol="0">
              <a:spAutoFit/>
            </a:bodyPr>
            <a:lstStyle/>
            <a:p>
              <a:pPr algn="ctr">
                <a:spcBef>
                  <a:spcPts val="600"/>
                </a:spcBef>
              </a:pPr>
              <a:r>
                <a:rPr lang="en-US" sz="1500" b="1" dirty="0">
                  <a:solidFill>
                    <a:schemeClr val="accent6"/>
                  </a:solidFill>
                </a:rPr>
                <a:t>Julie Schmidt</a:t>
              </a:r>
            </a:p>
          </p:txBody>
        </p:sp>
        <p:sp>
          <p:nvSpPr>
            <p:cNvPr id="19" name="TextBox 18">
              <a:extLst>
                <a:ext uri="{FF2B5EF4-FFF2-40B4-BE49-F238E27FC236}">
                  <a16:creationId xmlns:a16="http://schemas.microsoft.com/office/drawing/2014/main" id="{7DC67336-EE09-4628-840E-86254399DF38}"/>
                </a:ext>
              </a:extLst>
            </p:cNvPr>
            <p:cNvSpPr txBox="1"/>
            <p:nvPr/>
          </p:nvSpPr>
          <p:spPr bwMode="gray">
            <a:xfrm>
              <a:off x="6378731" y="4251348"/>
              <a:ext cx="2282890" cy="704858"/>
            </a:xfrm>
            <a:prstGeom prst="rect">
              <a:avLst/>
            </a:prstGeom>
            <a:noFill/>
          </p:spPr>
          <p:txBody>
            <a:bodyPr vert="horz" wrap="square" lIns="0" tIns="0" rIns="0" bIns="0" rtlCol="0">
              <a:spAutoFit/>
            </a:bodyPr>
            <a:lstStyle/>
            <a:p>
              <a:pPr algn="ctr">
                <a:spcBef>
                  <a:spcPts val="600"/>
                </a:spcBef>
              </a:pPr>
              <a:r>
                <a:rPr lang="en-US" sz="1300" i="1" dirty="0">
                  <a:solidFill>
                    <a:schemeClr val="accent6"/>
                  </a:solidFill>
                </a:rPr>
                <a:t>Pediatric Mental Health Therapist, </a:t>
              </a:r>
            </a:p>
            <a:p>
              <a:pPr algn="ctr">
                <a:spcBef>
                  <a:spcPts val="600"/>
                </a:spcBef>
              </a:pPr>
              <a:r>
                <a:rPr lang="en-US" sz="1300" i="1" dirty="0">
                  <a:solidFill>
                    <a:schemeClr val="accent6"/>
                  </a:solidFill>
                </a:rPr>
                <a:t>St. Luke’s </a:t>
              </a:r>
            </a:p>
          </p:txBody>
        </p:sp>
        <p:sp>
          <p:nvSpPr>
            <p:cNvPr id="20" name="TextBox 19">
              <a:extLst>
                <a:ext uri="{FF2B5EF4-FFF2-40B4-BE49-F238E27FC236}">
                  <a16:creationId xmlns:a16="http://schemas.microsoft.com/office/drawing/2014/main" id="{C0667FC2-B467-4466-B818-9C2ED8B30086}"/>
                </a:ext>
              </a:extLst>
            </p:cNvPr>
            <p:cNvSpPr txBox="1"/>
            <p:nvPr/>
          </p:nvSpPr>
          <p:spPr bwMode="gray">
            <a:xfrm>
              <a:off x="6378731" y="4752433"/>
              <a:ext cx="2282890" cy="464566"/>
            </a:xfrm>
            <a:prstGeom prst="rect">
              <a:avLst/>
            </a:prstGeom>
            <a:noFill/>
          </p:spPr>
          <p:txBody>
            <a:bodyPr vert="horz" wrap="square" lIns="0" tIns="0" rIns="0" bIns="0" rtlCol="0">
              <a:spAutoFit/>
            </a:bodyPr>
            <a:lstStyle/>
            <a:p>
              <a:pPr algn="ctr">
                <a:spcBef>
                  <a:spcPts val="600"/>
                </a:spcBef>
              </a:pPr>
              <a:endParaRPr lang="en-US" sz="1200" dirty="0"/>
            </a:p>
            <a:p>
              <a:pPr algn="ctr">
                <a:spcBef>
                  <a:spcPts val="600"/>
                </a:spcBef>
              </a:pPr>
              <a:r>
                <a:rPr lang="en-US" sz="1200" dirty="0"/>
                <a:t>Panelist</a:t>
              </a:r>
            </a:p>
          </p:txBody>
        </p:sp>
        <p:pic>
          <p:nvPicPr>
            <p:cNvPr id="24" name="Picture 23">
              <a:extLst>
                <a:ext uri="{FF2B5EF4-FFF2-40B4-BE49-F238E27FC236}">
                  <a16:creationId xmlns:a16="http://schemas.microsoft.com/office/drawing/2014/main" id="{A6822E83-A4EF-4BFD-9C10-0F1015BFED8D}"/>
                </a:ext>
              </a:extLst>
            </p:cNvPr>
            <p:cNvPicPr>
              <a:picLocks noChangeAspect="1"/>
            </p:cNvPicPr>
            <p:nvPr/>
          </p:nvPicPr>
          <p:blipFill>
            <a:blip r:embed="rId3">
              <a:extLst>
                <a:ext uri="{28A0092B-C50C-407E-A947-70E740481C1C}">
                  <a14:useLocalDpi xmlns:a14="http://schemas.microsoft.com/office/drawing/2010/main" val="0"/>
                </a:ext>
              </a:extLst>
            </a:blip>
            <a:srcRect l="9199" r="9199"/>
            <a:stretch/>
          </p:blipFill>
          <p:spPr bwMode="gray">
            <a:xfrm>
              <a:off x="6697216" y="1970899"/>
              <a:ext cx="1645920" cy="1657067"/>
            </a:xfrm>
            <a:prstGeom prst="ellipse">
              <a:avLst/>
            </a:prstGeom>
          </p:spPr>
        </p:pic>
      </p:grpSp>
      <p:grpSp>
        <p:nvGrpSpPr>
          <p:cNvPr id="4" name="Group 3">
            <a:extLst>
              <a:ext uri="{FF2B5EF4-FFF2-40B4-BE49-F238E27FC236}">
                <a16:creationId xmlns:a16="http://schemas.microsoft.com/office/drawing/2014/main" id="{0486A26E-D52F-4F95-98EE-4BD81BAAC09F}"/>
              </a:ext>
            </a:extLst>
          </p:cNvPr>
          <p:cNvGrpSpPr>
            <a:grpSpLocks noChangeAspect="1"/>
          </p:cNvGrpSpPr>
          <p:nvPr/>
        </p:nvGrpSpPr>
        <p:grpSpPr>
          <a:xfrm>
            <a:off x="5002641" y="2011680"/>
            <a:ext cx="2193098" cy="3118297"/>
            <a:chOff x="3530379" y="1971011"/>
            <a:chExt cx="2282890" cy="3245970"/>
          </a:xfrm>
        </p:grpSpPr>
        <p:sp>
          <p:nvSpPr>
            <p:cNvPr id="15" name="TextBox 14">
              <a:extLst>
                <a:ext uri="{FF2B5EF4-FFF2-40B4-BE49-F238E27FC236}">
                  <a16:creationId xmlns:a16="http://schemas.microsoft.com/office/drawing/2014/main" id="{0991BD98-05EE-4ED8-BC72-C0E733C9765B}"/>
                </a:ext>
              </a:extLst>
            </p:cNvPr>
            <p:cNvSpPr txBox="1"/>
            <p:nvPr/>
          </p:nvSpPr>
          <p:spPr bwMode="gray">
            <a:xfrm>
              <a:off x="3530379" y="3934930"/>
              <a:ext cx="2282890" cy="240283"/>
            </a:xfrm>
            <a:prstGeom prst="rect">
              <a:avLst/>
            </a:prstGeom>
            <a:noFill/>
          </p:spPr>
          <p:txBody>
            <a:bodyPr vert="horz" wrap="square" lIns="0" tIns="0" rIns="0" bIns="0" rtlCol="0">
              <a:spAutoFit/>
            </a:bodyPr>
            <a:lstStyle/>
            <a:p>
              <a:pPr algn="ctr">
                <a:spcBef>
                  <a:spcPts val="600"/>
                </a:spcBef>
              </a:pPr>
              <a:r>
                <a:rPr lang="en-US" sz="1500" b="1" dirty="0">
                  <a:solidFill>
                    <a:schemeClr val="accent6"/>
                  </a:solidFill>
                </a:rPr>
                <a:t>Beth Markley</a:t>
              </a:r>
            </a:p>
          </p:txBody>
        </p:sp>
        <p:sp>
          <p:nvSpPr>
            <p:cNvPr id="16" name="TextBox 15">
              <a:extLst>
                <a:ext uri="{FF2B5EF4-FFF2-40B4-BE49-F238E27FC236}">
                  <a16:creationId xmlns:a16="http://schemas.microsoft.com/office/drawing/2014/main" id="{75BE1662-7B53-4220-9BF7-77948B9F5E72}"/>
                </a:ext>
              </a:extLst>
            </p:cNvPr>
            <p:cNvSpPr txBox="1"/>
            <p:nvPr/>
          </p:nvSpPr>
          <p:spPr bwMode="gray">
            <a:xfrm>
              <a:off x="3530379" y="4251348"/>
              <a:ext cx="2282890" cy="496586"/>
            </a:xfrm>
            <a:prstGeom prst="rect">
              <a:avLst/>
            </a:prstGeom>
            <a:noFill/>
          </p:spPr>
          <p:txBody>
            <a:bodyPr vert="horz" wrap="square" lIns="0" tIns="0" rIns="0" bIns="0" rtlCol="0">
              <a:spAutoFit/>
            </a:bodyPr>
            <a:lstStyle/>
            <a:p>
              <a:pPr algn="ctr">
                <a:spcBef>
                  <a:spcPts val="600"/>
                </a:spcBef>
              </a:pPr>
              <a:r>
                <a:rPr lang="en-US" sz="1300" i="1" dirty="0">
                  <a:solidFill>
                    <a:schemeClr val="accent6"/>
                  </a:solidFill>
                </a:rPr>
                <a:t>Executive Director, </a:t>
              </a:r>
            </a:p>
            <a:p>
              <a:pPr algn="ctr">
                <a:spcBef>
                  <a:spcPts val="600"/>
                </a:spcBef>
              </a:pPr>
              <a:r>
                <a:rPr lang="en-US" sz="1300" i="1" dirty="0">
                  <a:solidFill>
                    <a:schemeClr val="accent6"/>
                  </a:solidFill>
                </a:rPr>
                <a:t>NAMI Idaho</a:t>
              </a:r>
            </a:p>
          </p:txBody>
        </p:sp>
        <p:sp>
          <p:nvSpPr>
            <p:cNvPr id="17" name="TextBox 16">
              <a:extLst>
                <a:ext uri="{FF2B5EF4-FFF2-40B4-BE49-F238E27FC236}">
                  <a16:creationId xmlns:a16="http://schemas.microsoft.com/office/drawing/2014/main" id="{4798F620-7459-4C55-8611-27CDFDC5BC03}"/>
                </a:ext>
              </a:extLst>
            </p:cNvPr>
            <p:cNvSpPr txBox="1"/>
            <p:nvPr/>
          </p:nvSpPr>
          <p:spPr bwMode="gray">
            <a:xfrm>
              <a:off x="3530379" y="4752433"/>
              <a:ext cx="2282890" cy="464548"/>
            </a:xfrm>
            <a:prstGeom prst="rect">
              <a:avLst/>
            </a:prstGeom>
            <a:noFill/>
          </p:spPr>
          <p:txBody>
            <a:bodyPr vert="horz" wrap="square" lIns="0" tIns="0" rIns="0" bIns="0" rtlCol="0">
              <a:spAutoFit/>
            </a:bodyPr>
            <a:lstStyle/>
            <a:p>
              <a:pPr algn="ctr">
                <a:spcBef>
                  <a:spcPts val="600"/>
                </a:spcBef>
              </a:pPr>
              <a:endParaRPr lang="en-US" sz="1200" dirty="0"/>
            </a:p>
            <a:p>
              <a:pPr algn="ctr">
                <a:spcBef>
                  <a:spcPts val="600"/>
                </a:spcBef>
              </a:pPr>
              <a:r>
                <a:rPr lang="en-US" sz="1200" dirty="0"/>
                <a:t>Panelist</a:t>
              </a:r>
            </a:p>
          </p:txBody>
        </p:sp>
        <p:pic>
          <p:nvPicPr>
            <p:cNvPr id="25" name="Picture 24">
              <a:extLst>
                <a:ext uri="{FF2B5EF4-FFF2-40B4-BE49-F238E27FC236}">
                  <a16:creationId xmlns:a16="http://schemas.microsoft.com/office/drawing/2014/main" id="{648D911C-96A1-4534-BB00-E5B78189C778}"/>
                </a:ext>
              </a:extLst>
            </p:cNvPr>
            <p:cNvPicPr>
              <a:picLocks noChangeAspect="1"/>
            </p:cNvPicPr>
            <p:nvPr/>
          </p:nvPicPr>
          <p:blipFill>
            <a:blip r:embed="rId4">
              <a:extLst>
                <a:ext uri="{28A0092B-C50C-407E-A947-70E740481C1C}">
                  <a14:useLocalDpi xmlns:a14="http://schemas.microsoft.com/office/drawing/2010/main" val="0"/>
                </a:ext>
              </a:extLst>
            </a:blip>
            <a:srcRect t="14046" b="14046"/>
            <a:stretch/>
          </p:blipFill>
          <p:spPr bwMode="gray">
            <a:xfrm>
              <a:off x="3848864" y="1971011"/>
              <a:ext cx="1645920" cy="1656844"/>
            </a:xfrm>
            <a:prstGeom prst="ellipse">
              <a:avLst/>
            </a:prstGeom>
          </p:spPr>
        </p:pic>
      </p:grpSp>
      <p:grpSp>
        <p:nvGrpSpPr>
          <p:cNvPr id="7" name="Group 6">
            <a:extLst>
              <a:ext uri="{FF2B5EF4-FFF2-40B4-BE49-F238E27FC236}">
                <a16:creationId xmlns:a16="http://schemas.microsoft.com/office/drawing/2014/main" id="{F40E201F-F7F2-47CB-B592-6D2983C960A4}"/>
              </a:ext>
            </a:extLst>
          </p:cNvPr>
          <p:cNvGrpSpPr>
            <a:grpSpLocks noChangeAspect="1"/>
          </p:cNvGrpSpPr>
          <p:nvPr/>
        </p:nvGrpSpPr>
        <p:grpSpPr>
          <a:xfrm>
            <a:off x="9323336" y="1950191"/>
            <a:ext cx="2191009" cy="3181120"/>
            <a:chOff x="9227083" y="1882079"/>
            <a:chExt cx="2282890" cy="3338743"/>
          </a:xfrm>
        </p:grpSpPr>
        <p:sp>
          <p:nvSpPr>
            <p:cNvPr id="21" name="TextBox 20">
              <a:extLst>
                <a:ext uri="{FF2B5EF4-FFF2-40B4-BE49-F238E27FC236}">
                  <a16:creationId xmlns:a16="http://schemas.microsoft.com/office/drawing/2014/main" id="{DEED2E70-3041-4185-9278-C85EC4BB77D8}"/>
                </a:ext>
              </a:extLst>
            </p:cNvPr>
            <p:cNvSpPr txBox="1"/>
            <p:nvPr/>
          </p:nvSpPr>
          <p:spPr bwMode="gray">
            <a:xfrm>
              <a:off x="9227083" y="3934930"/>
              <a:ext cx="2282890" cy="242270"/>
            </a:xfrm>
            <a:prstGeom prst="rect">
              <a:avLst/>
            </a:prstGeom>
            <a:noFill/>
          </p:spPr>
          <p:txBody>
            <a:bodyPr vert="horz" wrap="square" lIns="0" tIns="0" rIns="0" bIns="0" rtlCol="0">
              <a:spAutoFit/>
            </a:bodyPr>
            <a:lstStyle/>
            <a:p>
              <a:pPr algn="ctr">
                <a:spcBef>
                  <a:spcPts val="600"/>
                </a:spcBef>
              </a:pPr>
              <a:r>
                <a:rPr lang="en-US" sz="1500" b="1" dirty="0">
                  <a:solidFill>
                    <a:schemeClr val="accent6"/>
                  </a:solidFill>
                </a:rPr>
                <a:t>Julie Wittman</a:t>
              </a:r>
            </a:p>
          </p:txBody>
        </p:sp>
        <p:sp>
          <p:nvSpPr>
            <p:cNvPr id="22" name="TextBox 21">
              <a:extLst>
                <a:ext uri="{FF2B5EF4-FFF2-40B4-BE49-F238E27FC236}">
                  <a16:creationId xmlns:a16="http://schemas.microsoft.com/office/drawing/2014/main" id="{652741CD-6CC7-4CA5-86CB-5D71D02899A6}"/>
                </a:ext>
              </a:extLst>
            </p:cNvPr>
            <p:cNvSpPr txBox="1"/>
            <p:nvPr/>
          </p:nvSpPr>
          <p:spPr bwMode="gray">
            <a:xfrm>
              <a:off x="9227083" y="4251348"/>
              <a:ext cx="2282890" cy="710658"/>
            </a:xfrm>
            <a:prstGeom prst="rect">
              <a:avLst/>
            </a:prstGeom>
            <a:noFill/>
          </p:spPr>
          <p:txBody>
            <a:bodyPr vert="horz" wrap="square" lIns="0" tIns="0" rIns="0" bIns="0" rtlCol="0">
              <a:spAutoFit/>
            </a:bodyPr>
            <a:lstStyle/>
            <a:p>
              <a:pPr algn="ctr">
                <a:spcBef>
                  <a:spcPts val="600"/>
                </a:spcBef>
              </a:pPr>
              <a:r>
                <a:rPr lang="en-US" sz="1300" i="1" dirty="0">
                  <a:solidFill>
                    <a:schemeClr val="accent6"/>
                  </a:solidFill>
                </a:rPr>
                <a:t>BCBA &amp; ABA Therapist, </a:t>
              </a:r>
            </a:p>
            <a:p>
              <a:pPr algn="ctr">
                <a:spcBef>
                  <a:spcPts val="600"/>
                </a:spcBef>
              </a:pPr>
              <a:r>
                <a:rPr lang="en-US" sz="1300" i="1" dirty="0">
                  <a:solidFill>
                    <a:schemeClr val="accent6"/>
                  </a:solidFill>
                </a:rPr>
                <a:t>Valley Applied Behavior Analysis, LLC</a:t>
              </a:r>
            </a:p>
          </p:txBody>
        </p:sp>
        <p:sp>
          <p:nvSpPr>
            <p:cNvPr id="23" name="TextBox 22">
              <a:extLst>
                <a:ext uri="{FF2B5EF4-FFF2-40B4-BE49-F238E27FC236}">
                  <a16:creationId xmlns:a16="http://schemas.microsoft.com/office/drawing/2014/main" id="{2D2025A2-FEF6-422F-823F-A3EFCFCE381C}"/>
                </a:ext>
              </a:extLst>
            </p:cNvPr>
            <p:cNvSpPr txBox="1"/>
            <p:nvPr/>
          </p:nvSpPr>
          <p:spPr bwMode="gray">
            <a:xfrm>
              <a:off x="9227083" y="4752433"/>
              <a:ext cx="2282890" cy="468389"/>
            </a:xfrm>
            <a:prstGeom prst="rect">
              <a:avLst/>
            </a:prstGeom>
            <a:noFill/>
          </p:spPr>
          <p:txBody>
            <a:bodyPr vert="horz" wrap="square" lIns="0" tIns="0" rIns="0" bIns="0" rtlCol="0">
              <a:spAutoFit/>
            </a:bodyPr>
            <a:lstStyle/>
            <a:p>
              <a:pPr algn="ctr">
                <a:spcBef>
                  <a:spcPts val="600"/>
                </a:spcBef>
              </a:pPr>
              <a:endParaRPr lang="en-US" sz="1200" dirty="0"/>
            </a:p>
            <a:p>
              <a:pPr algn="ctr">
                <a:spcBef>
                  <a:spcPts val="600"/>
                </a:spcBef>
              </a:pPr>
              <a:r>
                <a:rPr lang="en-US" sz="1200" dirty="0"/>
                <a:t>Panelist</a:t>
              </a:r>
            </a:p>
          </p:txBody>
        </p:sp>
        <p:pic>
          <p:nvPicPr>
            <p:cNvPr id="26" name="Picture 25">
              <a:extLst>
                <a:ext uri="{FF2B5EF4-FFF2-40B4-BE49-F238E27FC236}">
                  <a16:creationId xmlns:a16="http://schemas.microsoft.com/office/drawing/2014/main" id="{7A74EBBF-364E-41AA-9E38-909EEF5E5BD5}"/>
                </a:ext>
              </a:extLst>
            </p:cNvPr>
            <p:cNvPicPr>
              <a:picLocks noChangeAspect="1"/>
            </p:cNvPicPr>
            <p:nvPr/>
          </p:nvPicPr>
          <p:blipFill rotWithShape="1">
            <a:blip r:embed="rId5">
              <a:extLst>
                <a:ext uri="{28A0092B-C50C-407E-A947-70E740481C1C}">
                  <a14:useLocalDpi xmlns:a14="http://schemas.microsoft.com/office/drawing/2010/main" val="0"/>
                </a:ext>
              </a:extLst>
            </a:blip>
            <a:srcRect t="8013" b="23441"/>
            <a:stretch/>
          </p:blipFill>
          <p:spPr bwMode="gray">
            <a:xfrm>
              <a:off x="9575051" y="1882079"/>
              <a:ext cx="1645920" cy="1705635"/>
            </a:xfrm>
            <a:prstGeom prst="ellipse">
              <a:avLst/>
            </a:prstGeom>
          </p:spPr>
        </p:pic>
      </p:grpSp>
      <p:grpSp>
        <p:nvGrpSpPr>
          <p:cNvPr id="3" name="Group 2">
            <a:extLst>
              <a:ext uri="{FF2B5EF4-FFF2-40B4-BE49-F238E27FC236}">
                <a16:creationId xmlns:a16="http://schemas.microsoft.com/office/drawing/2014/main" id="{6E312095-8996-49C0-B1EA-EACC08F76D26}"/>
              </a:ext>
            </a:extLst>
          </p:cNvPr>
          <p:cNvGrpSpPr>
            <a:grpSpLocks noChangeAspect="1"/>
          </p:cNvGrpSpPr>
          <p:nvPr/>
        </p:nvGrpSpPr>
        <p:grpSpPr>
          <a:xfrm>
            <a:off x="2842335" y="1983472"/>
            <a:ext cx="2193014" cy="3146519"/>
            <a:chOff x="834427" y="2093930"/>
            <a:chExt cx="2282890" cy="3275469"/>
          </a:xfrm>
        </p:grpSpPr>
        <p:pic>
          <p:nvPicPr>
            <p:cNvPr id="27" name="Picture 26">
              <a:extLst>
                <a:ext uri="{FF2B5EF4-FFF2-40B4-BE49-F238E27FC236}">
                  <a16:creationId xmlns:a16="http://schemas.microsoft.com/office/drawing/2014/main" id="{A6F927F3-E99A-4DA5-82E7-9FAB5DBE533B}"/>
                </a:ext>
              </a:extLst>
            </p:cNvPr>
            <p:cNvPicPr>
              <a:picLocks noChangeAspect="1"/>
            </p:cNvPicPr>
            <p:nvPr/>
          </p:nvPicPr>
          <p:blipFill rotWithShape="1">
            <a:blip r:embed="rId6">
              <a:extLst>
                <a:ext uri="{28A0092B-C50C-407E-A947-70E740481C1C}">
                  <a14:useLocalDpi xmlns:a14="http://schemas.microsoft.com/office/drawing/2010/main" val="0"/>
                </a:ext>
              </a:extLst>
            </a:blip>
            <a:srcRect t="-815" b="25235"/>
            <a:stretch/>
          </p:blipFill>
          <p:spPr bwMode="gray">
            <a:xfrm>
              <a:off x="1123457" y="2093930"/>
              <a:ext cx="1645920" cy="1657067"/>
            </a:xfrm>
            <a:prstGeom prst="ellipse">
              <a:avLst/>
            </a:prstGeom>
          </p:spPr>
        </p:pic>
        <p:sp>
          <p:nvSpPr>
            <p:cNvPr id="28" name="TextBox 27">
              <a:extLst>
                <a:ext uri="{FF2B5EF4-FFF2-40B4-BE49-F238E27FC236}">
                  <a16:creationId xmlns:a16="http://schemas.microsoft.com/office/drawing/2014/main" id="{BAE3CC51-163F-4E4C-A62C-A2C3C315A2AC}"/>
                </a:ext>
              </a:extLst>
            </p:cNvPr>
            <p:cNvSpPr txBox="1"/>
            <p:nvPr/>
          </p:nvSpPr>
          <p:spPr bwMode="gray">
            <a:xfrm>
              <a:off x="834427" y="4087330"/>
              <a:ext cx="2282890" cy="560683"/>
            </a:xfrm>
            <a:prstGeom prst="rect">
              <a:avLst/>
            </a:prstGeom>
            <a:noFill/>
          </p:spPr>
          <p:txBody>
            <a:bodyPr vert="horz" wrap="square" lIns="0" tIns="0" rIns="0" bIns="0" rtlCol="0">
              <a:spAutoFit/>
            </a:bodyPr>
            <a:lstStyle/>
            <a:p>
              <a:pPr algn="ctr">
                <a:spcBef>
                  <a:spcPts val="600"/>
                </a:spcBef>
              </a:pPr>
              <a:r>
                <a:rPr lang="en-US" sz="1500" b="1" dirty="0">
                  <a:solidFill>
                    <a:schemeClr val="accent6"/>
                  </a:solidFill>
                </a:rPr>
                <a:t>Amber Leyba-Castle</a:t>
              </a:r>
            </a:p>
            <a:p>
              <a:pPr algn="ctr">
                <a:spcBef>
                  <a:spcPts val="600"/>
                </a:spcBef>
              </a:pPr>
              <a:endParaRPr lang="en-US" sz="1500" b="1" dirty="0">
                <a:solidFill>
                  <a:schemeClr val="accent6"/>
                </a:solidFill>
              </a:endParaRPr>
            </a:p>
          </p:txBody>
        </p:sp>
        <p:sp>
          <p:nvSpPr>
            <p:cNvPr id="29" name="TextBox 28">
              <a:extLst>
                <a:ext uri="{FF2B5EF4-FFF2-40B4-BE49-F238E27FC236}">
                  <a16:creationId xmlns:a16="http://schemas.microsoft.com/office/drawing/2014/main" id="{1EF7A4FA-1C8B-4C53-AB61-3C82015286E6}"/>
                </a:ext>
              </a:extLst>
            </p:cNvPr>
            <p:cNvSpPr txBox="1"/>
            <p:nvPr/>
          </p:nvSpPr>
          <p:spPr bwMode="gray">
            <a:xfrm>
              <a:off x="834427" y="4403748"/>
              <a:ext cx="2282890" cy="416508"/>
            </a:xfrm>
            <a:prstGeom prst="rect">
              <a:avLst/>
            </a:prstGeom>
            <a:noFill/>
          </p:spPr>
          <p:txBody>
            <a:bodyPr vert="horz" wrap="square" lIns="0" tIns="0" rIns="0" bIns="0" rtlCol="0">
              <a:spAutoFit/>
            </a:bodyPr>
            <a:lstStyle/>
            <a:p>
              <a:pPr algn="ctr">
                <a:spcBef>
                  <a:spcPts val="600"/>
                </a:spcBef>
              </a:pPr>
              <a:r>
                <a:rPr lang="en-US" sz="1300" i="1" dirty="0">
                  <a:solidFill>
                    <a:schemeClr val="accent6"/>
                  </a:solidFill>
                </a:rPr>
                <a:t>Young &amp; Well Coordinator, NAMI Idaho</a:t>
              </a:r>
            </a:p>
          </p:txBody>
        </p:sp>
        <p:sp>
          <p:nvSpPr>
            <p:cNvPr id="30" name="TextBox 29">
              <a:extLst>
                <a:ext uri="{FF2B5EF4-FFF2-40B4-BE49-F238E27FC236}">
                  <a16:creationId xmlns:a16="http://schemas.microsoft.com/office/drawing/2014/main" id="{EED52FE1-06F5-497E-9566-4C90E0625752}"/>
                </a:ext>
              </a:extLst>
            </p:cNvPr>
            <p:cNvSpPr txBox="1"/>
            <p:nvPr/>
          </p:nvSpPr>
          <p:spPr bwMode="gray">
            <a:xfrm>
              <a:off x="834427" y="4904833"/>
              <a:ext cx="2282890" cy="464566"/>
            </a:xfrm>
            <a:prstGeom prst="rect">
              <a:avLst/>
            </a:prstGeom>
            <a:noFill/>
          </p:spPr>
          <p:txBody>
            <a:bodyPr vert="horz" wrap="square" lIns="0" tIns="0" rIns="0" bIns="0" rtlCol="0">
              <a:spAutoFit/>
            </a:bodyPr>
            <a:lstStyle/>
            <a:p>
              <a:pPr algn="ctr">
                <a:spcBef>
                  <a:spcPts val="600"/>
                </a:spcBef>
              </a:pPr>
              <a:endParaRPr lang="en-US" sz="1200" dirty="0"/>
            </a:p>
            <a:p>
              <a:pPr algn="ctr">
                <a:spcBef>
                  <a:spcPts val="600"/>
                </a:spcBef>
              </a:pPr>
              <a:r>
                <a:rPr lang="en-US" sz="1200" dirty="0"/>
                <a:t>Panelist</a:t>
              </a:r>
            </a:p>
          </p:txBody>
        </p:sp>
      </p:grpSp>
    </p:spTree>
    <p:extLst>
      <p:ext uri="{BB962C8B-B14F-4D97-AF65-F5344CB8AC3E}">
        <p14:creationId xmlns:p14="http://schemas.microsoft.com/office/powerpoint/2010/main" val="1186511100"/>
      </p:ext>
    </p:extLst>
  </p:cSld>
  <p:clrMapOvr>
    <a:masterClrMapping/>
  </p:clrMapOvr>
</p:sld>
</file>

<file path=ppt/theme/theme1.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glg-20220119.potx" id="{7F3E7622-1EBC-4F6E-B9DD-B4E700166E15}" vid="{72FB0167-D41A-4D50-8651-7B68CC4E385D}"/>
    </a:ext>
  </a:extLst>
</a:theme>
</file>

<file path=ppt/theme/theme2.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8A5C079CAB0448AA9553C873CC4381" ma:contentTypeVersion="15" ma:contentTypeDescription="Create a new document." ma:contentTypeScope="" ma:versionID="d4c60622a62035a79475932c69686a50">
  <xsd:schema xmlns:xsd="http://www.w3.org/2001/XMLSchema" xmlns:xs="http://www.w3.org/2001/XMLSchema" xmlns:p="http://schemas.microsoft.com/office/2006/metadata/properties" xmlns:ns2="400da784-c657-4554-a561-cb8bbb3e58fc" xmlns:ns3="b34e16b9-b760-406f-8b46-7444b5c3add1" targetNamespace="http://schemas.microsoft.com/office/2006/metadata/properties" ma:root="true" ma:fieldsID="8483c2a50c0297e135029c5df1dfc581" ns2:_="" ns3:_="">
    <xsd:import namespace="400da784-c657-4554-a561-cb8bbb3e58fc"/>
    <xsd:import namespace="b34e16b9-b760-406f-8b46-7444b5c3add1"/>
    <xsd:element name="properties">
      <xsd:complexType>
        <xsd:sequence>
          <xsd:element name="documentManagement">
            <xsd:complexType>
              <xsd:all>
                <xsd:element ref="ns2:CWRMItemUniqueId" minOccurs="0"/>
                <xsd:element ref="ns2:CWRMItemRecordState" minOccurs="0"/>
                <xsd:element ref="ns2:CWRMItemRecordCategory" minOccurs="0"/>
                <xsd:element ref="ns2:CWRMItemRecordStatus" minOccurs="0"/>
                <xsd:element ref="ns2:CWRMItemRecordDeclaredDate" minOccurs="0"/>
                <xsd:element ref="ns2:CWRMItemRecordVital" minOccurs="0"/>
                <xsd:element ref="ns2:CWRMItemRecordClassificationTaxHTField0" minOccurs="0"/>
                <xsd:element ref="ns2:TaxCatchAll" minOccurs="0"/>
                <xsd:element ref="ns2:TaxCatchAllLabel" minOccurs="0"/>
                <xsd:element ref="ns2:CWRMItemRecordData"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da784-c657-4554-a561-cb8bbb3e58fc" elementFormDefault="qualified">
    <xsd:import namespace="http://schemas.microsoft.com/office/2006/documentManagement/types"/>
    <xsd:import namespace="http://schemas.microsoft.com/office/infopath/2007/PartnerControls"/>
    <xsd:element name="CWRMItemUniqueId" ma:index="2" nillable="true" ma:displayName="Content ID" ma:description="A universally unique identifier assigned to the item." ma:internalName="CWRMItemUniqueId" ma:readOnly="true">
      <xsd:simpleType>
        <xsd:restriction base="dms:Text"/>
      </xsd:simpleType>
    </xsd:element>
    <xsd:element name="CWRMItemRecordState" ma:index="3" nillable="true" ma:displayName="Record State" ma:description="The current state of this item as it pertains to records management." ma:internalName="CWRMItemRecordState" ma:readOnly="true">
      <xsd:simpleType>
        <xsd:restriction base="dms:Text"/>
      </xsd:simpleType>
    </xsd:element>
    <xsd:element name="CWRMItemRecordCategory" ma:index="4" nillable="true" ma:displayName="Record Category" ma:description="Identifies the current record category for the item." ma:internalName="CWRMItemRecordCategory" ma:readOnly="true">
      <xsd:simpleType>
        <xsd:restriction base="dms:Text"/>
      </xsd:simpleType>
    </xsd:element>
    <xsd:element name="CWRMItemRecordStatus" ma:index="6" nillable="true" ma:displayName="Record Status" ma:description="The current status of this item as it pertains to records management." ma:internalName="CWRMItemRecordStatus" ma:readOnly="true">
      <xsd:simpleType>
        <xsd:restriction base="dms:Text"/>
      </xsd:simpleType>
    </xsd:element>
    <xsd:element name="CWRMItemRecordDeclaredDate" ma:index="7" nillable="true" ma:displayName="Record Declared Date" ma:description="The date and time that the item was declared a record." ma:format="DateTime" ma:internalName="CWRMItemRecordDeclaredDate" ma:readOnly="true">
      <xsd:simpleType>
        <xsd:restriction base="dms:DateTime"/>
      </xsd:simpleType>
    </xsd:element>
    <xsd:element name="CWRMItemRecordVital" ma:index="8" nillable="true" ma:displayName="Record Vital" ma:description="Indicates if this item is considered vital to the organization." ma:internalName="CWRMItemRecordVital" ma:readOnly="true">
      <xsd:simpleType>
        <xsd:restriction base="dms:Boolean"/>
      </xsd:simpleType>
    </xsd:element>
    <xsd:element name="CWRMItemRecordClassificationTaxHTField0" ma:index="12" nillable="true" ma:displayName="Record Classification_0" ma:hidden="true" ma:internalName="CWRMItemRecordClassificationTaxHTField0" ma:readOnly="false">
      <xsd:simpleType>
        <xsd:restriction base="dms:Note"/>
      </xsd:simpleType>
    </xsd:element>
    <xsd:element name="TaxCatchAll" ma:index="13" nillable="true" ma:displayName="Taxonomy Catch All Column" ma:description="" ma:hidden="true" ma:list="{b51979e1-7021-435d-9c16-b18591b58037}" ma:internalName="TaxCatchAll" ma:readOnly="false" ma:showField="CatchAllData" ma:web="400da784-c657-4554-a561-cb8bbb3e58fc">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description="" ma:hidden="true" ma:list="{b51979e1-7021-435d-9c16-b18591b58037}" ma:internalName="TaxCatchAllLabel" ma:readOnly="true" ma:showField="CatchAllDataLabel" ma:web="400da784-c657-4554-a561-cb8bbb3e58fc">
      <xsd:complexType>
        <xsd:complexContent>
          <xsd:extension base="dms:MultiChoiceLookup">
            <xsd:sequence>
              <xsd:element name="Value" type="dms:Lookup" maxOccurs="unbounded" minOccurs="0" nillable="true"/>
            </xsd:sequence>
          </xsd:extension>
        </xsd:complexContent>
      </xsd:complexType>
    </xsd:element>
    <xsd:element name="CWRMItemRecordData" ma:index="18" nillable="true" ma:displayName="Record Data" ma:description="Contains system specific record data for the item." ma:hidden="true" ma:internalName="CWRMItemRecordData" ma:readOnly="false">
      <xsd:simpleType>
        <xsd:restriction base="dms:Note"/>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4e16b9-b760-406f-8b46-7444b5c3add1"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WRMItemRecordData xmlns="400da784-c657-4554-a561-cb8bbb3e58fc" xsi:nil="true"/>
    <CWRMItemRecordClassificationTaxHTField0 xmlns="400da784-c657-4554-a561-cb8bbb3e58fc" xsi:nil="true"/>
    <TaxCatchAll xmlns="400da784-c657-4554-a561-cb8bbb3e58fc" xsi:nil="true"/>
    <lcf76f155ced4ddcb4097134ff3c332f xmlns="b34e16b9-b760-406f-8b46-7444b5c3add1">
      <Terms xmlns="http://schemas.microsoft.com/office/infopath/2007/PartnerControls"/>
    </lcf76f155ced4ddcb4097134ff3c332f>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F520A5EC-1C52-429B-9D58-261B19F7A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0da784-c657-4554-a561-cb8bbb3e58fc"/>
    <ds:schemaRef ds:uri="b34e16b9-b760-406f-8b46-7444b5c3ad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8FC982-A97C-4DF8-A499-3EE0BA28EA12}">
  <ds:schemaRefs>
    <ds:schemaRef ds:uri="http://schemas.microsoft.com/office/2006/documentManagement/types"/>
    <ds:schemaRef ds:uri="http://schemas.openxmlformats.org/package/2006/metadata/core-properties"/>
    <ds:schemaRef ds:uri="b34e16b9-b760-406f-8b46-7444b5c3add1"/>
    <ds:schemaRef ds:uri="http://www.w3.org/XML/1998/namespace"/>
    <ds:schemaRef ds:uri="http://purl.org/dc/elements/1.1/"/>
    <ds:schemaRef ds:uri="http://schemas.microsoft.com/office/2006/metadata/properties"/>
    <ds:schemaRef ds:uri="400da784-c657-4554-a561-cb8bbb3e58fc"/>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60CC249-8CBA-46BB-AB13-E6FF8B4803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optum-onscreen-16x9-glg-20220124</Template>
  <TotalTime>126</TotalTime>
  <Words>71</Words>
  <Application>Microsoft Office PowerPoint</Application>
  <PresentationFormat>Widescreen</PresentationFormat>
  <Paragraphs>24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Optum Theme</vt:lpstr>
      <vt:lpstr>Panel Discussion: Importance of Family Engagement in Behavioral Health Care </vt:lpstr>
    </vt:vector>
  </TitlesOfParts>
  <Company>Optum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on-screen  graphic and  layout guide</dc:title>
  <dc:creator>Kuta, Rebecca A</dc:creator>
  <dc:description>Optum 2022 template developed by Creative Partners. 16:9 on-screen GLG.</dc:description>
  <cp:lastModifiedBy>Gilbreath, Allison</cp:lastModifiedBy>
  <cp:revision>6</cp:revision>
  <dcterms:created xsi:type="dcterms:W3CDTF">2022-01-31T17:43:32Z</dcterms:created>
  <dcterms:modified xsi:type="dcterms:W3CDTF">2022-10-25T22:05:55Z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0x010100A98A5C079CAB0448AA9553C873CC4381</vt:lpwstr>
  </property>
  <property fmtid="{D5CDD505-2E9C-101B-9397-08002B2CF9AE}" pid="3" name="CWRMItemRecordClassification">
    <vt:lpwstr/>
  </property>
</Properties>
</file>